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8"/>
  </p:notesMasterIdLst>
  <p:sldIdLst>
    <p:sldId id="256" r:id="rId5"/>
    <p:sldId id="277" r:id="rId6"/>
    <p:sldId id="278" r:id="rId7"/>
    <p:sldId id="279" r:id="rId8"/>
    <p:sldId id="280" r:id="rId9"/>
    <p:sldId id="276" r:id="rId10"/>
    <p:sldId id="295" r:id="rId11"/>
    <p:sldId id="263" r:id="rId12"/>
    <p:sldId id="281" r:id="rId13"/>
    <p:sldId id="265" r:id="rId14"/>
    <p:sldId id="288" r:id="rId15"/>
    <p:sldId id="297" r:id="rId16"/>
    <p:sldId id="296" r:id="rId17"/>
    <p:sldId id="284" r:id="rId18"/>
    <p:sldId id="266" r:id="rId19"/>
    <p:sldId id="267" r:id="rId20"/>
    <p:sldId id="287" r:id="rId21"/>
    <p:sldId id="286" r:id="rId22"/>
    <p:sldId id="270" r:id="rId23"/>
    <p:sldId id="271" r:id="rId24"/>
    <p:sldId id="291" r:id="rId25"/>
    <p:sldId id="298" r:id="rId26"/>
    <p:sldId id="289" r:id="rId27"/>
    <p:sldId id="272" r:id="rId28"/>
    <p:sldId id="299" r:id="rId29"/>
    <p:sldId id="301" r:id="rId30"/>
    <p:sldId id="257" r:id="rId31"/>
    <p:sldId id="292" r:id="rId32"/>
    <p:sldId id="302" r:id="rId33"/>
    <p:sldId id="274" r:id="rId34"/>
    <p:sldId id="294" r:id="rId35"/>
    <p:sldId id="275" r:id="rId36"/>
    <p:sldId id="293" r:id="rId37"/>
  </p:sldIdLst>
  <p:sldSz cx="7556500" cy="106934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208C12-CB31-C15D-3E7C-ECB4C521E8E7}" name="Hege Hofstad" initials="HH" userId="S::hegeh@oslomet.no::f46b2343-e436-49e5-9487-a39a92781b04" providerId="AD"/>
  <p188:author id="{21964C1E-ADE3-263A-EA78-5CC3C21168C1}" name="Line Møllerop" initials="LM" userId="S::lmollerop_stavanger.kommune.no#ext#@krikom.onmicrosoft.com::22064518-9459-407a-bdf6-d0dab12f0b7e" providerId="AD"/>
  <p188:author id="{0CC34C47-94BE-B0EA-D4E8-3E6080E86289}" name="Konstantinos Mouratidis" initials="KM" userId="S::konstantinos.mouratidis_nmbu.no#ext#@krikom.onmicrosoft.com::2b30bf70-c3c9-4c3c-b23f-9d971db5b1ae" providerId="AD"/>
  <p188:author id="{1130DA99-03B1-B801-6B32-48DE4973F401}" name="Christel Dahl" initials="CD" userId="S::sk5044511@stavanger.kommune.no::2ca6d894-9c38-4341-b240-2bb18f2dc1f6" providerId="AD"/>
  <p188:author id="{7763EDB7-E57F-7165-97EF-248E1F6BF6C1}" name="Christel Dahl" initials="CD" userId="S::christel.dahl_stavanger.kommune.no#ext#@krikom.onmicrosoft.com::ef35d8cd-bda8-47b6-a27a-bcf4b0f0145b" providerId="AD"/>
  <p188:author id="{B3D00CC1-515E-A5AB-F933-395AC96E61A0}" name="Stine Busborg Sagen" initials="SS" userId="S::stine.busborg.sagen@kristiansand.kommune.no::74aa345e-782c-458e-9503-6b569bbdeef0" providerId="AD"/>
  <p188:author id="{BC3FA7D1-806C-3211-5B55-FC4DFEC65900}" name="Konstantinos Mouratidis" initials="KM" userId="S::kmourati@NMBU.NO::d3322627-55dd-4d60-8715-1e006fde0931" providerId="AD"/>
  <p188:author id="{B02223F3-652F-6402-7BEE-EC6F320017D5}" name="Hege Hofstad" initials="HH" userId="S::hegeh_oslomet.no#ext#@krikom.onmicrosoft.com::344f851f-375c-4d13-a9e3-3456c25fe1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1B8FB-C36A-435E-B914-3AA82605E89B}" v="2" dt="2023-12-01T14:18:41.9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66" autoAdjust="0"/>
    <p:restoredTop sz="94007" autoAdjust="0"/>
  </p:normalViewPr>
  <p:slideViewPr>
    <p:cSldViewPr snapToGrid="0">
      <p:cViewPr varScale="1">
        <p:scale>
          <a:sx n="58" d="100"/>
          <a:sy n="58" d="100"/>
        </p:scale>
        <p:origin x="2420" y="7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Resultater</a:t>
            </a:r>
            <a:r>
              <a:rPr lang="en-US" dirty="0"/>
              <a:t> alle </a:t>
            </a:r>
            <a:r>
              <a:rPr lang="en-US" dirty="0" err="1"/>
              <a:t>temaer</a:t>
            </a:r>
            <a:r>
              <a:rPr lang="en-US" baseline="0" dirty="0"/>
              <a:t> </a:t>
            </a: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Sheet6!$B$42:$B$55</c:f>
              <c:strCache>
                <c:ptCount val="14"/>
                <c:pt idx="0">
                  <c:v>Ta seg fram i nærområdet </c:v>
                </c:pt>
                <c:pt idx="1">
                  <c:v>Offentlig transport</c:v>
                </c:pt>
                <c:pt idx="2">
                  <c:v>Reise miljøvennlig (trafikk og parkering)</c:v>
                </c:pt>
                <c:pt idx="3">
                  <c:v>Gater og offentlige rom</c:v>
                </c:pt>
                <c:pt idx="4">
                  <c:v>Grøntområder</c:v>
                </c:pt>
                <c:pt idx="5">
                  <c:v>Lek og fritidsaktiviteter</c:v>
                </c:pt>
                <c:pt idx="6">
                  <c:v>Tjenester og fasiliteter</c:v>
                </c:pt>
                <c:pt idx="7">
                  <c:v>Arbeidsplasser og lokaløkonomi</c:v>
                </c:pt>
                <c:pt idx="8">
                  <c:v>Boliger og lokalsamfunn</c:v>
                </c:pt>
                <c:pt idx="9">
                  <c:v>Sosiale møteplasser</c:v>
                </c:pt>
                <c:pt idx="10">
                  <c:v>Identitet og tilhørighet</c:v>
                </c:pt>
                <c:pt idx="11">
                  <c:v>Trygghetsfølelse</c:v>
                </c:pt>
                <c:pt idx="12">
                  <c:v>Vedlikehold</c:v>
                </c:pt>
                <c:pt idx="13">
                  <c:v>Innflytelse og følelelse av kontroll</c:v>
                </c:pt>
              </c:strCache>
            </c:strRef>
          </c:cat>
          <c:val>
            <c:numRef>
              <c:f>Sheet6!$F$42:$F$55</c:f>
              <c:numCache>
                <c:formatCode>General</c:formatCode>
                <c:ptCount val="14"/>
                <c:pt idx="0">
                  <c:v>4.79</c:v>
                </c:pt>
                <c:pt idx="1">
                  <c:v>4.75</c:v>
                </c:pt>
                <c:pt idx="2">
                  <c:v>5.0999999999999996</c:v>
                </c:pt>
                <c:pt idx="3">
                  <c:v>4.71</c:v>
                </c:pt>
                <c:pt idx="4">
                  <c:v>4.8899999999999997</c:v>
                </c:pt>
                <c:pt idx="5">
                  <c:v>4.7300000000000004</c:v>
                </c:pt>
                <c:pt idx="6">
                  <c:v>5.09</c:v>
                </c:pt>
                <c:pt idx="7">
                  <c:v>5.05</c:v>
                </c:pt>
                <c:pt idx="8">
                  <c:v>5.37</c:v>
                </c:pt>
                <c:pt idx="9">
                  <c:v>4.29</c:v>
                </c:pt>
                <c:pt idx="10">
                  <c:v>5.35</c:v>
                </c:pt>
                <c:pt idx="11">
                  <c:v>5.32</c:v>
                </c:pt>
                <c:pt idx="12">
                  <c:v>4.45</c:v>
                </c:pt>
                <c:pt idx="13">
                  <c:v>3.44</c:v>
                </c:pt>
              </c:numCache>
            </c:numRef>
          </c:val>
          <c:extLst>
            <c:ext xmlns:c16="http://schemas.microsoft.com/office/drawing/2014/chart" uri="{C3380CC4-5D6E-409C-BE32-E72D297353CC}">
              <c16:uniqueId val="{00000000-86C5-46F7-83C0-219914425F49}"/>
            </c:ext>
          </c:extLst>
        </c:ser>
        <c:dLbls>
          <c:showLegendKey val="0"/>
          <c:showVal val="0"/>
          <c:showCatName val="0"/>
          <c:showSerName val="0"/>
          <c:showPercent val="0"/>
          <c:showBubbleSize val="0"/>
        </c:dLbls>
        <c:gapWidth val="182"/>
        <c:axId val="803835488"/>
        <c:axId val="796731064"/>
      </c:barChart>
      <c:catAx>
        <c:axId val="803835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96731064"/>
        <c:crosses val="autoZero"/>
        <c:auto val="1"/>
        <c:lblAlgn val="ctr"/>
        <c:lblOffset val="100"/>
        <c:noMultiLvlLbl val="0"/>
      </c:catAx>
      <c:valAx>
        <c:axId val="796731064"/>
        <c:scaling>
          <c:orientation val="minMax"/>
          <c:max val="7"/>
          <c:min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03835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400" b="0" i="0" u="none" strike="noStrike" baseline="0">
                <a:effectLst/>
              </a:rPr>
              <a:t>Hvor viktig er det for deg…?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Sheet13!$B$16:$B$29</c:f>
              <c:strCache>
                <c:ptCount val="14"/>
                <c:pt idx="0">
                  <c:v>Ta seg fram i nærområdet </c:v>
                </c:pt>
                <c:pt idx="1">
                  <c:v>Offentlig transport</c:v>
                </c:pt>
                <c:pt idx="2">
                  <c:v>Reise miljøvennlig (trafikk og parkering)</c:v>
                </c:pt>
                <c:pt idx="3">
                  <c:v>Gater og offentlige rom</c:v>
                </c:pt>
                <c:pt idx="4">
                  <c:v>Grøntområder</c:v>
                </c:pt>
                <c:pt idx="5">
                  <c:v>Lek og fritidsaktiviteter</c:v>
                </c:pt>
                <c:pt idx="6">
                  <c:v>Tjenester og fasiliteter</c:v>
                </c:pt>
                <c:pt idx="7">
                  <c:v>Arbeidsplasser og lokaløkonomi</c:v>
                </c:pt>
                <c:pt idx="8">
                  <c:v>Boliger og lokalsamfunn</c:v>
                </c:pt>
                <c:pt idx="9">
                  <c:v>Sosiale møteplasser</c:v>
                </c:pt>
                <c:pt idx="10">
                  <c:v>Identitet og tilhørighet</c:v>
                </c:pt>
                <c:pt idx="11">
                  <c:v>Trygghetsfølelse</c:v>
                </c:pt>
                <c:pt idx="12">
                  <c:v>Vedlikehold</c:v>
                </c:pt>
                <c:pt idx="13">
                  <c:v>Innflytelse og følelelse av kontroll</c:v>
                </c:pt>
              </c:strCache>
            </c:strRef>
          </c:cat>
          <c:val>
            <c:numRef>
              <c:f>Sheet13!$F$16:$F$29</c:f>
              <c:numCache>
                <c:formatCode>0.00</c:formatCode>
                <c:ptCount val="14"/>
                <c:pt idx="0">
                  <c:v>4.1100000000000003</c:v>
                </c:pt>
                <c:pt idx="1">
                  <c:v>3.86</c:v>
                </c:pt>
                <c:pt idx="2">
                  <c:v>3.8</c:v>
                </c:pt>
                <c:pt idx="3">
                  <c:v>4.1500000000000004</c:v>
                </c:pt>
                <c:pt idx="4">
                  <c:v>4.13</c:v>
                </c:pt>
                <c:pt idx="5">
                  <c:v>3.54</c:v>
                </c:pt>
                <c:pt idx="6">
                  <c:v>4.17</c:v>
                </c:pt>
                <c:pt idx="7">
                  <c:v>3.42</c:v>
                </c:pt>
                <c:pt idx="8">
                  <c:v>3.81</c:v>
                </c:pt>
                <c:pt idx="9">
                  <c:v>3.78</c:v>
                </c:pt>
                <c:pt idx="10">
                  <c:v>4.12</c:v>
                </c:pt>
                <c:pt idx="11">
                  <c:v>4.32</c:v>
                </c:pt>
                <c:pt idx="12">
                  <c:v>4.04</c:v>
                </c:pt>
                <c:pt idx="13">
                  <c:v>3.3</c:v>
                </c:pt>
              </c:numCache>
            </c:numRef>
          </c:val>
          <c:extLst>
            <c:ext xmlns:c16="http://schemas.microsoft.com/office/drawing/2014/chart" uri="{C3380CC4-5D6E-409C-BE32-E72D297353CC}">
              <c16:uniqueId val="{00000000-1F80-423D-BCA4-17D5536062C1}"/>
            </c:ext>
          </c:extLst>
        </c:ser>
        <c:dLbls>
          <c:dLblPos val="outEnd"/>
          <c:showLegendKey val="0"/>
          <c:showVal val="1"/>
          <c:showCatName val="0"/>
          <c:showSerName val="0"/>
          <c:showPercent val="0"/>
          <c:showBubbleSize val="0"/>
        </c:dLbls>
        <c:gapWidth val="182"/>
        <c:axId val="399717616"/>
        <c:axId val="668535800"/>
      </c:barChart>
      <c:catAx>
        <c:axId val="399717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68535800"/>
        <c:crosses val="autoZero"/>
        <c:auto val="1"/>
        <c:lblAlgn val="ctr"/>
        <c:lblOffset val="100"/>
        <c:noMultiLvlLbl val="0"/>
      </c:catAx>
      <c:valAx>
        <c:axId val="668535800"/>
        <c:scaling>
          <c:orientation val="minMax"/>
          <c:max val="5"/>
          <c:min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99717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C23E9-F424-40B6-9FCA-4C7C9136E3C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nb-NO"/>
        </a:p>
      </dgm:t>
    </dgm:pt>
    <dgm:pt modelId="{640028DA-8CD3-4C99-8C66-61FF69CAA477}">
      <dgm:prSet phldrT="[Tekst]"/>
      <dgm:spPr/>
      <dgm:t>
        <a:bodyPr/>
        <a:lstStyle/>
        <a:p>
          <a:r>
            <a:rPr lang="nb-NO"/>
            <a:t>Litteraturstudiene</a:t>
          </a:r>
        </a:p>
      </dgm:t>
    </dgm:pt>
    <dgm:pt modelId="{33786398-8E62-446A-B60F-CD2A5E5CBA8A}" type="parTrans" cxnId="{0C732325-C082-4B1E-AE62-D819106FA7AA}">
      <dgm:prSet/>
      <dgm:spPr/>
      <dgm:t>
        <a:bodyPr/>
        <a:lstStyle/>
        <a:p>
          <a:endParaRPr lang="nb-NO"/>
        </a:p>
      </dgm:t>
    </dgm:pt>
    <dgm:pt modelId="{991C93E0-1843-4C08-8E8A-A7EF1D31884A}" type="sibTrans" cxnId="{0C732325-C082-4B1E-AE62-D819106FA7AA}">
      <dgm:prSet/>
      <dgm:spPr/>
      <dgm:t>
        <a:bodyPr/>
        <a:lstStyle/>
        <a:p>
          <a:endParaRPr lang="nb-NO"/>
        </a:p>
      </dgm:t>
    </dgm:pt>
    <dgm:pt modelId="{689AFA52-B8EE-493C-BBEA-3D8BE5C05405}">
      <dgm:prSet phldrT="[Tekst]"/>
      <dgm:spPr/>
      <dgm:t>
        <a:bodyPr/>
        <a:lstStyle/>
        <a:p>
          <a:r>
            <a:rPr lang="nb-NO"/>
            <a:t>Stedskompasset</a:t>
          </a:r>
        </a:p>
      </dgm:t>
    </dgm:pt>
    <dgm:pt modelId="{8D3C08A5-942B-4EDC-824F-634165036D0B}" type="parTrans" cxnId="{6AAD8AD0-DFAB-4F04-BDA1-5BD2A6DE4FBD}">
      <dgm:prSet/>
      <dgm:spPr/>
      <dgm:t>
        <a:bodyPr/>
        <a:lstStyle/>
        <a:p>
          <a:endParaRPr lang="nb-NO"/>
        </a:p>
      </dgm:t>
    </dgm:pt>
    <dgm:pt modelId="{6BB19244-9F27-434A-BCDA-4589786A5FF3}" type="sibTrans" cxnId="{6AAD8AD0-DFAB-4F04-BDA1-5BD2A6DE4FBD}">
      <dgm:prSet/>
      <dgm:spPr/>
      <dgm:t>
        <a:bodyPr/>
        <a:lstStyle/>
        <a:p>
          <a:endParaRPr lang="nb-NO"/>
        </a:p>
      </dgm:t>
    </dgm:pt>
    <dgm:pt modelId="{DAF39B5B-1D92-40CD-BF56-B299845F63BB}">
      <dgm:prSet phldrT="[Tekst]"/>
      <dgm:spPr/>
      <dgm:t>
        <a:bodyPr/>
        <a:lstStyle/>
        <a:p>
          <a:r>
            <a:rPr lang="nb-NO"/>
            <a:t>Bylab</a:t>
          </a:r>
        </a:p>
      </dgm:t>
    </dgm:pt>
    <dgm:pt modelId="{60FF7922-BA88-4721-8DE7-E4C8D35D2E43}" type="parTrans" cxnId="{04624469-2BDE-4D9E-8CDF-D3221BF7DA67}">
      <dgm:prSet/>
      <dgm:spPr/>
      <dgm:t>
        <a:bodyPr/>
        <a:lstStyle/>
        <a:p>
          <a:endParaRPr lang="nb-NO"/>
        </a:p>
      </dgm:t>
    </dgm:pt>
    <dgm:pt modelId="{E38750C4-68F1-49EF-95C5-64F1A06544AB}" type="sibTrans" cxnId="{04624469-2BDE-4D9E-8CDF-D3221BF7DA67}">
      <dgm:prSet/>
      <dgm:spPr/>
      <dgm:t>
        <a:bodyPr/>
        <a:lstStyle/>
        <a:p>
          <a:endParaRPr lang="nb-NO"/>
        </a:p>
      </dgm:t>
    </dgm:pt>
    <dgm:pt modelId="{A3D4DA17-8285-4EAD-BA5F-BFE76C539EA7}">
      <dgm:prSet phldrT="[Tekst]" custT="1"/>
      <dgm:spPr/>
      <dgm:t>
        <a:bodyPr/>
        <a:lstStyle/>
        <a:p>
          <a:r>
            <a:rPr lang="nb-NO" sz="900"/>
            <a:t>?</a:t>
          </a:r>
        </a:p>
      </dgm:t>
    </dgm:pt>
    <dgm:pt modelId="{08C9031B-8A42-46DE-9B04-2CDF921C85F6}" type="parTrans" cxnId="{1CA75080-A531-4FFD-ADE2-4A67D187E7DC}">
      <dgm:prSet/>
      <dgm:spPr/>
      <dgm:t>
        <a:bodyPr/>
        <a:lstStyle/>
        <a:p>
          <a:endParaRPr lang="nb-NO"/>
        </a:p>
      </dgm:t>
    </dgm:pt>
    <dgm:pt modelId="{DAC252A8-458B-4D33-8907-3B21BC8C94F2}" type="sibTrans" cxnId="{1CA75080-A531-4FFD-ADE2-4A67D187E7DC}">
      <dgm:prSet/>
      <dgm:spPr/>
      <dgm:t>
        <a:bodyPr/>
        <a:lstStyle/>
        <a:p>
          <a:endParaRPr lang="nb-NO"/>
        </a:p>
      </dgm:t>
    </dgm:pt>
    <dgm:pt modelId="{638746D9-C29F-4515-990B-47DC4E9074EC}">
      <dgm:prSet phldrT="[Tekst]" custT="1"/>
      <dgm:spPr/>
      <dgm:t>
        <a:bodyPr/>
        <a:lstStyle/>
        <a:p>
          <a:r>
            <a:rPr lang="nb-NO" sz="1000" dirty="0"/>
            <a:t>Sosial bærekraft må forstås kontekstuelt</a:t>
          </a:r>
          <a:endParaRPr lang="nb-NO" sz="900" dirty="0"/>
        </a:p>
      </dgm:t>
    </dgm:pt>
    <dgm:pt modelId="{A1B2BB33-C9A5-4CBF-A29C-86B500341FB9}" type="parTrans" cxnId="{2E0EB313-5A73-4AE6-BE24-4A6D7BAAEA96}">
      <dgm:prSet/>
      <dgm:spPr/>
      <dgm:t>
        <a:bodyPr/>
        <a:lstStyle/>
        <a:p>
          <a:endParaRPr lang="nb-NO"/>
        </a:p>
      </dgm:t>
    </dgm:pt>
    <dgm:pt modelId="{D45CB59C-3A02-42DD-9056-16B1092B6BBA}" type="sibTrans" cxnId="{2E0EB313-5A73-4AE6-BE24-4A6D7BAAEA96}">
      <dgm:prSet/>
      <dgm:spPr/>
      <dgm:t>
        <a:bodyPr/>
        <a:lstStyle/>
        <a:p>
          <a:endParaRPr lang="nb-NO"/>
        </a:p>
      </dgm:t>
    </dgm:pt>
    <dgm:pt modelId="{7A9B5D3D-44A7-41C3-BAEA-084F12A69418}">
      <dgm:prSet phldrT="[Tekst]"/>
      <dgm:spPr/>
      <dgm:t>
        <a:bodyPr/>
        <a:lstStyle/>
        <a:p>
          <a:r>
            <a:rPr lang="nb-NO"/>
            <a:t>Politisk verksted</a:t>
          </a:r>
        </a:p>
      </dgm:t>
    </dgm:pt>
    <dgm:pt modelId="{2BE551BD-53AC-4AE0-8B0E-2C2A0E2CB06E}" type="parTrans" cxnId="{492CAD29-858C-421D-9435-DED8103EE53D}">
      <dgm:prSet/>
      <dgm:spPr/>
      <dgm:t>
        <a:bodyPr/>
        <a:lstStyle/>
        <a:p>
          <a:endParaRPr lang="nb-NO"/>
        </a:p>
      </dgm:t>
    </dgm:pt>
    <dgm:pt modelId="{DFE3A4C8-8284-4D31-AA54-D071EAA6E12C}" type="sibTrans" cxnId="{492CAD29-858C-421D-9435-DED8103EE53D}">
      <dgm:prSet/>
      <dgm:spPr/>
      <dgm:t>
        <a:bodyPr/>
        <a:lstStyle/>
        <a:p>
          <a:endParaRPr lang="nb-NO"/>
        </a:p>
      </dgm:t>
    </dgm:pt>
    <dgm:pt modelId="{FB3E4781-2469-42B2-A09D-BD35E2530E82}">
      <dgm:prSet phldrT="[Tekst]" custT="1"/>
      <dgm:spPr/>
      <dgm:t>
        <a:bodyPr/>
        <a:lstStyle/>
        <a:p>
          <a:r>
            <a:rPr lang="nb-NO" sz="900"/>
            <a:t>?</a:t>
          </a:r>
        </a:p>
      </dgm:t>
    </dgm:pt>
    <dgm:pt modelId="{0D4235FC-E0FD-4798-8338-6BF04D6A4A66}" type="sibTrans" cxnId="{01797671-ED8F-434A-B862-A1C7B574AB1A}">
      <dgm:prSet/>
      <dgm:spPr/>
      <dgm:t>
        <a:bodyPr/>
        <a:lstStyle/>
        <a:p>
          <a:endParaRPr lang="nb-NO"/>
        </a:p>
      </dgm:t>
    </dgm:pt>
    <dgm:pt modelId="{B23F8DD7-CEF8-4BE5-A963-C1653451F2C2}" type="parTrans" cxnId="{01797671-ED8F-434A-B862-A1C7B574AB1A}">
      <dgm:prSet/>
      <dgm:spPr/>
      <dgm:t>
        <a:bodyPr/>
        <a:lstStyle/>
        <a:p>
          <a:endParaRPr lang="nb-NO"/>
        </a:p>
      </dgm:t>
    </dgm:pt>
    <dgm:pt modelId="{18996E10-671D-47B4-87A8-84CA1375FFE5}">
      <dgm:prSet custT="1"/>
      <dgm:spPr/>
      <dgm:t>
        <a:bodyPr/>
        <a:lstStyle/>
        <a:p>
          <a:r>
            <a:rPr lang="nb-NO" sz="1000"/>
            <a:t>?</a:t>
          </a:r>
        </a:p>
      </dgm:t>
    </dgm:pt>
    <dgm:pt modelId="{86A63B2C-423E-460E-B8D0-D678D5F621CE}" type="parTrans" cxnId="{DF51A454-F240-4183-892F-35D54A3CBF7A}">
      <dgm:prSet/>
      <dgm:spPr/>
      <dgm:t>
        <a:bodyPr/>
        <a:lstStyle/>
        <a:p>
          <a:endParaRPr lang="nb-NO"/>
        </a:p>
      </dgm:t>
    </dgm:pt>
    <dgm:pt modelId="{95AA4605-9888-416A-89AF-044EA3E5C5C7}" type="sibTrans" cxnId="{DF51A454-F240-4183-892F-35D54A3CBF7A}">
      <dgm:prSet/>
      <dgm:spPr/>
      <dgm:t>
        <a:bodyPr/>
        <a:lstStyle/>
        <a:p>
          <a:endParaRPr lang="nb-NO"/>
        </a:p>
      </dgm:t>
    </dgm:pt>
    <dgm:pt modelId="{9B0E2913-8D1E-4994-92C4-7822C43E6481}">
      <dgm:prSet custT="1"/>
      <dgm:spPr/>
      <dgm:t>
        <a:bodyPr/>
        <a:lstStyle/>
        <a:p>
          <a:r>
            <a:rPr lang="nb-NO" sz="1000" dirty="0"/>
            <a:t>Består av to dimensjoner:      a) Sosialt robuste lokalsamfunn     b) Sosialt rettferdig tilgang til goder/fravær av byrder</a:t>
          </a:r>
        </a:p>
      </dgm:t>
    </dgm:pt>
    <dgm:pt modelId="{581E9480-0A96-4784-B22E-F10458720C92}" type="parTrans" cxnId="{7CF91701-2C51-45A0-BBBD-6C12E9BE288D}">
      <dgm:prSet/>
      <dgm:spPr/>
      <dgm:t>
        <a:bodyPr/>
        <a:lstStyle/>
        <a:p>
          <a:endParaRPr lang="nb-NO"/>
        </a:p>
      </dgm:t>
    </dgm:pt>
    <dgm:pt modelId="{7C681198-F219-41FD-B17C-C63470EBA7AF}" type="sibTrans" cxnId="{7CF91701-2C51-45A0-BBBD-6C12E9BE288D}">
      <dgm:prSet/>
      <dgm:spPr/>
      <dgm:t>
        <a:bodyPr/>
        <a:lstStyle/>
        <a:p>
          <a:endParaRPr lang="nb-NO"/>
        </a:p>
      </dgm:t>
    </dgm:pt>
    <dgm:pt modelId="{FD9895CB-574E-4C1F-AEF7-04B40495E90F}" type="pres">
      <dgm:prSet presAssocID="{88FC23E9-F424-40B6-9FCA-4C7C9136E3CA}" presName="Name0" presStyleCnt="0">
        <dgm:presLayoutVars>
          <dgm:dir/>
          <dgm:animLvl val="lvl"/>
          <dgm:resizeHandles val="exact"/>
        </dgm:presLayoutVars>
      </dgm:prSet>
      <dgm:spPr/>
    </dgm:pt>
    <dgm:pt modelId="{E2DDC239-9384-4979-9759-34D0D28E4804}" type="pres">
      <dgm:prSet presAssocID="{88FC23E9-F424-40B6-9FCA-4C7C9136E3CA}" presName="tSp" presStyleCnt="0"/>
      <dgm:spPr/>
    </dgm:pt>
    <dgm:pt modelId="{AB9303DF-97FB-4F5B-9DBE-6B68807ADFCC}" type="pres">
      <dgm:prSet presAssocID="{88FC23E9-F424-40B6-9FCA-4C7C9136E3CA}" presName="bSp" presStyleCnt="0"/>
      <dgm:spPr/>
    </dgm:pt>
    <dgm:pt modelId="{50B6D6E0-0DD8-4586-BDA0-C478FDD095CE}" type="pres">
      <dgm:prSet presAssocID="{88FC23E9-F424-40B6-9FCA-4C7C9136E3CA}" presName="process" presStyleCnt="0"/>
      <dgm:spPr/>
    </dgm:pt>
    <dgm:pt modelId="{ACFDC28A-B721-4A8D-B1F3-8239946786DB}" type="pres">
      <dgm:prSet presAssocID="{640028DA-8CD3-4C99-8C66-61FF69CAA477}" presName="composite1" presStyleCnt="0"/>
      <dgm:spPr/>
    </dgm:pt>
    <dgm:pt modelId="{77A291C8-9894-4D67-BC23-9F4BCDF8BAA2}" type="pres">
      <dgm:prSet presAssocID="{640028DA-8CD3-4C99-8C66-61FF69CAA477}" presName="dummyNode1" presStyleLbl="node1" presStyleIdx="0" presStyleCnt="4"/>
      <dgm:spPr/>
    </dgm:pt>
    <dgm:pt modelId="{3BFA45C1-A45D-42BD-9C8C-A1EE4D7A539C}" type="pres">
      <dgm:prSet presAssocID="{640028DA-8CD3-4C99-8C66-61FF69CAA477}" presName="childNode1" presStyleLbl="bgAcc1" presStyleIdx="0" presStyleCnt="4" custScaleX="107202" custScaleY="199439">
        <dgm:presLayoutVars>
          <dgm:bulletEnabled val="1"/>
        </dgm:presLayoutVars>
      </dgm:prSet>
      <dgm:spPr/>
    </dgm:pt>
    <dgm:pt modelId="{C14EFD58-CBD5-46F3-907D-A462DEA6AB43}" type="pres">
      <dgm:prSet presAssocID="{640028DA-8CD3-4C99-8C66-61FF69CAA477}" presName="childNode1tx" presStyleLbl="bgAcc1" presStyleIdx="0" presStyleCnt="4">
        <dgm:presLayoutVars>
          <dgm:bulletEnabled val="1"/>
        </dgm:presLayoutVars>
      </dgm:prSet>
      <dgm:spPr/>
    </dgm:pt>
    <dgm:pt modelId="{1821D29E-58E6-4AF2-B198-B9A9B2B13004}" type="pres">
      <dgm:prSet presAssocID="{640028DA-8CD3-4C99-8C66-61FF69CAA477}" presName="parentNode1" presStyleLbl="node1" presStyleIdx="0" presStyleCnt="4" custLinFactY="24735" custLinFactNeighborX="2544" custLinFactNeighborY="100000">
        <dgm:presLayoutVars>
          <dgm:chMax val="1"/>
          <dgm:bulletEnabled val="1"/>
        </dgm:presLayoutVars>
      </dgm:prSet>
      <dgm:spPr/>
    </dgm:pt>
    <dgm:pt modelId="{DF5F1758-45A8-4C88-B8CE-E5804292E465}" type="pres">
      <dgm:prSet presAssocID="{640028DA-8CD3-4C99-8C66-61FF69CAA477}" presName="connSite1" presStyleCnt="0"/>
      <dgm:spPr/>
    </dgm:pt>
    <dgm:pt modelId="{D84FD6AA-7291-422C-9EDF-5E35D9CF76C9}" type="pres">
      <dgm:prSet presAssocID="{991C93E0-1843-4C08-8E8A-A7EF1D31884A}" presName="Name9" presStyleLbl="sibTrans2D1" presStyleIdx="0" presStyleCnt="3" custAng="1525440" custLinFactNeighborX="3576" custLinFactNeighborY="25029"/>
      <dgm:spPr/>
    </dgm:pt>
    <dgm:pt modelId="{D9488047-9130-458B-9A8B-AEDFA6AA2AFF}" type="pres">
      <dgm:prSet presAssocID="{689AFA52-B8EE-493C-BBEA-3D8BE5C05405}" presName="composite2" presStyleCnt="0"/>
      <dgm:spPr/>
    </dgm:pt>
    <dgm:pt modelId="{6B171872-00B9-4A43-B3DD-2FF5615C201C}" type="pres">
      <dgm:prSet presAssocID="{689AFA52-B8EE-493C-BBEA-3D8BE5C05405}" presName="dummyNode2" presStyleLbl="node1" presStyleIdx="0" presStyleCnt="4"/>
      <dgm:spPr/>
    </dgm:pt>
    <dgm:pt modelId="{B6C73D66-2380-49DD-9388-09CE5584E9DB}" type="pres">
      <dgm:prSet presAssocID="{689AFA52-B8EE-493C-BBEA-3D8BE5C05405}" presName="childNode2" presStyleLbl="bgAcc1" presStyleIdx="1" presStyleCnt="4" custScaleX="99708" custScaleY="195883">
        <dgm:presLayoutVars>
          <dgm:bulletEnabled val="1"/>
        </dgm:presLayoutVars>
      </dgm:prSet>
      <dgm:spPr/>
    </dgm:pt>
    <dgm:pt modelId="{F94A1FC5-97CB-4DAA-869B-E1B0C9E5D444}" type="pres">
      <dgm:prSet presAssocID="{689AFA52-B8EE-493C-BBEA-3D8BE5C05405}" presName="childNode2tx" presStyleLbl="bgAcc1" presStyleIdx="1" presStyleCnt="4">
        <dgm:presLayoutVars>
          <dgm:bulletEnabled val="1"/>
        </dgm:presLayoutVars>
      </dgm:prSet>
      <dgm:spPr/>
    </dgm:pt>
    <dgm:pt modelId="{F816162D-73F9-435A-940C-0B1273A4A610}" type="pres">
      <dgm:prSet presAssocID="{689AFA52-B8EE-493C-BBEA-3D8BE5C05405}" presName="parentNode2" presStyleLbl="node1" presStyleIdx="1" presStyleCnt="4" custLinFactY="-5545" custLinFactNeighborY="-100000">
        <dgm:presLayoutVars>
          <dgm:chMax val="0"/>
          <dgm:bulletEnabled val="1"/>
        </dgm:presLayoutVars>
      </dgm:prSet>
      <dgm:spPr/>
    </dgm:pt>
    <dgm:pt modelId="{D8406F94-E9A9-464B-9D5E-114C350E99A6}" type="pres">
      <dgm:prSet presAssocID="{689AFA52-B8EE-493C-BBEA-3D8BE5C05405}" presName="connSite2" presStyleCnt="0"/>
      <dgm:spPr/>
    </dgm:pt>
    <dgm:pt modelId="{FFE291BB-459C-497A-9AC4-CBC3F6CC556A}" type="pres">
      <dgm:prSet presAssocID="{6BB19244-9F27-434A-BCDA-4589786A5FF3}" presName="Name18" presStyleLbl="sibTrans2D1" presStyleIdx="1" presStyleCnt="3" custAng="20620010" custLinFactNeighborX="444" custLinFactNeighborY="-18693"/>
      <dgm:spPr/>
    </dgm:pt>
    <dgm:pt modelId="{5ADE6914-9540-425D-A4C2-CDF5B57B5983}" type="pres">
      <dgm:prSet presAssocID="{DAF39B5B-1D92-40CD-BF56-B299845F63BB}" presName="composite1" presStyleCnt="0"/>
      <dgm:spPr/>
    </dgm:pt>
    <dgm:pt modelId="{8F3D4B05-D992-4FEF-B9B7-2ED3280EFC66}" type="pres">
      <dgm:prSet presAssocID="{DAF39B5B-1D92-40CD-BF56-B299845F63BB}" presName="dummyNode1" presStyleLbl="node1" presStyleIdx="1" presStyleCnt="4"/>
      <dgm:spPr/>
    </dgm:pt>
    <dgm:pt modelId="{E2EA4599-85F3-4798-8CBB-71FE96E56887}" type="pres">
      <dgm:prSet presAssocID="{DAF39B5B-1D92-40CD-BF56-B299845F63BB}" presName="childNode1" presStyleLbl="bgAcc1" presStyleIdx="2" presStyleCnt="4" custScaleX="98949" custScaleY="199979">
        <dgm:presLayoutVars>
          <dgm:bulletEnabled val="1"/>
        </dgm:presLayoutVars>
      </dgm:prSet>
      <dgm:spPr/>
    </dgm:pt>
    <dgm:pt modelId="{BD98B090-32EB-4B12-8230-5E27106215A3}" type="pres">
      <dgm:prSet presAssocID="{DAF39B5B-1D92-40CD-BF56-B299845F63BB}" presName="childNode1tx" presStyleLbl="bgAcc1" presStyleIdx="2" presStyleCnt="4">
        <dgm:presLayoutVars>
          <dgm:bulletEnabled val="1"/>
        </dgm:presLayoutVars>
      </dgm:prSet>
      <dgm:spPr/>
    </dgm:pt>
    <dgm:pt modelId="{54EC6C0C-3E2F-4EB5-B8FB-2B682D01D127}" type="pres">
      <dgm:prSet presAssocID="{DAF39B5B-1D92-40CD-BF56-B299845F63BB}" presName="parentNode1" presStyleLbl="node1" presStyleIdx="2" presStyleCnt="4" custLinFactY="15140" custLinFactNeighborX="1908" custLinFactNeighborY="100000">
        <dgm:presLayoutVars>
          <dgm:chMax val="1"/>
          <dgm:bulletEnabled val="1"/>
        </dgm:presLayoutVars>
      </dgm:prSet>
      <dgm:spPr/>
    </dgm:pt>
    <dgm:pt modelId="{8E3FE46B-E00F-4964-804F-89C7D134E4FD}" type="pres">
      <dgm:prSet presAssocID="{DAF39B5B-1D92-40CD-BF56-B299845F63BB}" presName="connSite1" presStyleCnt="0"/>
      <dgm:spPr/>
    </dgm:pt>
    <dgm:pt modelId="{9C372068-63A3-4809-AF43-FE6038AE393F}" type="pres">
      <dgm:prSet presAssocID="{E38750C4-68F1-49EF-95C5-64F1A06544AB}" presName="Name9" presStyleLbl="sibTrans2D1" presStyleIdx="2" presStyleCnt="3" custAng="1497145" custLinFactNeighborX="6840" custLinFactNeighborY="21498"/>
      <dgm:spPr/>
    </dgm:pt>
    <dgm:pt modelId="{CE047161-B080-47A6-86F0-245526835323}" type="pres">
      <dgm:prSet presAssocID="{7A9B5D3D-44A7-41C3-BAEA-084F12A69418}" presName="composite2" presStyleCnt="0"/>
      <dgm:spPr/>
    </dgm:pt>
    <dgm:pt modelId="{86AEA310-AEDB-480D-A970-F64C47EFE4AB}" type="pres">
      <dgm:prSet presAssocID="{7A9B5D3D-44A7-41C3-BAEA-084F12A69418}" presName="dummyNode2" presStyleLbl="node1" presStyleIdx="2" presStyleCnt="4"/>
      <dgm:spPr/>
    </dgm:pt>
    <dgm:pt modelId="{B156213E-F696-4A00-BEEA-FCC7525AF577}" type="pres">
      <dgm:prSet presAssocID="{7A9B5D3D-44A7-41C3-BAEA-084F12A69418}" presName="childNode2" presStyleLbl="bgAcc1" presStyleIdx="3" presStyleCnt="4" custScaleX="101004" custScaleY="202265">
        <dgm:presLayoutVars>
          <dgm:bulletEnabled val="1"/>
        </dgm:presLayoutVars>
      </dgm:prSet>
      <dgm:spPr/>
    </dgm:pt>
    <dgm:pt modelId="{76505EC3-84E8-41FD-9837-416D53BBC915}" type="pres">
      <dgm:prSet presAssocID="{7A9B5D3D-44A7-41C3-BAEA-084F12A69418}" presName="childNode2tx" presStyleLbl="bgAcc1" presStyleIdx="3" presStyleCnt="4">
        <dgm:presLayoutVars>
          <dgm:bulletEnabled val="1"/>
        </dgm:presLayoutVars>
      </dgm:prSet>
      <dgm:spPr/>
    </dgm:pt>
    <dgm:pt modelId="{E12BB44A-F69D-4B8F-8B6F-AD8FB637F8B1}" type="pres">
      <dgm:prSet presAssocID="{7A9B5D3D-44A7-41C3-BAEA-084F12A69418}" presName="parentNode2" presStyleLbl="node1" presStyleIdx="3" presStyleCnt="4" custLinFactY="-37521" custLinFactNeighborX="-643" custLinFactNeighborY="-100000">
        <dgm:presLayoutVars>
          <dgm:chMax val="0"/>
          <dgm:bulletEnabled val="1"/>
        </dgm:presLayoutVars>
      </dgm:prSet>
      <dgm:spPr/>
    </dgm:pt>
    <dgm:pt modelId="{33D5C6CE-1051-4B66-BFE1-FCB892924010}" type="pres">
      <dgm:prSet presAssocID="{7A9B5D3D-44A7-41C3-BAEA-084F12A69418}" presName="connSite2" presStyleCnt="0"/>
      <dgm:spPr/>
    </dgm:pt>
  </dgm:ptLst>
  <dgm:cxnLst>
    <dgm:cxn modelId="{7CF91701-2C51-45A0-BBBD-6C12E9BE288D}" srcId="{640028DA-8CD3-4C99-8C66-61FF69CAA477}" destId="{9B0E2913-8D1E-4994-92C4-7822C43E6481}" srcOrd="1" destOrd="0" parTransId="{581E9480-0A96-4784-B22E-F10458720C92}" sibTransId="{7C681198-F219-41FD-B17C-C63470EBA7AF}"/>
    <dgm:cxn modelId="{2E0EB313-5A73-4AE6-BE24-4A6D7BAAEA96}" srcId="{640028DA-8CD3-4C99-8C66-61FF69CAA477}" destId="{638746D9-C29F-4515-990B-47DC4E9074EC}" srcOrd="0" destOrd="0" parTransId="{A1B2BB33-C9A5-4CBF-A29C-86B500341FB9}" sibTransId="{D45CB59C-3A02-42DD-9056-16B1092B6BBA}"/>
    <dgm:cxn modelId="{0C732325-C082-4B1E-AE62-D819106FA7AA}" srcId="{88FC23E9-F424-40B6-9FCA-4C7C9136E3CA}" destId="{640028DA-8CD3-4C99-8C66-61FF69CAA477}" srcOrd="0" destOrd="0" parTransId="{33786398-8E62-446A-B60F-CD2A5E5CBA8A}" sibTransId="{991C93E0-1843-4C08-8E8A-A7EF1D31884A}"/>
    <dgm:cxn modelId="{492CAD29-858C-421D-9435-DED8103EE53D}" srcId="{88FC23E9-F424-40B6-9FCA-4C7C9136E3CA}" destId="{7A9B5D3D-44A7-41C3-BAEA-084F12A69418}" srcOrd="3" destOrd="0" parTransId="{2BE551BD-53AC-4AE0-8B0E-2C2A0E2CB06E}" sibTransId="{DFE3A4C8-8284-4D31-AA54-D071EAA6E12C}"/>
    <dgm:cxn modelId="{A3CA2D3B-3999-4DE1-B33D-BDCB0E1FBAF3}" type="presOf" srcId="{FB3E4781-2469-42B2-A09D-BD35E2530E82}" destId="{B6C73D66-2380-49DD-9388-09CE5584E9DB}" srcOrd="0" destOrd="0" presId="urn:microsoft.com/office/officeart/2005/8/layout/hProcess4"/>
    <dgm:cxn modelId="{A4E56C64-A41D-4CF8-8F34-EC0DA45F4C63}" type="presOf" srcId="{9B0E2913-8D1E-4994-92C4-7822C43E6481}" destId="{3BFA45C1-A45D-42BD-9C8C-A1EE4D7A539C}" srcOrd="0" destOrd="1" presId="urn:microsoft.com/office/officeart/2005/8/layout/hProcess4"/>
    <dgm:cxn modelId="{01C95268-E4C3-4073-AF99-475807B05327}" type="presOf" srcId="{638746D9-C29F-4515-990B-47DC4E9074EC}" destId="{C14EFD58-CBD5-46F3-907D-A462DEA6AB43}" srcOrd="1" destOrd="0" presId="urn:microsoft.com/office/officeart/2005/8/layout/hProcess4"/>
    <dgm:cxn modelId="{04624469-2BDE-4D9E-8CDF-D3221BF7DA67}" srcId="{88FC23E9-F424-40B6-9FCA-4C7C9136E3CA}" destId="{DAF39B5B-1D92-40CD-BF56-B299845F63BB}" srcOrd="2" destOrd="0" parTransId="{60FF7922-BA88-4721-8DE7-E4C8D35D2E43}" sibTransId="{E38750C4-68F1-49EF-95C5-64F1A06544AB}"/>
    <dgm:cxn modelId="{A060AB50-F8C0-40D2-A90C-68A27609965B}" type="presOf" srcId="{9B0E2913-8D1E-4994-92C4-7822C43E6481}" destId="{C14EFD58-CBD5-46F3-907D-A462DEA6AB43}" srcOrd="1" destOrd="1" presId="urn:microsoft.com/office/officeart/2005/8/layout/hProcess4"/>
    <dgm:cxn modelId="{01797671-ED8F-434A-B862-A1C7B574AB1A}" srcId="{689AFA52-B8EE-493C-BBEA-3D8BE5C05405}" destId="{FB3E4781-2469-42B2-A09D-BD35E2530E82}" srcOrd="0" destOrd="0" parTransId="{B23F8DD7-CEF8-4BE5-A963-C1653451F2C2}" sibTransId="{0D4235FC-E0FD-4798-8338-6BF04D6A4A66}"/>
    <dgm:cxn modelId="{DF51A454-F240-4183-892F-35D54A3CBF7A}" srcId="{7A9B5D3D-44A7-41C3-BAEA-084F12A69418}" destId="{18996E10-671D-47B4-87A8-84CA1375FFE5}" srcOrd="0" destOrd="0" parTransId="{86A63B2C-423E-460E-B8D0-D678D5F621CE}" sibTransId="{95AA4605-9888-416A-89AF-044EA3E5C5C7}"/>
    <dgm:cxn modelId="{ABBD8275-C6E5-4A6D-B84A-F056E377BFC1}" type="presOf" srcId="{E38750C4-68F1-49EF-95C5-64F1A06544AB}" destId="{9C372068-63A3-4809-AF43-FE6038AE393F}" srcOrd="0" destOrd="0" presId="urn:microsoft.com/office/officeart/2005/8/layout/hProcess4"/>
    <dgm:cxn modelId="{4BAA8556-35DC-49FE-B73A-D54AC4954B6C}" type="presOf" srcId="{A3D4DA17-8285-4EAD-BA5F-BFE76C539EA7}" destId="{E2EA4599-85F3-4798-8CBB-71FE96E56887}" srcOrd="0" destOrd="0" presId="urn:microsoft.com/office/officeart/2005/8/layout/hProcess4"/>
    <dgm:cxn modelId="{0FCDB27E-B611-44E2-AAD7-A1D3D9F7EF59}" type="presOf" srcId="{A3D4DA17-8285-4EAD-BA5F-BFE76C539EA7}" destId="{BD98B090-32EB-4B12-8230-5E27106215A3}" srcOrd="1" destOrd="0" presId="urn:microsoft.com/office/officeart/2005/8/layout/hProcess4"/>
    <dgm:cxn modelId="{1CA75080-A531-4FFD-ADE2-4A67D187E7DC}" srcId="{DAF39B5B-1D92-40CD-BF56-B299845F63BB}" destId="{A3D4DA17-8285-4EAD-BA5F-BFE76C539EA7}" srcOrd="0" destOrd="0" parTransId="{08C9031B-8A42-46DE-9B04-2CDF921C85F6}" sibTransId="{DAC252A8-458B-4D33-8907-3B21BC8C94F2}"/>
    <dgm:cxn modelId="{A802658D-B7D3-454C-8719-3A640F9B9CB8}" type="presOf" srcId="{689AFA52-B8EE-493C-BBEA-3D8BE5C05405}" destId="{F816162D-73F9-435A-940C-0B1273A4A610}" srcOrd="0" destOrd="0" presId="urn:microsoft.com/office/officeart/2005/8/layout/hProcess4"/>
    <dgm:cxn modelId="{A41AC2A3-E621-4A8F-9A1E-9D3E4F5272F6}" type="presOf" srcId="{991C93E0-1843-4C08-8E8A-A7EF1D31884A}" destId="{D84FD6AA-7291-422C-9EDF-5E35D9CF76C9}" srcOrd="0" destOrd="0" presId="urn:microsoft.com/office/officeart/2005/8/layout/hProcess4"/>
    <dgm:cxn modelId="{9B8A72A9-F415-423D-9B22-4494EDD5ABE4}" type="presOf" srcId="{18996E10-671D-47B4-87A8-84CA1375FFE5}" destId="{76505EC3-84E8-41FD-9837-416D53BBC915}" srcOrd="1" destOrd="0" presId="urn:microsoft.com/office/officeart/2005/8/layout/hProcess4"/>
    <dgm:cxn modelId="{14D782BA-3C55-4562-9347-C02D55A2A7BF}" type="presOf" srcId="{88FC23E9-F424-40B6-9FCA-4C7C9136E3CA}" destId="{FD9895CB-574E-4C1F-AEF7-04B40495E90F}" srcOrd="0" destOrd="0" presId="urn:microsoft.com/office/officeart/2005/8/layout/hProcess4"/>
    <dgm:cxn modelId="{BC5E82BE-BEC0-49D2-9E32-FA24FF33355A}" type="presOf" srcId="{638746D9-C29F-4515-990B-47DC4E9074EC}" destId="{3BFA45C1-A45D-42BD-9C8C-A1EE4D7A539C}" srcOrd="0" destOrd="0" presId="urn:microsoft.com/office/officeart/2005/8/layout/hProcess4"/>
    <dgm:cxn modelId="{DC0DE1C3-CD29-4CF7-AD97-F1D1335621A2}" type="presOf" srcId="{6BB19244-9F27-434A-BCDA-4589786A5FF3}" destId="{FFE291BB-459C-497A-9AC4-CBC3F6CC556A}" srcOrd="0" destOrd="0" presId="urn:microsoft.com/office/officeart/2005/8/layout/hProcess4"/>
    <dgm:cxn modelId="{FE6417C9-9A8A-4433-A9DC-25862E6EAC8B}" type="presOf" srcId="{18996E10-671D-47B4-87A8-84CA1375FFE5}" destId="{B156213E-F696-4A00-BEEA-FCC7525AF577}" srcOrd="0" destOrd="0" presId="urn:microsoft.com/office/officeart/2005/8/layout/hProcess4"/>
    <dgm:cxn modelId="{6AAD8AD0-DFAB-4F04-BDA1-5BD2A6DE4FBD}" srcId="{88FC23E9-F424-40B6-9FCA-4C7C9136E3CA}" destId="{689AFA52-B8EE-493C-BBEA-3D8BE5C05405}" srcOrd="1" destOrd="0" parTransId="{8D3C08A5-942B-4EDC-824F-634165036D0B}" sibTransId="{6BB19244-9F27-434A-BCDA-4589786A5FF3}"/>
    <dgm:cxn modelId="{5F6905D2-D7F4-49CD-8671-7EF1733EC5C7}" type="presOf" srcId="{7A9B5D3D-44A7-41C3-BAEA-084F12A69418}" destId="{E12BB44A-F69D-4B8F-8B6F-AD8FB637F8B1}" srcOrd="0" destOrd="0" presId="urn:microsoft.com/office/officeart/2005/8/layout/hProcess4"/>
    <dgm:cxn modelId="{89698BF2-C277-4416-BEDB-826B31A97FCD}" type="presOf" srcId="{640028DA-8CD3-4C99-8C66-61FF69CAA477}" destId="{1821D29E-58E6-4AF2-B198-B9A9B2B13004}" srcOrd="0" destOrd="0" presId="urn:microsoft.com/office/officeart/2005/8/layout/hProcess4"/>
    <dgm:cxn modelId="{ACD28BF3-C8B5-4A10-9DC7-1C7DCCEDFBB9}" type="presOf" srcId="{FB3E4781-2469-42B2-A09D-BD35E2530E82}" destId="{F94A1FC5-97CB-4DAA-869B-E1B0C9E5D444}" srcOrd="1" destOrd="0" presId="urn:microsoft.com/office/officeart/2005/8/layout/hProcess4"/>
    <dgm:cxn modelId="{41F77DF5-9168-4AC8-8973-A6BC0DEBB57F}" type="presOf" srcId="{DAF39B5B-1D92-40CD-BF56-B299845F63BB}" destId="{54EC6C0C-3E2F-4EB5-B8FB-2B682D01D127}" srcOrd="0" destOrd="0" presId="urn:microsoft.com/office/officeart/2005/8/layout/hProcess4"/>
    <dgm:cxn modelId="{F67D4000-30BE-4334-A039-299310D3C1F0}" type="presParOf" srcId="{FD9895CB-574E-4C1F-AEF7-04B40495E90F}" destId="{E2DDC239-9384-4979-9759-34D0D28E4804}" srcOrd="0" destOrd="0" presId="urn:microsoft.com/office/officeart/2005/8/layout/hProcess4"/>
    <dgm:cxn modelId="{B2AA7A68-32A3-4C83-AB86-B7B98AAB3463}" type="presParOf" srcId="{FD9895CB-574E-4C1F-AEF7-04B40495E90F}" destId="{AB9303DF-97FB-4F5B-9DBE-6B68807ADFCC}" srcOrd="1" destOrd="0" presId="urn:microsoft.com/office/officeart/2005/8/layout/hProcess4"/>
    <dgm:cxn modelId="{41714EAC-B482-407A-9A31-622C950A6BD3}" type="presParOf" srcId="{FD9895CB-574E-4C1F-AEF7-04B40495E90F}" destId="{50B6D6E0-0DD8-4586-BDA0-C478FDD095CE}" srcOrd="2" destOrd="0" presId="urn:microsoft.com/office/officeart/2005/8/layout/hProcess4"/>
    <dgm:cxn modelId="{DBBD4C7C-B586-467F-82A0-FA08338A0ACD}" type="presParOf" srcId="{50B6D6E0-0DD8-4586-BDA0-C478FDD095CE}" destId="{ACFDC28A-B721-4A8D-B1F3-8239946786DB}" srcOrd="0" destOrd="0" presId="urn:microsoft.com/office/officeart/2005/8/layout/hProcess4"/>
    <dgm:cxn modelId="{09C97B73-FEC3-4576-BE63-C6D94F911426}" type="presParOf" srcId="{ACFDC28A-B721-4A8D-B1F3-8239946786DB}" destId="{77A291C8-9894-4D67-BC23-9F4BCDF8BAA2}" srcOrd="0" destOrd="0" presId="urn:microsoft.com/office/officeart/2005/8/layout/hProcess4"/>
    <dgm:cxn modelId="{C0510A3F-D8C8-468F-9795-44DEE4D1F091}" type="presParOf" srcId="{ACFDC28A-B721-4A8D-B1F3-8239946786DB}" destId="{3BFA45C1-A45D-42BD-9C8C-A1EE4D7A539C}" srcOrd="1" destOrd="0" presId="urn:microsoft.com/office/officeart/2005/8/layout/hProcess4"/>
    <dgm:cxn modelId="{8DBFCBBF-AB2E-4477-AEC8-2F438EED24AB}" type="presParOf" srcId="{ACFDC28A-B721-4A8D-B1F3-8239946786DB}" destId="{C14EFD58-CBD5-46F3-907D-A462DEA6AB43}" srcOrd="2" destOrd="0" presId="urn:microsoft.com/office/officeart/2005/8/layout/hProcess4"/>
    <dgm:cxn modelId="{59969128-D276-408B-A028-98EF6F676014}" type="presParOf" srcId="{ACFDC28A-B721-4A8D-B1F3-8239946786DB}" destId="{1821D29E-58E6-4AF2-B198-B9A9B2B13004}" srcOrd="3" destOrd="0" presId="urn:microsoft.com/office/officeart/2005/8/layout/hProcess4"/>
    <dgm:cxn modelId="{8B01F347-A038-4270-9EE5-503A5DBD591A}" type="presParOf" srcId="{ACFDC28A-B721-4A8D-B1F3-8239946786DB}" destId="{DF5F1758-45A8-4C88-B8CE-E5804292E465}" srcOrd="4" destOrd="0" presId="urn:microsoft.com/office/officeart/2005/8/layout/hProcess4"/>
    <dgm:cxn modelId="{8173CBBA-B44F-4EA0-9CA6-833C8A53692E}" type="presParOf" srcId="{50B6D6E0-0DD8-4586-BDA0-C478FDD095CE}" destId="{D84FD6AA-7291-422C-9EDF-5E35D9CF76C9}" srcOrd="1" destOrd="0" presId="urn:microsoft.com/office/officeart/2005/8/layout/hProcess4"/>
    <dgm:cxn modelId="{DD28A1D3-20E6-438E-A1F3-D4F61F9818E1}" type="presParOf" srcId="{50B6D6E0-0DD8-4586-BDA0-C478FDD095CE}" destId="{D9488047-9130-458B-9A8B-AEDFA6AA2AFF}" srcOrd="2" destOrd="0" presId="urn:microsoft.com/office/officeart/2005/8/layout/hProcess4"/>
    <dgm:cxn modelId="{AB5C8021-A979-44F7-8F11-552B6402ABBF}" type="presParOf" srcId="{D9488047-9130-458B-9A8B-AEDFA6AA2AFF}" destId="{6B171872-00B9-4A43-B3DD-2FF5615C201C}" srcOrd="0" destOrd="0" presId="urn:microsoft.com/office/officeart/2005/8/layout/hProcess4"/>
    <dgm:cxn modelId="{29ACD365-83C5-4E86-9BDE-C012CBFFD438}" type="presParOf" srcId="{D9488047-9130-458B-9A8B-AEDFA6AA2AFF}" destId="{B6C73D66-2380-49DD-9388-09CE5584E9DB}" srcOrd="1" destOrd="0" presId="urn:microsoft.com/office/officeart/2005/8/layout/hProcess4"/>
    <dgm:cxn modelId="{8825B814-242D-43FC-879A-3124992D8872}" type="presParOf" srcId="{D9488047-9130-458B-9A8B-AEDFA6AA2AFF}" destId="{F94A1FC5-97CB-4DAA-869B-E1B0C9E5D444}" srcOrd="2" destOrd="0" presId="urn:microsoft.com/office/officeart/2005/8/layout/hProcess4"/>
    <dgm:cxn modelId="{3E0DC59F-0C01-49F3-BE45-1F4C9BC0CE28}" type="presParOf" srcId="{D9488047-9130-458B-9A8B-AEDFA6AA2AFF}" destId="{F816162D-73F9-435A-940C-0B1273A4A610}" srcOrd="3" destOrd="0" presId="urn:microsoft.com/office/officeart/2005/8/layout/hProcess4"/>
    <dgm:cxn modelId="{2938B7AD-0D43-4EEB-A1CD-F00C79A71674}" type="presParOf" srcId="{D9488047-9130-458B-9A8B-AEDFA6AA2AFF}" destId="{D8406F94-E9A9-464B-9D5E-114C350E99A6}" srcOrd="4" destOrd="0" presId="urn:microsoft.com/office/officeart/2005/8/layout/hProcess4"/>
    <dgm:cxn modelId="{9C4B1D29-50F5-4627-8240-42957B7A8C12}" type="presParOf" srcId="{50B6D6E0-0DD8-4586-BDA0-C478FDD095CE}" destId="{FFE291BB-459C-497A-9AC4-CBC3F6CC556A}" srcOrd="3" destOrd="0" presId="urn:microsoft.com/office/officeart/2005/8/layout/hProcess4"/>
    <dgm:cxn modelId="{FF8A728A-8CE6-418A-90D9-195B0E4FE448}" type="presParOf" srcId="{50B6D6E0-0DD8-4586-BDA0-C478FDD095CE}" destId="{5ADE6914-9540-425D-A4C2-CDF5B57B5983}" srcOrd="4" destOrd="0" presId="urn:microsoft.com/office/officeart/2005/8/layout/hProcess4"/>
    <dgm:cxn modelId="{AE61FFBA-A36E-4C82-8A14-21FEF8377F9D}" type="presParOf" srcId="{5ADE6914-9540-425D-A4C2-CDF5B57B5983}" destId="{8F3D4B05-D992-4FEF-B9B7-2ED3280EFC66}" srcOrd="0" destOrd="0" presId="urn:microsoft.com/office/officeart/2005/8/layout/hProcess4"/>
    <dgm:cxn modelId="{BE9680A1-58AA-4767-AD9A-DBA98CCC394E}" type="presParOf" srcId="{5ADE6914-9540-425D-A4C2-CDF5B57B5983}" destId="{E2EA4599-85F3-4798-8CBB-71FE96E56887}" srcOrd="1" destOrd="0" presId="urn:microsoft.com/office/officeart/2005/8/layout/hProcess4"/>
    <dgm:cxn modelId="{E1BB2045-3D62-49F0-B26D-6F62C144775C}" type="presParOf" srcId="{5ADE6914-9540-425D-A4C2-CDF5B57B5983}" destId="{BD98B090-32EB-4B12-8230-5E27106215A3}" srcOrd="2" destOrd="0" presId="urn:microsoft.com/office/officeart/2005/8/layout/hProcess4"/>
    <dgm:cxn modelId="{0521E719-D6B8-4836-B2D3-E1710C40E163}" type="presParOf" srcId="{5ADE6914-9540-425D-A4C2-CDF5B57B5983}" destId="{54EC6C0C-3E2F-4EB5-B8FB-2B682D01D127}" srcOrd="3" destOrd="0" presId="urn:microsoft.com/office/officeart/2005/8/layout/hProcess4"/>
    <dgm:cxn modelId="{79DD6F1D-E792-4193-B67C-0FD37CF51FC6}" type="presParOf" srcId="{5ADE6914-9540-425D-A4C2-CDF5B57B5983}" destId="{8E3FE46B-E00F-4964-804F-89C7D134E4FD}" srcOrd="4" destOrd="0" presId="urn:microsoft.com/office/officeart/2005/8/layout/hProcess4"/>
    <dgm:cxn modelId="{9284F0C8-DE10-4E2F-AA97-50FF2BF25B61}" type="presParOf" srcId="{50B6D6E0-0DD8-4586-BDA0-C478FDD095CE}" destId="{9C372068-63A3-4809-AF43-FE6038AE393F}" srcOrd="5" destOrd="0" presId="urn:microsoft.com/office/officeart/2005/8/layout/hProcess4"/>
    <dgm:cxn modelId="{EE526801-B5DC-4CF3-AB9C-F7545AC3EED7}" type="presParOf" srcId="{50B6D6E0-0DD8-4586-BDA0-C478FDD095CE}" destId="{CE047161-B080-47A6-86F0-245526835323}" srcOrd="6" destOrd="0" presId="urn:microsoft.com/office/officeart/2005/8/layout/hProcess4"/>
    <dgm:cxn modelId="{8365DA4E-267E-40AF-AB4E-B4E50C83E722}" type="presParOf" srcId="{CE047161-B080-47A6-86F0-245526835323}" destId="{86AEA310-AEDB-480D-A970-F64C47EFE4AB}" srcOrd="0" destOrd="0" presId="urn:microsoft.com/office/officeart/2005/8/layout/hProcess4"/>
    <dgm:cxn modelId="{90A92E23-AF54-470F-A12B-D4DB0F2E5EF5}" type="presParOf" srcId="{CE047161-B080-47A6-86F0-245526835323}" destId="{B156213E-F696-4A00-BEEA-FCC7525AF577}" srcOrd="1" destOrd="0" presId="urn:microsoft.com/office/officeart/2005/8/layout/hProcess4"/>
    <dgm:cxn modelId="{F6EE0B68-5233-4349-9B00-C5528EC95186}" type="presParOf" srcId="{CE047161-B080-47A6-86F0-245526835323}" destId="{76505EC3-84E8-41FD-9837-416D53BBC915}" srcOrd="2" destOrd="0" presId="urn:microsoft.com/office/officeart/2005/8/layout/hProcess4"/>
    <dgm:cxn modelId="{FE38A2F6-CA32-4D6F-A55F-75B1E11443CD}" type="presParOf" srcId="{CE047161-B080-47A6-86F0-245526835323}" destId="{E12BB44A-F69D-4B8F-8B6F-AD8FB637F8B1}" srcOrd="3" destOrd="0" presId="urn:microsoft.com/office/officeart/2005/8/layout/hProcess4"/>
    <dgm:cxn modelId="{87E5B318-DA19-4454-98CD-ABDAC6899A10}" type="presParOf" srcId="{CE047161-B080-47A6-86F0-245526835323}" destId="{33D5C6CE-1051-4B66-BFE1-FCB89292401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FC23E9-F424-40B6-9FCA-4C7C9136E3C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nb-NO"/>
        </a:p>
      </dgm:t>
    </dgm:pt>
    <dgm:pt modelId="{640028DA-8CD3-4C99-8C66-61FF69CAA477}">
      <dgm:prSet phldrT="[Tekst]"/>
      <dgm:spPr/>
      <dgm:t>
        <a:bodyPr/>
        <a:lstStyle/>
        <a:p>
          <a:r>
            <a:rPr lang="nb-NO"/>
            <a:t>Litteraturstudiene</a:t>
          </a:r>
        </a:p>
      </dgm:t>
    </dgm:pt>
    <dgm:pt modelId="{33786398-8E62-446A-B60F-CD2A5E5CBA8A}" type="parTrans" cxnId="{0C732325-C082-4B1E-AE62-D819106FA7AA}">
      <dgm:prSet/>
      <dgm:spPr/>
      <dgm:t>
        <a:bodyPr/>
        <a:lstStyle/>
        <a:p>
          <a:endParaRPr lang="nb-NO"/>
        </a:p>
      </dgm:t>
    </dgm:pt>
    <dgm:pt modelId="{991C93E0-1843-4C08-8E8A-A7EF1D31884A}" type="sibTrans" cxnId="{0C732325-C082-4B1E-AE62-D819106FA7AA}">
      <dgm:prSet/>
      <dgm:spPr/>
      <dgm:t>
        <a:bodyPr/>
        <a:lstStyle/>
        <a:p>
          <a:endParaRPr lang="nb-NO"/>
        </a:p>
      </dgm:t>
    </dgm:pt>
    <dgm:pt modelId="{689AFA52-B8EE-493C-BBEA-3D8BE5C05405}">
      <dgm:prSet phldrT="[Tekst]"/>
      <dgm:spPr/>
      <dgm:t>
        <a:bodyPr/>
        <a:lstStyle/>
        <a:p>
          <a:r>
            <a:rPr lang="nb-NO"/>
            <a:t>Stedskompasset</a:t>
          </a:r>
        </a:p>
      </dgm:t>
    </dgm:pt>
    <dgm:pt modelId="{8D3C08A5-942B-4EDC-824F-634165036D0B}" type="parTrans" cxnId="{6AAD8AD0-DFAB-4F04-BDA1-5BD2A6DE4FBD}">
      <dgm:prSet/>
      <dgm:spPr/>
      <dgm:t>
        <a:bodyPr/>
        <a:lstStyle/>
        <a:p>
          <a:endParaRPr lang="nb-NO"/>
        </a:p>
      </dgm:t>
    </dgm:pt>
    <dgm:pt modelId="{6BB19244-9F27-434A-BCDA-4589786A5FF3}" type="sibTrans" cxnId="{6AAD8AD0-DFAB-4F04-BDA1-5BD2A6DE4FBD}">
      <dgm:prSet/>
      <dgm:spPr/>
      <dgm:t>
        <a:bodyPr/>
        <a:lstStyle/>
        <a:p>
          <a:endParaRPr lang="nb-NO"/>
        </a:p>
      </dgm:t>
    </dgm:pt>
    <dgm:pt modelId="{DAF39B5B-1D92-40CD-BF56-B299845F63BB}">
      <dgm:prSet phldrT="[Tekst]"/>
      <dgm:spPr/>
      <dgm:t>
        <a:bodyPr/>
        <a:lstStyle/>
        <a:p>
          <a:r>
            <a:rPr lang="nb-NO"/>
            <a:t>Bylab</a:t>
          </a:r>
        </a:p>
      </dgm:t>
    </dgm:pt>
    <dgm:pt modelId="{60FF7922-BA88-4721-8DE7-E4C8D35D2E43}" type="parTrans" cxnId="{04624469-2BDE-4D9E-8CDF-D3221BF7DA67}">
      <dgm:prSet/>
      <dgm:spPr/>
      <dgm:t>
        <a:bodyPr/>
        <a:lstStyle/>
        <a:p>
          <a:endParaRPr lang="nb-NO"/>
        </a:p>
      </dgm:t>
    </dgm:pt>
    <dgm:pt modelId="{E38750C4-68F1-49EF-95C5-64F1A06544AB}" type="sibTrans" cxnId="{04624469-2BDE-4D9E-8CDF-D3221BF7DA67}">
      <dgm:prSet/>
      <dgm:spPr/>
      <dgm:t>
        <a:bodyPr/>
        <a:lstStyle/>
        <a:p>
          <a:endParaRPr lang="nb-NO"/>
        </a:p>
      </dgm:t>
    </dgm:pt>
    <dgm:pt modelId="{A3D4DA17-8285-4EAD-BA5F-BFE76C539EA7}">
      <dgm:prSet phldrT="[Tekst]" custT="1"/>
      <dgm:spPr/>
      <dgm:t>
        <a:bodyPr/>
        <a:lstStyle/>
        <a:p>
          <a:r>
            <a:rPr lang="nb-NO" sz="900"/>
            <a:t>?</a:t>
          </a:r>
        </a:p>
      </dgm:t>
    </dgm:pt>
    <dgm:pt modelId="{08C9031B-8A42-46DE-9B04-2CDF921C85F6}" type="parTrans" cxnId="{1CA75080-A531-4FFD-ADE2-4A67D187E7DC}">
      <dgm:prSet/>
      <dgm:spPr/>
      <dgm:t>
        <a:bodyPr/>
        <a:lstStyle/>
        <a:p>
          <a:endParaRPr lang="nb-NO"/>
        </a:p>
      </dgm:t>
    </dgm:pt>
    <dgm:pt modelId="{DAC252A8-458B-4D33-8907-3B21BC8C94F2}" type="sibTrans" cxnId="{1CA75080-A531-4FFD-ADE2-4A67D187E7DC}">
      <dgm:prSet/>
      <dgm:spPr/>
      <dgm:t>
        <a:bodyPr/>
        <a:lstStyle/>
        <a:p>
          <a:endParaRPr lang="nb-NO"/>
        </a:p>
      </dgm:t>
    </dgm:pt>
    <dgm:pt modelId="{638746D9-C29F-4515-990B-47DC4E9074EC}">
      <dgm:prSet phldrT="[Tekst]" custT="1"/>
      <dgm:spPr/>
      <dgm:t>
        <a:bodyPr/>
        <a:lstStyle/>
        <a:p>
          <a:r>
            <a:rPr lang="nb-NO" sz="1000" dirty="0"/>
            <a:t>Sosial bærekraft må forstås kontekstuelt</a:t>
          </a:r>
          <a:endParaRPr lang="nb-NO" sz="900" dirty="0"/>
        </a:p>
      </dgm:t>
    </dgm:pt>
    <dgm:pt modelId="{A1B2BB33-C9A5-4CBF-A29C-86B500341FB9}" type="parTrans" cxnId="{2E0EB313-5A73-4AE6-BE24-4A6D7BAAEA96}">
      <dgm:prSet/>
      <dgm:spPr/>
      <dgm:t>
        <a:bodyPr/>
        <a:lstStyle/>
        <a:p>
          <a:endParaRPr lang="nb-NO"/>
        </a:p>
      </dgm:t>
    </dgm:pt>
    <dgm:pt modelId="{D45CB59C-3A02-42DD-9056-16B1092B6BBA}" type="sibTrans" cxnId="{2E0EB313-5A73-4AE6-BE24-4A6D7BAAEA96}">
      <dgm:prSet/>
      <dgm:spPr/>
      <dgm:t>
        <a:bodyPr/>
        <a:lstStyle/>
        <a:p>
          <a:endParaRPr lang="nb-NO"/>
        </a:p>
      </dgm:t>
    </dgm:pt>
    <dgm:pt modelId="{7A9B5D3D-44A7-41C3-BAEA-084F12A69418}">
      <dgm:prSet phldrT="[Tekst]"/>
      <dgm:spPr/>
      <dgm:t>
        <a:bodyPr/>
        <a:lstStyle/>
        <a:p>
          <a:r>
            <a:rPr lang="nb-NO"/>
            <a:t>Politisk verksted</a:t>
          </a:r>
        </a:p>
      </dgm:t>
    </dgm:pt>
    <dgm:pt modelId="{2BE551BD-53AC-4AE0-8B0E-2C2A0E2CB06E}" type="parTrans" cxnId="{492CAD29-858C-421D-9435-DED8103EE53D}">
      <dgm:prSet/>
      <dgm:spPr/>
      <dgm:t>
        <a:bodyPr/>
        <a:lstStyle/>
        <a:p>
          <a:endParaRPr lang="nb-NO"/>
        </a:p>
      </dgm:t>
    </dgm:pt>
    <dgm:pt modelId="{DFE3A4C8-8284-4D31-AA54-D071EAA6E12C}" type="sibTrans" cxnId="{492CAD29-858C-421D-9435-DED8103EE53D}">
      <dgm:prSet/>
      <dgm:spPr/>
      <dgm:t>
        <a:bodyPr/>
        <a:lstStyle/>
        <a:p>
          <a:endParaRPr lang="nb-NO"/>
        </a:p>
      </dgm:t>
    </dgm:pt>
    <dgm:pt modelId="{18996E10-671D-47B4-87A8-84CA1375FFE5}">
      <dgm:prSet custT="1"/>
      <dgm:spPr/>
      <dgm:t>
        <a:bodyPr/>
        <a:lstStyle/>
        <a:p>
          <a:r>
            <a:rPr lang="nb-NO" sz="1000"/>
            <a:t>?</a:t>
          </a:r>
        </a:p>
      </dgm:t>
    </dgm:pt>
    <dgm:pt modelId="{86A63B2C-423E-460E-B8D0-D678D5F621CE}" type="parTrans" cxnId="{DF51A454-F240-4183-892F-35D54A3CBF7A}">
      <dgm:prSet/>
      <dgm:spPr/>
      <dgm:t>
        <a:bodyPr/>
        <a:lstStyle/>
        <a:p>
          <a:endParaRPr lang="nb-NO"/>
        </a:p>
      </dgm:t>
    </dgm:pt>
    <dgm:pt modelId="{95AA4605-9888-416A-89AF-044EA3E5C5C7}" type="sibTrans" cxnId="{DF51A454-F240-4183-892F-35D54A3CBF7A}">
      <dgm:prSet/>
      <dgm:spPr/>
      <dgm:t>
        <a:bodyPr/>
        <a:lstStyle/>
        <a:p>
          <a:endParaRPr lang="nb-NO"/>
        </a:p>
      </dgm:t>
    </dgm:pt>
    <dgm:pt modelId="{10732AAB-74F9-4439-87FF-E25C67E1CD4B}">
      <dgm:prSet phldrT="[Tekst]" custT="1"/>
      <dgm:spPr/>
      <dgm:t>
        <a:bodyPr/>
        <a:lstStyle/>
        <a:p>
          <a:r>
            <a:rPr lang="nb-NO" sz="1000" noProof="0" dirty="0"/>
            <a:t>Robusthet: Trygghet, identitet, tilhørig-het, nære sosiale relasjoner</a:t>
          </a:r>
        </a:p>
      </dgm:t>
    </dgm:pt>
    <dgm:pt modelId="{051AD2BC-2F16-4B88-A399-ACA4A84DFBD2}" type="parTrans" cxnId="{A7537B16-12DD-4F33-8122-F050A16FF81A}">
      <dgm:prSet/>
      <dgm:spPr/>
      <dgm:t>
        <a:bodyPr/>
        <a:lstStyle/>
        <a:p>
          <a:endParaRPr lang="nb-NO"/>
        </a:p>
      </dgm:t>
    </dgm:pt>
    <dgm:pt modelId="{EC13E303-4436-40C1-97FA-ACF7F1EB574C}" type="sibTrans" cxnId="{A7537B16-12DD-4F33-8122-F050A16FF81A}">
      <dgm:prSet/>
      <dgm:spPr/>
      <dgm:t>
        <a:bodyPr/>
        <a:lstStyle/>
        <a:p>
          <a:endParaRPr lang="nb-NO"/>
        </a:p>
      </dgm:t>
    </dgm:pt>
    <dgm:pt modelId="{344E69E3-4E48-4C24-A5C9-564D58E4C2F6}">
      <dgm:prSet custT="1"/>
      <dgm:spPr/>
      <dgm:t>
        <a:bodyPr/>
        <a:lstStyle/>
        <a:p>
          <a:r>
            <a:rPr lang="nb-NO" sz="1000" dirty="0"/>
            <a:t>Består av to dimensjoner:     a) Sosialt robuste lokalsamfunn    b) Sosialt rettferdig tilgang til goder/fravær av byrder</a:t>
          </a:r>
        </a:p>
      </dgm:t>
    </dgm:pt>
    <dgm:pt modelId="{32CC8926-C6F6-4E62-B5E8-E3B6B8AC2CBC}" type="parTrans" cxnId="{404B385C-9A5C-483B-ABAE-5685A35C9012}">
      <dgm:prSet/>
      <dgm:spPr/>
      <dgm:t>
        <a:bodyPr/>
        <a:lstStyle/>
        <a:p>
          <a:endParaRPr lang="nb-NO"/>
        </a:p>
      </dgm:t>
    </dgm:pt>
    <dgm:pt modelId="{FAC7A22C-682B-4C6D-AE25-A209C2745FF5}" type="sibTrans" cxnId="{404B385C-9A5C-483B-ABAE-5685A35C9012}">
      <dgm:prSet/>
      <dgm:spPr/>
      <dgm:t>
        <a:bodyPr/>
        <a:lstStyle/>
        <a:p>
          <a:endParaRPr lang="nb-NO"/>
        </a:p>
      </dgm:t>
    </dgm:pt>
    <dgm:pt modelId="{8EF99952-E3E5-41F9-8C46-5C7FD24C3369}">
      <dgm:prSet custT="1"/>
      <dgm:spPr/>
      <dgm:t>
        <a:bodyPr/>
        <a:lstStyle/>
        <a:p>
          <a:r>
            <a:rPr lang="nb-NO" sz="1000" noProof="0" dirty="0"/>
            <a:t>Goder: nærhet til tjenester/tilbud; tilgjengelige, vedlikeholdte, estetiske og grønne fysiske omgivelser</a:t>
          </a:r>
        </a:p>
      </dgm:t>
    </dgm:pt>
    <dgm:pt modelId="{2DF9CFC4-3431-4F1E-9949-293795D99CD4}" type="parTrans" cxnId="{3687C87F-D30E-4CB5-AB23-7B2AFDA81F1F}">
      <dgm:prSet/>
      <dgm:spPr/>
      <dgm:t>
        <a:bodyPr/>
        <a:lstStyle/>
        <a:p>
          <a:endParaRPr lang="nb-NO"/>
        </a:p>
      </dgm:t>
    </dgm:pt>
    <dgm:pt modelId="{2FD08965-5A0D-41A5-8414-1EE2B206AD81}" type="sibTrans" cxnId="{3687C87F-D30E-4CB5-AB23-7B2AFDA81F1F}">
      <dgm:prSet/>
      <dgm:spPr/>
      <dgm:t>
        <a:bodyPr/>
        <a:lstStyle/>
        <a:p>
          <a:endParaRPr lang="nb-NO"/>
        </a:p>
      </dgm:t>
    </dgm:pt>
    <dgm:pt modelId="{FD9895CB-574E-4C1F-AEF7-04B40495E90F}" type="pres">
      <dgm:prSet presAssocID="{88FC23E9-F424-40B6-9FCA-4C7C9136E3CA}" presName="Name0" presStyleCnt="0">
        <dgm:presLayoutVars>
          <dgm:dir/>
          <dgm:animLvl val="lvl"/>
          <dgm:resizeHandles val="exact"/>
        </dgm:presLayoutVars>
      </dgm:prSet>
      <dgm:spPr/>
    </dgm:pt>
    <dgm:pt modelId="{E2DDC239-9384-4979-9759-34D0D28E4804}" type="pres">
      <dgm:prSet presAssocID="{88FC23E9-F424-40B6-9FCA-4C7C9136E3CA}" presName="tSp" presStyleCnt="0"/>
      <dgm:spPr/>
    </dgm:pt>
    <dgm:pt modelId="{AB9303DF-97FB-4F5B-9DBE-6B68807ADFCC}" type="pres">
      <dgm:prSet presAssocID="{88FC23E9-F424-40B6-9FCA-4C7C9136E3CA}" presName="bSp" presStyleCnt="0"/>
      <dgm:spPr/>
    </dgm:pt>
    <dgm:pt modelId="{50B6D6E0-0DD8-4586-BDA0-C478FDD095CE}" type="pres">
      <dgm:prSet presAssocID="{88FC23E9-F424-40B6-9FCA-4C7C9136E3CA}" presName="process" presStyleCnt="0"/>
      <dgm:spPr/>
    </dgm:pt>
    <dgm:pt modelId="{ACFDC28A-B721-4A8D-B1F3-8239946786DB}" type="pres">
      <dgm:prSet presAssocID="{640028DA-8CD3-4C99-8C66-61FF69CAA477}" presName="composite1" presStyleCnt="0"/>
      <dgm:spPr/>
    </dgm:pt>
    <dgm:pt modelId="{77A291C8-9894-4D67-BC23-9F4BCDF8BAA2}" type="pres">
      <dgm:prSet presAssocID="{640028DA-8CD3-4C99-8C66-61FF69CAA477}" presName="dummyNode1" presStyleLbl="node1" presStyleIdx="0" presStyleCnt="4"/>
      <dgm:spPr/>
    </dgm:pt>
    <dgm:pt modelId="{3BFA45C1-A45D-42BD-9C8C-A1EE4D7A539C}" type="pres">
      <dgm:prSet presAssocID="{640028DA-8CD3-4C99-8C66-61FF69CAA477}" presName="childNode1" presStyleLbl="bgAcc1" presStyleIdx="0" presStyleCnt="4" custScaleX="91450" custScaleY="246730" custLinFactNeighborY="1371">
        <dgm:presLayoutVars>
          <dgm:bulletEnabled val="1"/>
        </dgm:presLayoutVars>
      </dgm:prSet>
      <dgm:spPr/>
    </dgm:pt>
    <dgm:pt modelId="{C14EFD58-CBD5-46F3-907D-A462DEA6AB43}" type="pres">
      <dgm:prSet presAssocID="{640028DA-8CD3-4C99-8C66-61FF69CAA477}" presName="childNode1tx" presStyleLbl="bgAcc1" presStyleIdx="0" presStyleCnt="4">
        <dgm:presLayoutVars>
          <dgm:bulletEnabled val="1"/>
        </dgm:presLayoutVars>
      </dgm:prSet>
      <dgm:spPr/>
    </dgm:pt>
    <dgm:pt modelId="{1821D29E-58E6-4AF2-B198-B9A9B2B13004}" type="pres">
      <dgm:prSet presAssocID="{640028DA-8CD3-4C99-8C66-61FF69CAA477}" presName="parentNode1" presStyleLbl="node1" presStyleIdx="0" presStyleCnt="4" custLinFactY="27934" custLinFactNeighborX="9540" custLinFactNeighborY="100000">
        <dgm:presLayoutVars>
          <dgm:chMax val="1"/>
          <dgm:bulletEnabled val="1"/>
        </dgm:presLayoutVars>
      </dgm:prSet>
      <dgm:spPr/>
    </dgm:pt>
    <dgm:pt modelId="{DF5F1758-45A8-4C88-B8CE-E5804292E465}" type="pres">
      <dgm:prSet presAssocID="{640028DA-8CD3-4C99-8C66-61FF69CAA477}" presName="connSite1" presStyleCnt="0"/>
      <dgm:spPr/>
    </dgm:pt>
    <dgm:pt modelId="{D84FD6AA-7291-422C-9EDF-5E35D9CF76C9}" type="pres">
      <dgm:prSet presAssocID="{991C93E0-1843-4C08-8E8A-A7EF1D31884A}" presName="Name9" presStyleLbl="sibTrans2D1" presStyleIdx="0" presStyleCnt="3" custAng="1988508" custLinFactNeighborX="3576" custLinFactNeighborY="25029"/>
      <dgm:spPr/>
    </dgm:pt>
    <dgm:pt modelId="{D9488047-9130-458B-9A8B-AEDFA6AA2AFF}" type="pres">
      <dgm:prSet presAssocID="{689AFA52-B8EE-493C-BBEA-3D8BE5C05405}" presName="composite2" presStyleCnt="0"/>
      <dgm:spPr/>
    </dgm:pt>
    <dgm:pt modelId="{6B171872-00B9-4A43-B3DD-2FF5615C201C}" type="pres">
      <dgm:prSet presAssocID="{689AFA52-B8EE-493C-BBEA-3D8BE5C05405}" presName="dummyNode2" presStyleLbl="node1" presStyleIdx="0" presStyleCnt="4"/>
      <dgm:spPr/>
    </dgm:pt>
    <dgm:pt modelId="{B6C73D66-2380-49DD-9388-09CE5584E9DB}" type="pres">
      <dgm:prSet presAssocID="{689AFA52-B8EE-493C-BBEA-3D8BE5C05405}" presName="childNode2" presStyleLbl="bgAcc1" presStyleIdx="1" presStyleCnt="4" custScaleX="99708" custScaleY="241246" custLinFactNeighborX="2627" custLinFactNeighborY="-20488">
        <dgm:presLayoutVars>
          <dgm:bulletEnabled val="1"/>
        </dgm:presLayoutVars>
      </dgm:prSet>
      <dgm:spPr/>
    </dgm:pt>
    <dgm:pt modelId="{F94A1FC5-97CB-4DAA-869B-E1B0C9E5D444}" type="pres">
      <dgm:prSet presAssocID="{689AFA52-B8EE-493C-BBEA-3D8BE5C05405}" presName="childNode2tx" presStyleLbl="bgAcc1" presStyleIdx="1" presStyleCnt="4">
        <dgm:presLayoutVars>
          <dgm:bulletEnabled val="1"/>
        </dgm:presLayoutVars>
      </dgm:prSet>
      <dgm:spPr/>
    </dgm:pt>
    <dgm:pt modelId="{F816162D-73F9-435A-940C-0B1273A4A610}" type="pres">
      <dgm:prSet presAssocID="{689AFA52-B8EE-493C-BBEA-3D8BE5C05405}" presName="parentNode2" presStyleLbl="node1" presStyleIdx="1" presStyleCnt="4" custLinFactY="-31132" custLinFactNeighborY="-100000">
        <dgm:presLayoutVars>
          <dgm:chMax val="0"/>
          <dgm:bulletEnabled val="1"/>
        </dgm:presLayoutVars>
      </dgm:prSet>
      <dgm:spPr/>
    </dgm:pt>
    <dgm:pt modelId="{D8406F94-E9A9-464B-9D5E-114C350E99A6}" type="pres">
      <dgm:prSet presAssocID="{689AFA52-B8EE-493C-BBEA-3D8BE5C05405}" presName="connSite2" presStyleCnt="0"/>
      <dgm:spPr/>
    </dgm:pt>
    <dgm:pt modelId="{FFE291BB-459C-497A-9AC4-CBC3F6CC556A}" type="pres">
      <dgm:prSet presAssocID="{6BB19244-9F27-434A-BCDA-4589786A5FF3}" presName="Name18" presStyleLbl="sibTrans2D1" presStyleIdx="1" presStyleCnt="3" custAng="20210792" custLinFactNeighborX="444" custLinFactNeighborY="-18693"/>
      <dgm:spPr/>
    </dgm:pt>
    <dgm:pt modelId="{5ADE6914-9540-425D-A4C2-CDF5B57B5983}" type="pres">
      <dgm:prSet presAssocID="{DAF39B5B-1D92-40CD-BF56-B299845F63BB}" presName="composite1" presStyleCnt="0"/>
      <dgm:spPr/>
    </dgm:pt>
    <dgm:pt modelId="{8F3D4B05-D992-4FEF-B9B7-2ED3280EFC66}" type="pres">
      <dgm:prSet presAssocID="{DAF39B5B-1D92-40CD-BF56-B299845F63BB}" presName="dummyNode1" presStyleLbl="node1" presStyleIdx="1" presStyleCnt="4"/>
      <dgm:spPr/>
    </dgm:pt>
    <dgm:pt modelId="{E2EA4599-85F3-4798-8CBB-71FE96E56887}" type="pres">
      <dgm:prSet presAssocID="{DAF39B5B-1D92-40CD-BF56-B299845F63BB}" presName="childNode1" presStyleLbl="bgAcc1" presStyleIdx="2" presStyleCnt="4" custScaleX="98949" custScaleY="246729">
        <dgm:presLayoutVars>
          <dgm:bulletEnabled val="1"/>
        </dgm:presLayoutVars>
      </dgm:prSet>
      <dgm:spPr/>
    </dgm:pt>
    <dgm:pt modelId="{BD98B090-32EB-4B12-8230-5E27106215A3}" type="pres">
      <dgm:prSet presAssocID="{DAF39B5B-1D92-40CD-BF56-B299845F63BB}" presName="childNode1tx" presStyleLbl="bgAcc1" presStyleIdx="2" presStyleCnt="4">
        <dgm:presLayoutVars>
          <dgm:bulletEnabled val="1"/>
        </dgm:presLayoutVars>
      </dgm:prSet>
      <dgm:spPr/>
    </dgm:pt>
    <dgm:pt modelId="{54EC6C0C-3E2F-4EB5-B8FB-2B682D01D127}" type="pres">
      <dgm:prSet presAssocID="{DAF39B5B-1D92-40CD-BF56-B299845F63BB}" presName="parentNode1" presStyleLbl="node1" presStyleIdx="2" presStyleCnt="4" custLinFactY="48723" custLinFactNeighborX="1272" custLinFactNeighborY="100000">
        <dgm:presLayoutVars>
          <dgm:chMax val="1"/>
          <dgm:bulletEnabled val="1"/>
        </dgm:presLayoutVars>
      </dgm:prSet>
      <dgm:spPr/>
    </dgm:pt>
    <dgm:pt modelId="{8E3FE46B-E00F-4964-804F-89C7D134E4FD}" type="pres">
      <dgm:prSet presAssocID="{DAF39B5B-1D92-40CD-BF56-B299845F63BB}" presName="connSite1" presStyleCnt="0"/>
      <dgm:spPr/>
    </dgm:pt>
    <dgm:pt modelId="{9C372068-63A3-4809-AF43-FE6038AE393F}" type="pres">
      <dgm:prSet presAssocID="{E38750C4-68F1-49EF-95C5-64F1A06544AB}" presName="Name9" presStyleLbl="sibTrans2D1" presStyleIdx="2" presStyleCnt="3" custAng="1843191" custLinFactNeighborX="1305" custLinFactNeighborY="15963"/>
      <dgm:spPr/>
    </dgm:pt>
    <dgm:pt modelId="{CE047161-B080-47A6-86F0-245526835323}" type="pres">
      <dgm:prSet presAssocID="{7A9B5D3D-44A7-41C3-BAEA-084F12A69418}" presName="composite2" presStyleCnt="0"/>
      <dgm:spPr/>
    </dgm:pt>
    <dgm:pt modelId="{86AEA310-AEDB-480D-A970-F64C47EFE4AB}" type="pres">
      <dgm:prSet presAssocID="{7A9B5D3D-44A7-41C3-BAEA-084F12A69418}" presName="dummyNode2" presStyleLbl="node1" presStyleIdx="2" presStyleCnt="4"/>
      <dgm:spPr/>
    </dgm:pt>
    <dgm:pt modelId="{B156213E-F696-4A00-BEEA-FCC7525AF577}" type="pres">
      <dgm:prSet presAssocID="{7A9B5D3D-44A7-41C3-BAEA-084F12A69418}" presName="childNode2" presStyleLbl="bgAcc1" presStyleIdx="3" presStyleCnt="4" custScaleX="101004" custScaleY="242617">
        <dgm:presLayoutVars>
          <dgm:bulletEnabled val="1"/>
        </dgm:presLayoutVars>
      </dgm:prSet>
      <dgm:spPr/>
    </dgm:pt>
    <dgm:pt modelId="{76505EC3-84E8-41FD-9837-416D53BBC915}" type="pres">
      <dgm:prSet presAssocID="{7A9B5D3D-44A7-41C3-BAEA-084F12A69418}" presName="childNode2tx" presStyleLbl="bgAcc1" presStyleIdx="3" presStyleCnt="4">
        <dgm:presLayoutVars>
          <dgm:bulletEnabled val="1"/>
        </dgm:presLayoutVars>
      </dgm:prSet>
      <dgm:spPr/>
    </dgm:pt>
    <dgm:pt modelId="{E12BB44A-F69D-4B8F-8B6F-AD8FB637F8B1}" type="pres">
      <dgm:prSet presAssocID="{7A9B5D3D-44A7-41C3-BAEA-084F12A69418}" presName="parentNode2" presStyleLbl="node1" presStyleIdx="3" presStyleCnt="4" custLinFactY="-59909" custLinFactNeighborX="-643" custLinFactNeighborY="-100000">
        <dgm:presLayoutVars>
          <dgm:chMax val="0"/>
          <dgm:bulletEnabled val="1"/>
        </dgm:presLayoutVars>
      </dgm:prSet>
      <dgm:spPr/>
    </dgm:pt>
    <dgm:pt modelId="{33D5C6CE-1051-4B66-BFE1-FCB892924010}" type="pres">
      <dgm:prSet presAssocID="{7A9B5D3D-44A7-41C3-BAEA-084F12A69418}" presName="connSite2" presStyleCnt="0"/>
      <dgm:spPr/>
    </dgm:pt>
  </dgm:ptLst>
  <dgm:cxnLst>
    <dgm:cxn modelId="{F2775E05-2D6E-4ECE-AD2C-5285979D2D23}" type="presOf" srcId="{344E69E3-4E48-4C24-A5C9-564D58E4C2F6}" destId="{C14EFD58-CBD5-46F3-907D-A462DEA6AB43}" srcOrd="1" destOrd="1" presId="urn:microsoft.com/office/officeart/2005/8/layout/hProcess4"/>
    <dgm:cxn modelId="{2E0EB313-5A73-4AE6-BE24-4A6D7BAAEA96}" srcId="{640028DA-8CD3-4C99-8C66-61FF69CAA477}" destId="{638746D9-C29F-4515-990B-47DC4E9074EC}" srcOrd="0" destOrd="0" parTransId="{A1B2BB33-C9A5-4CBF-A29C-86B500341FB9}" sibTransId="{D45CB59C-3A02-42DD-9056-16B1092B6BBA}"/>
    <dgm:cxn modelId="{A7537B16-12DD-4F33-8122-F050A16FF81A}" srcId="{689AFA52-B8EE-493C-BBEA-3D8BE5C05405}" destId="{10732AAB-74F9-4439-87FF-E25C67E1CD4B}" srcOrd="0" destOrd="0" parTransId="{051AD2BC-2F16-4B88-A399-ACA4A84DFBD2}" sibTransId="{EC13E303-4436-40C1-97FA-ACF7F1EB574C}"/>
    <dgm:cxn modelId="{3447DD1B-669A-4D5E-91CF-E10E897F1643}" type="presOf" srcId="{10732AAB-74F9-4439-87FF-E25C67E1CD4B}" destId="{F94A1FC5-97CB-4DAA-869B-E1B0C9E5D444}" srcOrd="1" destOrd="0" presId="urn:microsoft.com/office/officeart/2005/8/layout/hProcess4"/>
    <dgm:cxn modelId="{0C732325-C082-4B1E-AE62-D819106FA7AA}" srcId="{88FC23E9-F424-40B6-9FCA-4C7C9136E3CA}" destId="{640028DA-8CD3-4C99-8C66-61FF69CAA477}" srcOrd="0" destOrd="0" parTransId="{33786398-8E62-446A-B60F-CD2A5E5CBA8A}" sibTransId="{991C93E0-1843-4C08-8E8A-A7EF1D31884A}"/>
    <dgm:cxn modelId="{492CAD29-858C-421D-9435-DED8103EE53D}" srcId="{88FC23E9-F424-40B6-9FCA-4C7C9136E3CA}" destId="{7A9B5D3D-44A7-41C3-BAEA-084F12A69418}" srcOrd="3" destOrd="0" parTransId="{2BE551BD-53AC-4AE0-8B0E-2C2A0E2CB06E}" sibTransId="{DFE3A4C8-8284-4D31-AA54-D071EAA6E12C}"/>
    <dgm:cxn modelId="{404B385C-9A5C-483B-ABAE-5685A35C9012}" srcId="{640028DA-8CD3-4C99-8C66-61FF69CAA477}" destId="{344E69E3-4E48-4C24-A5C9-564D58E4C2F6}" srcOrd="1" destOrd="0" parTransId="{32CC8926-C6F6-4E62-B5E8-E3B6B8AC2CBC}" sibTransId="{FAC7A22C-682B-4C6D-AE25-A209C2745FF5}"/>
    <dgm:cxn modelId="{9A10FB5D-A3D1-4533-941D-1839B77A5864}" type="presOf" srcId="{8EF99952-E3E5-41F9-8C46-5C7FD24C3369}" destId="{F94A1FC5-97CB-4DAA-869B-E1B0C9E5D444}" srcOrd="1" destOrd="1" presId="urn:microsoft.com/office/officeart/2005/8/layout/hProcess4"/>
    <dgm:cxn modelId="{01C95268-E4C3-4073-AF99-475807B05327}" type="presOf" srcId="{638746D9-C29F-4515-990B-47DC4E9074EC}" destId="{C14EFD58-CBD5-46F3-907D-A462DEA6AB43}" srcOrd="1" destOrd="0" presId="urn:microsoft.com/office/officeart/2005/8/layout/hProcess4"/>
    <dgm:cxn modelId="{04624469-2BDE-4D9E-8CDF-D3221BF7DA67}" srcId="{88FC23E9-F424-40B6-9FCA-4C7C9136E3CA}" destId="{DAF39B5B-1D92-40CD-BF56-B299845F63BB}" srcOrd="2" destOrd="0" parTransId="{60FF7922-BA88-4721-8DE7-E4C8D35D2E43}" sibTransId="{E38750C4-68F1-49EF-95C5-64F1A06544AB}"/>
    <dgm:cxn modelId="{DF51A454-F240-4183-892F-35D54A3CBF7A}" srcId="{7A9B5D3D-44A7-41C3-BAEA-084F12A69418}" destId="{18996E10-671D-47B4-87A8-84CA1375FFE5}" srcOrd="0" destOrd="0" parTransId="{86A63B2C-423E-460E-B8D0-D678D5F621CE}" sibTransId="{95AA4605-9888-416A-89AF-044EA3E5C5C7}"/>
    <dgm:cxn modelId="{ABBD8275-C6E5-4A6D-B84A-F056E377BFC1}" type="presOf" srcId="{E38750C4-68F1-49EF-95C5-64F1A06544AB}" destId="{9C372068-63A3-4809-AF43-FE6038AE393F}" srcOrd="0" destOrd="0" presId="urn:microsoft.com/office/officeart/2005/8/layout/hProcess4"/>
    <dgm:cxn modelId="{4BAA8556-35DC-49FE-B73A-D54AC4954B6C}" type="presOf" srcId="{A3D4DA17-8285-4EAD-BA5F-BFE76C539EA7}" destId="{E2EA4599-85F3-4798-8CBB-71FE96E56887}" srcOrd="0" destOrd="0" presId="urn:microsoft.com/office/officeart/2005/8/layout/hProcess4"/>
    <dgm:cxn modelId="{0FCDB27E-B611-44E2-AAD7-A1D3D9F7EF59}" type="presOf" srcId="{A3D4DA17-8285-4EAD-BA5F-BFE76C539EA7}" destId="{BD98B090-32EB-4B12-8230-5E27106215A3}" srcOrd="1" destOrd="0" presId="urn:microsoft.com/office/officeart/2005/8/layout/hProcess4"/>
    <dgm:cxn modelId="{3687C87F-D30E-4CB5-AB23-7B2AFDA81F1F}" srcId="{689AFA52-B8EE-493C-BBEA-3D8BE5C05405}" destId="{8EF99952-E3E5-41F9-8C46-5C7FD24C3369}" srcOrd="1" destOrd="0" parTransId="{2DF9CFC4-3431-4F1E-9949-293795D99CD4}" sibTransId="{2FD08965-5A0D-41A5-8414-1EE2B206AD81}"/>
    <dgm:cxn modelId="{1CA75080-A531-4FFD-ADE2-4A67D187E7DC}" srcId="{DAF39B5B-1D92-40CD-BF56-B299845F63BB}" destId="{A3D4DA17-8285-4EAD-BA5F-BFE76C539EA7}" srcOrd="0" destOrd="0" parTransId="{08C9031B-8A42-46DE-9B04-2CDF921C85F6}" sibTransId="{DAC252A8-458B-4D33-8907-3B21BC8C94F2}"/>
    <dgm:cxn modelId="{3D696988-C554-4A11-9A28-47108D4C55A4}" type="presOf" srcId="{344E69E3-4E48-4C24-A5C9-564D58E4C2F6}" destId="{3BFA45C1-A45D-42BD-9C8C-A1EE4D7A539C}" srcOrd="0" destOrd="1" presId="urn:microsoft.com/office/officeart/2005/8/layout/hProcess4"/>
    <dgm:cxn modelId="{A802658D-B7D3-454C-8719-3A640F9B9CB8}" type="presOf" srcId="{689AFA52-B8EE-493C-BBEA-3D8BE5C05405}" destId="{F816162D-73F9-435A-940C-0B1273A4A610}" srcOrd="0" destOrd="0" presId="urn:microsoft.com/office/officeart/2005/8/layout/hProcess4"/>
    <dgm:cxn modelId="{542A7D97-37C5-4206-BDD3-E2B396817474}" type="presOf" srcId="{10732AAB-74F9-4439-87FF-E25C67E1CD4B}" destId="{B6C73D66-2380-49DD-9388-09CE5584E9DB}" srcOrd="0" destOrd="0" presId="urn:microsoft.com/office/officeart/2005/8/layout/hProcess4"/>
    <dgm:cxn modelId="{A41AC2A3-E621-4A8F-9A1E-9D3E4F5272F6}" type="presOf" srcId="{991C93E0-1843-4C08-8E8A-A7EF1D31884A}" destId="{D84FD6AA-7291-422C-9EDF-5E35D9CF76C9}" srcOrd="0" destOrd="0" presId="urn:microsoft.com/office/officeart/2005/8/layout/hProcess4"/>
    <dgm:cxn modelId="{0DEB49A9-0038-46C3-819F-1C6013B621C9}" type="presOf" srcId="{8EF99952-E3E5-41F9-8C46-5C7FD24C3369}" destId="{B6C73D66-2380-49DD-9388-09CE5584E9DB}" srcOrd="0" destOrd="1" presId="urn:microsoft.com/office/officeart/2005/8/layout/hProcess4"/>
    <dgm:cxn modelId="{9B8A72A9-F415-423D-9B22-4494EDD5ABE4}" type="presOf" srcId="{18996E10-671D-47B4-87A8-84CA1375FFE5}" destId="{76505EC3-84E8-41FD-9837-416D53BBC915}" srcOrd="1" destOrd="0" presId="urn:microsoft.com/office/officeart/2005/8/layout/hProcess4"/>
    <dgm:cxn modelId="{14D782BA-3C55-4562-9347-C02D55A2A7BF}" type="presOf" srcId="{88FC23E9-F424-40B6-9FCA-4C7C9136E3CA}" destId="{FD9895CB-574E-4C1F-AEF7-04B40495E90F}" srcOrd="0" destOrd="0" presId="urn:microsoft.com/office/officeart/2005/8/layout/hProcess4"/>
    <dgm:cxn modelId="{BC5E82BE-BEC0-49D2-9E32-FA24FF33355A}" type="presOf" srcId="{638746D9-C29F-4515-990B-47DC4E9074EC}" destId="{3BFA45C1-A45D-42BD-9C8C-A1EE4D7A539C}" srcOrd="0" destOrd="0" presId="urn:microsoft.com/office/officeart/2005/8/layout/hProcess4"/>
    <dgm:cxn modelId="{DC0DE1C3-CD29-4CF7-AD97-F1D1335621A2}" type="presOf" srcId="{6BB19244-9F27-434A-BCDA-4589786A5FF3}" destId="{FFE291BB-459C-497A-9AC4-CBC3F6CC556A}" srcOrd="0" destOrd="0" presId="urn:microsoft.com/office/officeart/2005/8/layout/hProcess4"/>
    <dgm:cxn modelId="{FE6417C9-9A8A-4433-A9DC-25862E6EAC8B}" type="presOf" srcId="{18996E10-671D-47B4-87A8-84CA1375FFE5}" destId="{B156213E-F696-4A00-BEEA-FCC7525AF577}" srcOrd="0" destOrd="0" presId="urn:microsoft.com/office/officeart/2005/8/layout/hProcess4"/>
    <dgm:cxn modelId="{6AAD8AD0-DFAB-4F04-BDA1-5BD2A6DE4FBD}" srcId="{88FC23E9-F424-40B6-9FCA-4C7C9136E3CA}" destId="{689AFA52-B8EE-493C-BBEA-3D8BE5C05405}" srcOrd="1" destOrd="0" parTransId="{8D3C08A5-942B-4EDC-824F-634165036D0B}" sibTransId="{6BB19244-9F27-434A-BCDA-4589786A5FF3}"/>
    <dgm:cxn modelId="{5F6905D2-D7F4-49CD-8671-7EF1733EC5C7}" type="presOf" srcId="{7A9B5D3D-44A7-41C3-BAEA-084F12A69418}" destId="{E12BB44A-F69D-4B8F-8B6F-AD8FB637F8B1}" srcOrd="0" destOrd="0" presId="urn:microsoft.com/office/officeart/2005/8/layout/hProcess4"/>
    <dgm:cxn modelId="{89698BF2-C277-4416-BEDB-826B31A97FCD}" type="presOf" srcId="{640028DA-8CD3-4C99-8C66-61FF69CAA477}" destId="{1821D29E-58E6-4AF2-B198-B9A9B2B13004}" srcOrd="0" destOrd="0" presId="urn:microsoft.com/office/officeart/2005/8/layout/hProcess4"/>
    <dgm:cxn modelId="{41F77DF5-9168-4AC8-8973-A6BC0DEBB57F}" type="presOf" srcId="{DAF39B5B-1D92-40CD-BF56-B299845F63BB}" destId="{54EC6C0C-3E2F-4EB5-B8FB-2B682D01D127}" srcOrd="0" destOrd="0" presId="urn:microsoft.com/office/officeart/2005/8/layout/hProcess4"/>
    <dgm:cxn modelId="{F67D4000-30BE-4334-A039-299310D3C1F0}" type="presParOf" srcId="{FD9895CB-574E-4C1F-AEF7-04B40495E90F}" destId="{E2DDC239-9384-4979-9759-34D0D28E4804}" srcOrd="0" destOrd="0" presId="urn:microsoft.com/office/officeart/2005/8/layout/hProcess4"/>
    <dgm:cxn modelId="{B2AA7A68-32A3-4C83-AB86-B7B98AAB3463}" type="presParOf" srcId="{FD9895CB-574E-4C1F-AEF7-04B40495E90F}" destId="{AB9303DF-97FB-4F5B-9DBE-6B68807ADFCC}" srcOrd="1" destOrd="0" presId="urn:microsoft.com/office/officeart/2005/8/layout/hProcess4"/>
    <dgm:cxn modelId="{41714EAC-B482-407A-9A31-622C950A6BD3}" type="presParOf" srcId="{FD9895CB-574E-4C1F-AEF7-04B40495E90F}" destId="{50B6D6E0-0DD8-4586-BDA0-C478FDD095CE}" srcOrd="2" destOrd="0" presId="urn:microsoft.com/office/officeart/2005/8/layout/hProcess4"/>
    <dgm:cxn modelId="{DBBD4C7C-B586-467F-82A0-FA08338A0ACD}" type="presParOf" srcId="{50B6D6E0-0DD8-4586-BDA0-C478FDD095CE}" destId="{ACFDC28A-B721-4A8D-B1F3-8239946786DB}" srcOrd="0" destOrd="0" presId="urn:microsoft.com/office/officeart/2005/8/layout/hProcess4"/>
    <dgm:cxn modelId="{09C97B73-FEC3-4576-BE63-C6D94F911426}" type="presParOf" srcId="{ACFDC28A-B721-4A8D-B1F3-8239946786DB}" destId="{77A291C8-9894-4D67-BC23-9F4BCDF8BAA2}" srcOrd="0" destOrd="0" presId="urn:microsoft.com/office/officeart/2005/8/layout/hProcess4"/>
    <dgm:cxn modelId="{C0510A3F-D8C8-468F-9795-44DEE4D1F091}" type="presParOf" srcId="{ACFDC28A-B721-4A8D-B1F3-8239946786DB}" destId="{3BFA45C1-A45D-42BD-9C8C-A1EE4D7A539C}" srcOrd="1" destOrd="0" presId="urn:microsoft.com/office/officeart/2005/8/layout/hProcess4"/>
    <dgm:cxn modelId="{8DBFCBBF-AB2E-4477-AEC8-2F438EED24AB}" type="presParOf" srcId="{ACFDC28A-B721-4A8D-B1F3-8239946786DB}" destId="{C14EFD58-CBD5-46F3-907D-A462DEA6AB43}" srcOrd="2" destOrd="0" presId="urn:microsoft.com/office/officeart/2005/8/layout/hProcess4"/>
    <dgm:cxn modelId="{59969128-D276-408B-A028-98EF6F676014}" type="presParOf" srcId="{ACFDC28A-B721-4A8D-B1F3-8239946786DB}" destId="{1821D29E-58E6-4AF2-B198-B9A9B2B13004}" srcOrd="3" destOrd="0" presId="urn:microsoft.com/office/officeart/2005/8/layout/hProcess4"/>
    <dgm:cxn modelId="{8B01F347-A038-4270-9EE5-503A5DBD591A}" type="presParOf" srcId="{ACFDC28A-B721-4A8D-B1F3-8239946786DB}" destId="{DF5F1758-45A8-4C88-B8CE-E5804292E465}" srcOrd="4" destOrd="0" presId="urn:microsoft.com/office/officeart/2005/8/layout/hProcess4"/>
    <dgm:cxn modelId="{8173CBBA-B44F-4EA0-9CA6-833C8A53692E}" type="presParOf" srcId="{50B6D6E0-0DD8-4586-BDA0-C478FDD095CE}" destId="{D84FD6AA-7291-422C-9EDF-5E35D9CF76C9}" srcOrd="1" destOrd="0" presId="urn:microsoft.com/office/officeart/2005/8/layout/hProcess4"/>
    <dgm:cxn modelId="{DD28A1D3-20E6-438E-A1F3-D4F61F9818E1}" type="presParOf" srcId="{50B6D6E0-0DD8-4586-BDA0-C478FDD095CE}" destId="{D9488047-9130-458B-9A8B-AEDFA6AA2AFF}" srcOrd="2" destOrd="0" presId="urn:microsoft.com/office/officeart/2005/8/layout/hProcess4"/>
    <dgm:cxn modelId="{AB5C8021-A979-44F7-8F11-552B6402ABBF}" type="presParOf" srcId="{D9488047-9130-458B-9A8B-AEDFA6AA2AFF}" destId="{6B171872-00B9-4A43-B3DD-2FF5615C201C}" srcOrd="0" destOrd="0" presId="urn:microsoft.com/office/officeart/2005/8/layout/hProcess4"/>
    <dgm:cxn modelId="{29ACD365-83C5-4E86-9BDE-C012CBFFD438}" type="presParOf" srcId="{D9488047-9130-458B-9A8B-AEDFA6AA2AFF}" destId="{B6C73D66-2380-49DD-9388-09CE5584E9DB}" srcOrd="1" destOrd="0" presId="urn:microsoft.com/office/officeart/2005/8/layout/hProcess4"/>
    <dgm:cxn modelId="{8825B814-242D-43FC-879A-3124992D8872}" type="presParOf" srcId="{D9488047-9130-458B-9A8B-AEDFA6AA2AFF}" destId="{F94A1FC5-97CB-4DAA-869B-E1B0C9E5D444}" srcOrd="2" destOrd="0" presId="urn:microsoft.com/office/officeart/2005/8/layout/hProcess4"/>
    <dgm:cxn modelId="{3E0DC59F-0C01-49F3-BE45-1F4C9BC0CE28}" type="presParOf" srcId="{D9488047-9130-458B-9A8B-AEDFA6AA2AFF}" destId="{F816162D-73F9-435A-940C-0B1273A4A610}" srcOrd="3" destOrd="0" presId="urn:microsoft.com/office/officeart/2005/8/layout/hProcess4"/>
    <dgm:cxn modelId="{2938B7AD-0D43-4EEB-A1CD-F00C79A71674}" type="presParOf" srcId="{D9488047-9130-458B-9A8B-AEDFA6AA2AFF}" destId="{D8406F94-E9A9-464B-9D5E-114C350E99A6}" srcOrd="4" destOrd="0" presId="urn:microsoft.com/office/officeart/2005/8/layout/hProcess4"/>
    <dgm:cxn modelId="{9C4B1D29-50F5-4627-8240-42957B7A8C12}" type="presParOf" srcId="{50B6D6E0-0DD8-4586-BDA0-C478FDD095CE}" destId="{FFE291BB-459C-497A-9AC4-CBC3F6CC556A}" srcOrd="3" destOrd="0" presId="urn:microsoft.com/office/officeart/2005/8/layout/hProcess4"/>
    <dgm:cxn modelId="{FF8A728A-8CE6-418A-90D9-195B0E4FE448}" type="presParOf" srcId="{50B6D6E0-0DD8-4586-BDA0-C478FDD095CE}" destId="{5ADE6914-9540-425D-A4C2-CDF5B57B5983}" srcOrd="4" destOrd="0" presId="urn:microsoft.com/office/officeart/2005/8/layout/hProcess4"/>
    <dgm:cxn modelId="{AE61FFBA-A36E-4C82-8A14-21FEF8377F9D}" type="presParOf" srcId="{5ADE6914-9540-425D-A4C2-CDF5B57B5983}" destId="{8F3D4B05-D992-4FEF-B9B7-2ED3280EFC66}" srcOrd="0" destOrd="0" presId="urn:microsoft.com/office/officeart/2005/8/layout/hProcess4"/>
    <dgm:cxn modelId="{BE9680A1-58AA-4767-AD9A-DBA98CCC394E}" type="presParOf" srcId="{5ADE6914-9540-425D-A4C2-CDF5B57B5983}" destId="{E2EA4599-85F3-4798-8CBB-71FE96E56887}" srcOrd="1" destOrd="0" presId="urn:microsoft.com/office/officeart/2005/8/layout/hProcess4"/>
    <dgm:cxn modelId="{E1BB2045-3D62-49F0-B26D-6F62C144775C}" type="presParOf" srcId="{5ADE6914-9540-425D-A4C2-CDF5B57B5983}" destId="{BD98B090-32EB-4B12-8230-5E27106215A3}" srcOrd="2" destOrd="0" presId="urn:microsoft.com/office/officeart/2005/8/layout/hProcess4"/>
    <dgm:cxn modelId="{0521E719-D6B8-4836-B2D3-E1710C40E163}" type="presParOf" srcId="{5ADE6914-9540-425D-A4C2-CDF5B57B5983}" destId="{54EC6C0C-3E2F-4EB5-B8FB-2B682D01D127}" srcOrd="3" destOrd="0" presId="urn:microsoft.com/office/officeart/2005/8/layout/hProcess4"/>
    <dgm:cxn modelId="{79DD6F1D-E792-4193-B67C-0FD37CF51FC6}" type="presParOf" srcId="{5ADE6914-9540-425D-A4C2-CDF5B57B5983}" destId="{8E3FE46B-E00F-4964-804F-89C7D134E4FD}" srcOrd="4" destOrd="0" presId="urn:microsoft.com/office/officeart/2005/8/layout/hProcess4"/>
    <dgm:cxn modelId="{9284F0C8-DE10-4E2F-AA97-50FF2BF25B61}" type="presParOf" srcId="{50B6D6E0-0DD8-4586-BDA0-C478FDD095CE}" destId="{9C372068-63A3-4809-AF43-FE6038AE393F}" srcOrd="5" destOrd="0" presId="urn:microsoft.com/office/officeart/2005/8/layout/hProcess4"/>
    <dgm:cxn modelId="{EE526801-B5DC-4CF3-AB9C-F7545AC3EED7}" type="presParOf" srcId="{50B6D6E0-0DD8-4586-BDA0-C478FDD095CE}" destId="{CE047161-B080-47A6-86F0-245526835323}" srcOrd="6" destOrd="0" presId="urn:microsoft.com/office/officeart/2005/8/layout/hProcess4"/>
    <dgm:cxn modelId="{8365DA4E-267E-40AF-AB4E-B4E50C83E722}" type="presParOf" srcId="{CE047161-B080-47A6-86F0-245526835323}" destId="{86AEA310-AEDB-480D-A970-F64C47EFE4AB}" srcOrd="0" destOrd="0" presId="urn:microsoft.com/office/officeart/2005/8/layout/hProcess4"/>
    <dgm:cxn modelId="{90A92E23-AF54-470F-A12B-D4DB0F2E5EF5}" type="presParOf" srcId="{CE047161-B080-47A6-86F0-245526835323}" destId="{B156213E-F696-4A00-BEEA-FCC7525AF577}" srcOrd="1" destOrd="0" presId="urn:microsoft.com/office/officeart/2005/8/layout/hProcess4"/>
    <dgm:cxn modelId="{F6EE0B68-5233-4349-9B00-C5528EC95186}" type="presParOf" srcId="{CE047161-B080-47A6-86F0-245526835323}" destId="{76505EC3-84E8-41FD-9837-416D53BBC915}" srcOrd="2" destOrd="0" presId="urn:microsoft.com/office/officeart/2005/8/layout/hProcess4"/>
    <dgm:cxn modelId="{FE38A2F6-CA32-4D6F-A55F-75B1E11443CD}" type="presParOf" srcId="{CE047161-B080-47A6-86F0-245526835323}" destId="{E12BB44A-F69D-4B8F-8B6F-AD8FB637F8B1}" srcOrd="3" destOrd="0" presId="urn:microsoft.com/office/officeart/2005/8/layout/hProcess4"/>
    <dgm:cxn modelId="{87E5B318-DA19-4454-98CD-ABDAC6899A10}" type="presParOf" srcId="{CE047161-B080-47A6-86F0-245526835323}" destId="{33D5C6CE-1051-4B66-BFE1-FCB89292401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FC23E9-F424-40B6-9FCA-4C7C9136E3C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nb-NO"/>
        </a:p>
      </dgm:t>
    </dgm:pt>
    <dgm:pt modelId="{640028DA-8CD3-4C99-8C66-61FF69CAA477}">
      <dgm:prSet phldrT="[Tekst]"/>
      <dgm:spPr/>
      <dgm:t>
        <a:bodyPr/>
        <a:lstStyle/>
        <a:p>
          <a:r>
            <a:rPr lang="nb-NO"/>
            <a:t>Litteraturstudiene</a:t>
          </a:r>
        </a:p>
      </dgm:t>
    </dgm:pt>
    <dgm:pt modelId="{33786398-8E62-446A-B60F-CD2A5E5CBA8A}" type="parTrans" cxnId="{0C732325-C082-4B1E-AE62-D819106FA7AA}">
      <dgm:prSet/>
      <dgm:spPr/>
      <dgm:t>
        <a:bodyPr/>
        <a:lstStyle/>
        <a:p>
          <a:endParaRPr lang="nb-NO"/>
        </a:p>
      </dgm:t>
    </dgm:pt>
    <dgm:pt modelId="{991C93E0-1843-4C08-8E8A-A7EF1D31884A}" type="sibTrans" cxnId="{0C732325-C082-4B1E-AE62-D819106FA7AA}">
      <dgm:prSet/>
      <dgm:spPr/>
      <dgm:t>
        <a:bodyPr/>
        <a:lstStyle/>
        <a:p>
          <a:endParaRPr lang="nb-NO"/>
        </a:p>
      </dgm:t>
    </dgm:pt>
    <dgm:pt modelId="{689AFA52-B8EE-493C-BBEA-3D8BE5C05405}">
      <dgm:prSet phldrT="[Tekst]"/>
      <dgm:spPr/>
      <dgm:t>
        <a:bodyPr/>
        <a:lstStyle/>
        <a:p>
          <a:r>
            <a:rPr lang="nb-NO"/>
            <a:t>Stedskompasset</a:t>
          </a:r>
        </a:p>
      </dgm:t>
    </dgm:pt>
    <dgm:pt modelId="{8D3C08A5-942B-4EDC-824F-634165036D0B}" type="parTrans" cxnId="{6AAD8AD0-DFAB-4F04-BDA1-5BD2A6DE4FBD}">
      <dgm:prSet/>
      <dgm:spPr/>
      <dgm:t>
        <a:bodyPr/>
        <a:lstStyle/>
        <a:p>
          <a:endParaRPr lang="nb-NO"/>
        </a:p>
      </dgm:t>
    </dgm:pt>
    <dgm:pt modelId="{6BB19244-9F27-434A-BCDA-4589786A5FF3}" type="sibTrans" cxnId="{6AAD8AD0-DFAB-4F04-BDA1-5BD2A6DE4FBD}">
      <dgm:prSet/>
      <dgm:spPr/>
      <dgm:t>
        <a:bodyPr/>
        <a:lstStyle/>
        <a:p>
          <a:endParaRPr lang="nb-NO"/>
        </a:p>
      </dgm:t>
    </dgm:pt>
    <dgm:pt modelId="{DAF39B5B-1D92-40CD-BF56-B299845F63BB}">
      <dgm:prSet phldrT="[Tekst]"/>
      <dgm:spPr/>
      <dgm:t>
        <a:bodyPr/>
        <a:lstStyle/>
        <a:p>
          <a:r>
            <a:rPr lang="nb-NO"/>
            <a:t>Bylab</a:t>
          </a:r>
        </a:p>
      </dgm:t>
    </dgm:pt>
    <dgm:pt modelId="{60FF7922-BA88-4721-8DE7-E4C8D35D2E43}" type="parTrans" cxnId="{04624469-2BDE-4D9E-8CDF-D3221BF7DA67}">
      <dgm:prSet/>
      <dgm:spPr/>
      <dgm:t>
        <a:bodyPr/>
        <a:lstStyle/>
        <a:p>
          <a:endParaRPr lang="nb-NO"/>
        </a:p>
      </dgm:t>
    </dgm:pt>
    <dgm:pt modelId="{E38750C4-68F1-49EF-95C5-64F1A06544AB}" type="sibTrans" cxnId="{04624469-2BDE-4D9E-8CDF-D3221BF7DA67}">
      <dgm:prSet/>
      <dgm:spPr/>
      <dgm:t>
        <a:bodyPr/>
        <a:lstStyle/>
        <a:p>
          <a:endParaRPr lang="nb-NO"/>
        </a:p>
      </dgm:t>
    </dgm:pt>
    <dgm:pt modelId="{638746D9-C29F-4515-990B-47DC4E9074EC}">
      <dgm:prSet phldrT="[Tekst]" custT="1"/>
      <dgm:spPr/>
      <dgm:t>
        <a:bodyPr/>
        <a:lstStyle/>
        <a:p>
          <a:r>
            <a:rPr lang="nb-NO" sz="1000" dirty="0"/>
            <a:t>Sosial bærekraft må forstås kontekstuelt</a:t>
          </a:r>
          <a:endParaRPr lang="nb-NO" sz="900" dirty="0"/>
        </a:p>
      </dgm:t>
    </dgm:pt>
    <dgm:pt modelId="{A1B2BB33-C9A5-4CBF-A29C-86B500341FB9}" type="parTrans" cxnId="{2E0EB313-5A73-4AE6-BE24-4A6D7BAAEA96}">
      <dgm:prSet/>
      <dgm:spPr/>
      <dgm:t>
        <a:bodyPr/>
        <a:lstStyle/>
        <a:p>
          <a:endParaRPr lang="nb-NO"/>
        </a:p>
      </dgm:t>
    </dgm:pt>
    <dgm:pt modelId="{D45CB59C-3A02-42DD-9056-16B1092B6BBA}" type="sibTrans" cxnId="{2E0EB313-5A73-4AE6-BE24-4A6D7BAAEA96}">
      <dgm:prSet/>
      <dgm:spPr/>
      <dgm:t>
        <a:bodyPr/>
        <a:lstStyle/>
        <a:p>
          <a:endParaRPr lang="nb-NO"/>
        </a:p>
      </dgm:t>
    </dgm:pt>
    <dgm:pt modelId="{7A9B5D3D-44A7-41C3-BAEA-084F12A69418}">
      <dgm:prSet phldrT="[Tekst]"/>
      <dgm:spPr/>
      <dgm:t>
        <a:bodyPr/>
        <a:lstStyle/>
        <a:p>
          <a:r>
            <a:rPr lang="nb-NO"/>
            <a:t>Politisk verksted</a:t>
          </a:r>
        </a:p>
      </dgm:t>
    </dgm:pt>
    <dgm:pt modelId="{2BE551BD-53AC-4AE0-8B0E-2C2A0E2CB06E}" type="parTrans" cxnId="{492CAD29-858C-421D-9435-DED8103EE53D}">
      <dgm:prSet/>
      <dgm:spPr/>
      <dgm:t>
        <a:bodyPr/>
        <a:lstStyle/>
        <a:p>
          <a:endParaRPr lang="nb-NO"/>
        </a:p>
      </dgm:t>
    </dgm:pt>
    <dgm:pt modelId="{DFE3A4C8-8284-4D31-AA54-D071EAA6E12C}" type="sibTrans" cxnId="{492CAD29-858C-421D-9435-DED8103EE53D}">
      <dgm:prSet/>
      <dgm:spPr/>
      <dgm:t>
        <a:bodyPr/>
        <a:lstStyle/>
        <a:p>
          <a:endParaRPr lang="nb-NO"/>
        </a:p>
      </dgm:t>
    </dgm:pt>
    <dgm:pt modelId="{18996E10-671D-47B4-87A8-84CA1375FFE5}">
      <dgm:prSet custT="1"/>
      <dgm:spPr/>
      <dgm:t>
        <a:bodyPr/>
        <a:lstStyle/>
        <a:p>
          <a:r>
            <a:rPr lang="nb-NO" sz="1000"/>
            <a:t>?</a:t>
          </a:r>
        </a:p>
      </dgm:t>
    </dgm:pt>
    <dgm:pt modelId="{86A63B2C-423E-460E-B8D0-D678D5F621CE}" type="parTrans" cxnId="{DF51A454-F240-4183-892F-35D54A3CBF7A}">
      <dgm:prSet/>
      <dgm:spPr/>
      <dgm:t>
        <a:bodyPr/>
        <a:lstStyle/>
        <a:p>
          <a:endParaRPr lang="nb-NO"/>
        </a:p>
      </dgm:t>
    </dgm:pt>
    <dgm:pt modelId="{95AA4605-9888-416A-89AF-044EA3E5C5C7}" type="sibTrans" cxnId="{DF51A454-F240-4183-892F-35D54A3CBF7A}">
      <dgm:prSet/>
      <dgm:spPr/>
      <dgm:t>
        <a:bodyPr/>
        <a:lstStyle/>
        <a:p>
          <a:endParaRPr lang="nb-NO"/>
        </a:p>
      </dgm:t>
    </dgm:pt>
    <dgm:pt modelId="{10732AAB-74F9-4439-87FF-E25C67E1CD4B}">
      <dgm:prSet phldrT="[Tekst]" custT="1"/>
      <dgm:spPr/>
      <dgm:t>
        <a:bodyPr/>
        <a:lstStyle/>
        <a:p>
          <a:r>
            <a:rPr lang="nb-NO" sz="1000" noProof="0" dirty="0"/>
            <a:t>Robusthet: Trygghet, identitet, tilhørig-het, nære sosiale relasjoner</a:t>
          </a:r>
          <a:endParaRPr lang="nb-NO" sz="1000" dirty="0"/>
        </a:p>
      </dgm:t>
    </dgm:pt>
    <dgm:pt modelId="{051AD2BC-2F16-4B88-A399-ACA4A84DFBD2}" type="parTrans" cxnId="{A7537B16-12DD-4F33-8122-F050A16FF81A}">
      <dgm:prSet/>
      <dgm:spPr/>
      <dgm:t>
        <a:bodyPr/>
        <a:lstStyle/>
        <a:p>
          <a:endParaRPr lang="nb-NO"/>
        </a:p>
      </dgm:t>
    </dgm:pt>
    <dgm:pt modelId="{EC13E303-4436-40C1-97FA-ACF7F1EB574C}" type="sibTrans" cxnId="{A7537B16-12DD-4F33-8122-F050A16FF81A}">
      <dgm:prSet/>
      <dgm:spPr/>
      <dgm:t>
        <a:bodyPr/>
        <a:lstStyle/>
        <a:p>
          <a:endParaRPr lang="nb-NO"/>
        </a:p>
      </dgm:t>
    </dgm:pt>
    <dgm:pt modelId="{344E69E3-4E48-4C24-A5C9-564D58E4C2F6}">
      <dgm:prSet custT="1"/>
      <dgm:spPr/>
      <dgm:t>
        <a:bodyPr/>
        <a:lstStyle/>
        <a:p>
          <a:r>
            <a:rPr lang="nb-NO" sz="1000" dirty="0"/>
            <a:t>Består av to dimensjoner:     a) Sosialt robuste lokalsamfunn    b) Sosialt rettferdig tilgang til goder/fravær av byrder</a:t>
          </a:r>
        </a:p>
      </dgm:t>
    </dgm:pt>
    <dgm:pt modelId="{32CC8926-C6F6-4E62-B5E8-E3B6B8AC2CBC}" type="parTrans" cxnId="{404B385C-9A5C-483B-ABAE-5685A35C9012}">
      <dgm:prSet/>
      <dgm:spPr/>
      <dgm:t>
        <a:bodyPr/>
        <a:lstStyle/>
        <a:p>
          <a:endParaRPr lang="nb-NO"/>
        </a:p>
      </dgm:t>
    </dgm:pt>
    <dgm:pt modelId="{FAC7A22C-682B-4C6D-AE25-A209C2745FF5}" type="sibTrans" cxnId="{404B385C-9A5C-483B-ABAE-5685A35C9012}">
      <dgm:prSet/>
      <dgm:spPr/>
      <dgm:t>
        <a:bodyPr/>
        <a:lstStyle/>
        <a:p>
          <a:endParaRPr lang="nb-NO"/>
        </a:p>
      </dgm:t>
    </dgm:pt>
    <dgm:pt modelId="{DFAC66B4-83B1-47F1-A97E-FD018F67CC1E}">
      <dgm:prSet custT="1"/>
      <dgm:spPr/>
      <dgm:t>
        <a:bodyPr/>
        <a:lstStyle/>
        <a:p>
          <a:r>
            <a:rPr lang="nb-NO" sz="1000" dirty="0"/>
            <a:t>Robusthet:         a) Sosial kapasitet til å ta initiativ</a:t>
          </a:r>
        </a:p>
      </dgm:t>
    </dgm:pt>
    <dgm:pt modelId="{03C022EA-A4A4-44DE-8186-57C976A4527E}" type="parTrans" cxnId="{BEF974A1-C7D7-4041-A1B6-1F2653C38852}">
      <dgm:prSet/>
      <dgm:spPr/>
      <dgm:t>
        <a:bodyPr/>
        <a:lstStyle/>
        <a:p>
          <a:endParaRPr lang="nb-NO"/>
        </a:p>
      </dgm:t>
    </dgm:pt>
    <dgm:pt modelId="{A6C8B42A-9A6C-4B4C-9255-9E5D528FA106}" type="sibTrans" cxnId="{BEF974A1-C7D7-4041-A1B6-1F2653C38852}">
      <dgm:prSet/>
      <dgm:spPr/>
      <dgm:t>
        <a:bodyPr/>
        <a:lstStyle/>
        <a:p>
          <a:endParaRPr lang="nb-NO"/>
        </a:p>
      </dgm:t>
    </dgm:pt>
    <dgm:pt modelId="{182D5A25-A9B4-4E78-B7FD-6AFFC4F4CE9E}">
      <dgm:prSet custT="1"/>
      <dgm:spPr/>
      <dgm:t>
        <a:bodyPr/>
        <a:lstStyle/>
        <a:p>
          <a:r>
            <a:rPr lang="nb-NO" sz="1000" dirty="0"/>
            <a:t>Goder: vedlikehold og oppgradering av uterom og grøntområder</a:t>
          </a:r>
        </a:p>
      </dgm:t>
    </dgm:pt>
    <dgm:pt modelId="{3A21EC73-F581-45A9-8BE8-37CC3EBD54C1}" type="parTrans" cxnId="{92D4A94F-BB11-498B-867B-DCE04035DD64}">
      <dgm:prSet/>
      <dgm:spPr/>
      <dgm:t>
        <a:bodyPr/>
        <a:lstStyle/>
        <a:p>
          <a:endParaRPr lang="nb-NO"/>
        </a:p>
      </dgm:t>
    </dgm:pt>
    <dgm:pt modelId="{E8E5C3FA-CCA3-4278-BC20-662A679C9F1E}" type="sibTrans" cxnId="{92D4A94F-BB11-498B-867B-DCE04035DD64}">
      <dgm:prSet/>
      <dgm:spPr/>
      <dgm:t>
        <a:bodyPr/>
        <a:lstStyle/>
        <a:p>
          <a:endParaRPr lang="nb-NO"/>
        </a:p>
      </dgm:t>
    </dgm:pt>
    <dgm:pt modelId="{8B101335-3143-4102-9287-02A0C9920FD4}">
      <dgm:prSet custT="1"/>
      <dgm:spPr/>
      <dgm:t>
        <a:bodyPr/>
        <a:lstStyle/>
        <a:p>
          <a:endParaRPr lang="nb-NO" sz="1000" dirty="0"/>
        </a:p>
      </dgm:t>
    </dgm:pt>
    <dgm:pt modelId="{7ED21C00-76DA-41A4-BBF4-CB7EB9CB05C6}" type="parTrans" cxnId="{ABBF032B-4323-4BFD-AFBD-FB7505B04C06}">
      <dgm:prSet/>
      <dgm:spPr/>
      <dgm:t>
        <a:bodyPr/>
        <a:lstStyle/>
        <a:p>
          <a:endParaRPr lang="nb-NO"/>
        </a:p>
      </dgm:t>
    </dgm:pt>
    <dgm:pt modelId="{43CA9F6C-8564-446A-8AEF-A4B509F4D68F}" type="sibTrans" cxnId="{ABBF032B-4323-4BFD-AFBD-FB7505B04C06}">
      <dgm:prSet/>
      <dgm:spPr/>
      <dgm:t>
        <a:bodyPr/>
        <a:lstStyle/>
        <a:p>
          <a:endParaRPr lang="nb-NO"/>
        </a:p>
      </dgm:t>
    </dgm:pt>
    <dgm:pt modelId="{B5121180-EC38-489A-AFAF-46D670069ED0}">
      <dgm:prSet custT="1"/>
      <dgm:spPr/>
      <dgm:t>
        <a:bodyPr/>
        <a:lstStyle/>
        <a:p>
          <a:r>
            <a:rPr lang="nb-NO" sz="1000" noProof="0" dirty="0"/>
            <a:t>Goder: nærhet til tjenester/tilbud; tilgjengelige, vedlikeholdte, estetiske og grønne fysiske omgivelser</a:t>
          </a:r>
        </a:p>
      </dgm:t>
    </dgm:pt>
    <dgm:pt modelId="{1A2D4A75-56C8-48F2-8FDA-6B4CACC236D8}" type="parTrans" cxnId="{5BD25BD2-2A00-4CC5-8A82-043489A0CA4F}">
      <dgm:prSet/>
      <dgm:spPr/>
      <dgm:t>
        <a:bodyPr/>
        <a:lstStyle/>
        <a:p>
          <a:endParaRPr lang="nb-NO"/>
        </a:p>
      </dgm:t>
    </dgm:pt>
    <dgm:pt modelId="{717F617B-88C9-4396-9387-1617CB8D1146}" type="sibTrans" cxnId="{5BD25BD2-2A00-4CC5-8A82-043489A0CA4F}">
      <dgm:prSet/>
      <dgm:spPr/>
      <dgm:t>
        <a:bodyPr/>
        <a:lstStyle/>
        <a:p>
          <a:endParaRPr lang="nb-NO"/>
        </a:p>
      </dgm:t>
    </dgm:pt>
    <dgm:pt modelId="{FD9895CB-574E-4C1F-AEF7-04B40495E90F}" type="pres">
      <dgm:prSet presAssocID="{88FC23E9-F424-40B6-9FCA-4C7C9136E3CA}" presName="Name0" presStyleCnt="0">
        <dgm:presLayoutVars>
          <dgm:dir/>
          <dgm:animLvl val="lvl"/>
          <dgm:resizeHandles val="exact"/>
        </dgm:presLayoutVars>
      </dgm:prSet>
      <dgm:spPr/>
    </dgm:pt>
    <dgm:pt modelId="{E2DDC239-9384-4979-9759-34D0D28E4804}" type="pres">
      <dgm:prSet presAssocID="{88FC23E9-F424-40B6-9FCA-4C7C9136E3CA}" presName="tSp" presStyleCnt="0"/>
      <dgm:spPr/>
    </dgm:pt>
    <dgm:pt modelId="{AB9303DF-97FB-4F5B-9DBE-6B68807ADFCC}" type="pres">
      <dgm:prSet presAssocID="{88FC23E9-F424-40B6-9FCA-4C7C9136E3CA}" presName="bSp" presStyleCnt="0"/>
      <dgm:spPr/>
    </dgm:pt>
    <dgm:pt modelId="{50B6D6E0-0DD8-4586-BDA0-C478FDD095CE}" type="pres">
      <dgm:prSet presAssocID="{88FC23E9-F424-40B6-9FCA-4C7C9136E3CA}" presName="process" presStyleCnt="0"/>
      <dgm:spPr/>
    </dgm:pt>
    <dgm:pt modelId="{ACFDC28A-B721-4A8D-B1F3-8239946786DB}" type="pres">
      <dgm:prSet presAssocID="{640028DA-8CD3-4C99-8C66-61FF69CAA477}" presName="composite1" presStyleCnt="0"/>
      <dgm:spPr/>
    </dgm:pt>
    <dgm:pt modelId="{77A291C8-9894-4D67-BC23-9F4BCDF8BAA2}" type="pres">
      <dgm:prSet presAssocID="{640028DA-8CD3-4C99-8C66-61FF69CAA477}" presName="dummyNode1" presStyleLbl="node1" presStyleIdx="0" presStyleCnt="4"/>
      <dgm:spPr/>
    </dgm:pt>
    <dgm:pt modelId="{3BFA45C1-A45D-42BD-9C8C-A1EE4D7A539C}" type="pres">
      <dgm:prSet presAssocID="{640028DA-8CD3-4C99-8C66-61FF69CAA477}" presName="childNode1" presStyleLbl="bgAcc1" presStyleIdx="0" presStyleCnt="4" custScaleX="91450" custScaleY="246730" custLinFactNeighborY="1371">
        <dgm:presLayoutVars>
          <dgm:bulletEnabled val="1"/>
        </dgm:presLayoutVars>
      </dgm:prSet>
      <dgm:spPr/>
    </dgm:pt>
    <dgm:pt modelId="{C14EFD58-CBD5-46F3-907D-A462DEA6AB43}" type="pres">
      <dgm:prSet presAssocID="{640028DA-8CD3-4C99-8C66-61FF69CAA477}" presName="childNode1tx" presStyleLbl="bgAcc1" presStyleIdx="0" presStyleCnt="4">
        <dgm:presLayoutVars>
          <dgm:bulletEnabled val="1"/>
        </dgm:presLayoutVars>
      </dgm:prSet>
      <dgm:spPr/>
    </dgm:pt>
    <dgm:pt modelId="{1821D29E-58E6-4AF2-B198-B9A9B2B13004}" type="pres">
      <dgm:prSet presAssocID="{640028DA-8CD3-4C99-8C66-61FF69CAA477}" presName="parentNode1" presStyleLbl="node1" presStyleIdx="0" presStyleCnt="4" custLinFactY="27934" custLinFactNeighborX="9540" custLinFactNeighborY="100000">
        <dgm:presLayoutVars>
          <dgm:chMax val="1"/>
          <dgm:bulletEnabled val="1"/>
        </dgm:presLayoutVars>
      </dgm:prSet>
      <dgm:spPr/>
    </dgm:pt>
    <dgm:pt modelId="{DF5F1758-45A8-4C88-B8CE-E5804292E465}" type="pres">
      <dgm:prSet presAssocID="{640028DA-8CD3-4C99-8C66-61FF69CAA477}" presName="connSite1" presStyleCnt="0"/>
      <dgm:spPr/>
    </dgm:pt>
    <dgm:pt modelId="{D84FD6AA-7291-422C-9EDF-5E35D9CF76C9}" type="pres">
      <dgm:prSet presAssocID="{991C93E0-1843-4C08-8E8A-A7EF1D31884A}" presName="Name9" presStyleLbl="sibTrans2D1" presStyleIdx="0" presStyleCnt="3" custAng="1988508" custLinFactNeighborX="3569" custLinFactNeighborY="18470"/>
      <dgm:spPr/>
    </dgm:pt>
    <dgm:pt modelId="{D9488047-9130-458B-9A8B-AEDFA6AA2AFF}" type="pres">
      <dgm:prSet presAssocID="{689AFA52-B8EE-493C-BBEA-3D8BE5C05405}" presName="composite2" presStyleCnt="0"/>
      <dgm:spPr/>
    </dgm:pt>
    <dgm:pt modelId="{6B171872-00B9-4A43-B3DD-2FF5615C201C}" type="pres">
      <dgm:prSet presAssocID="{689AFA52-B8EE-493C-BBEA-3D8BE5C05405}" presName="dummyNode2" presStyleLbl="node1" presStyleIdx="0" presStyleCnt="4"/>
      <dgm:spPr/>
    </dgm:pt>
    <dgm:pt modelId="{B6C73D66-2380-49DD-9388-09CE5584E9DB}" type="pres">
      <dgm:prSet presAssocID="{689AFA52-B8EE-493C-BBEA-3D8BE5C05405}" presName="childNode2" presStyleLbl="bgAcc1" presStyleIdx="1" presStyleCnt="4" custScaleX="99708" custScaleY="241246" custLinFactNeighborX="-1131" custLinFactNeighborY="-685">
        <dgm:presLayoutVars>
          <dgm:bulletEnabled val="1"/>
        </dgm:presLayoutVars>
      </dgm:prSet>
      <dgm:spPr/>
    </dgm:pt>
    <dgm:pt modelId="{F94A1FC5-97CB-4DAA-869B-E1B0C9E5D444}" type="pres">
      <dgm:prSet presAssocID="{689AFA52-B8EE-493C-BBEA-3D8BE5C05405}" presName="childNode2tx" presStyleLbl="bgAcc1" presStyleIdx="1" presStyleCnt="4">
        <dgm:presLayoutVars>
          <dgm:bulletEnabled val="1"/>
        </dgm:presLayoutVars>
      </dgm:prSet>
      <dgm:spPr/>
    </dgm:pt>
    <dgm:pt modelId="{F816162D-73F9-435A-940C-0B1273A4A610}" type="pres">
      <dgm:prSet presAssocID="{689AFA52-B8EE-493C-BBEA-3D8BE5C05405}" presName="parentNode2" presStyleLbl="node1" presStyleIdx="1" presStyleCnt="4" custLinFactY="-31132" custLinFactNeighborY="-100000">
        <dgm:presLayoutVars>
          <dgm:chMax val="0"/>
          <dgm:bulletEnabled val="1"/>
        </dgm:presLayoutVars>
      </dgm:prSet>
      <dgm:spPr/>
    </dgm:pt>
    <dgm:pt modelId="{D8406F94-E9A9-464B-9D5E-114C350E99A6}" type="pres">
      <dgm:prSet presAssocID="{689AFA52-B8EE-493C-BBEA-3D8BE5C05405}" presName="connSite2" presStyleCnt="0"/>
      <dgm:spPr/>
    </dgm:pt>
    <dgm:pt modelId="{FFE291BB-459C-497A-9AC4-CBC3F6CC556A}" type="pres">
      <dgm:prSet presAssocID="{6BB19244-9F27-434A-BCDA-4589786A5FF3}" presName="Name18" presStyleLbl="sibTrans2D1" presStyleIdx="1" presStyleCnt="3" custAng="20210792" custLinFactNeighborX="444" custLinFactNeighborY="-18693"/>
      <dgm:spPr/>
    </dgm:pt>
    <dgm:pt modelId="{5ADE6914-9540-425D-A4C2-CDF5B57B5983}" type="pres">
      <dgm:prSet presAssocID="{DAF39B5B-1D92-40CD-BF56-B299845F63BB}" presName="composite1" presStyleCnt="0"/>
      <dgm:spPr/>
    </dgm:pt>
    <dgm:pt modelId="{8F3D4B05-D992-4FEF-B9B7-2ED3280EFC66}" type="pres">
      <dgm:prSet presAssocID="{DAF39B5B-1D92-40CD-BF56-B299845F63BB}" presName="dummyNode1" presStyleLbl="node1" presStyleIdx="1" presStyleCnt="4"/>
      <dgm:spPr/>
    </dgm:pt>
    <dgm:pt modelId="{E2EA4599-85F3-4798-8CBB-71FE96E56887}" type="pres">
      <dgm:prSet presAssocID="{DAF39B5B-1D92-40CD-BF56-B299845F63BB}" presName="childNode1" presStyleLbl="bgAcc1" presStyleIdx="2" presStyleCnt="4" custScaleX="98949" custScaleY="246729">
        <dgm:presLayoutVars>
          <dgm:bulletEnabled val="1"/>
        </dgm:presLayoutVars>
      </dgm:prSet>
      <dgm:spPr/>
    </dgm:pt>
    <dgm:pt modelId="{BD98B090-32EB-4B12-8230-5E27106215A3}" type="pres">
      <dgm:prSet presAssocID="{DAF39B5B-1D92-40CD-BF56-B299845F63BB}" presName="childNode1tx" presStyleLbl="bgAcc1" presStyleIdx="2" presStyleCnt="4">
        <dgm:presLayoutVars>
          <dgm:bulletEnabled val="1"/>
        </dgm:presLayoutVars>
      </dgm:prSet>
      <dgm:spPr/>
    </dgm:pt>
    <dgm:pt modelId="{54EC6C0C-3E2F-4EB5-B8FB-2B682D01D127}" type="pres">
      <dgm:prSet presAssocID="{DAF39B5B-1D92-40CD-BF56-B299845F63BB}" presName="parentNode1" presStyleLbl="node1" presStyleIdx="2" presStyleCnt="4" custLinFactY="48723" custLinFactNeighborX="1272" custLinFactNeighborY="100000">
        <dgm:presLayoutVars>
          <dgm:chMax val="1"/>
          <dgm:bulletEnabled val="1"/>
        </dgm:presLayoutVars>
      </dgm:prSet>
      <dgm:spPr/>
    </dgm:pt>
    <dgm:pt modelId="{8E3FE46B-E00F-4964-804F-89C7D134E4FD}" type="pres">
      <dgm:prSet presAssocID="{DAF39B5B-1D92-40CD-BF56-B299845F63BB}" presName="connSite1" presStyleCnt="0"/>
      <dgm:spPr/>
    </dgm:pt>
    <dgm:pt modelId="{9C372068-63A3-4809-AF43-FE6038AE393F}" type="pres">
      <dgm:prSet presAssocID="{E38750C4-68F1-49EF-95C5-64F1A06544AB}" presName="Name9" presStyleLbl="sibTrans2D1" presStyleIdx="2" presStyleCnt="3" custAng="1843191" custLinFactNeighborX="1305" custLinFactNeighborY="15963"/>
      <dgm:spPr/>
    </dgm:pt>
    <dgm:pt modelId="{CE047161-B080-47A6-86F0-245526835323}" type="pres">
      <dgm:prSet presAssocID="{7A9B5D3D-44A7-41C3-BAEA-084F12A69418}" presName="composite2" presStyleCnt="0"/>
      <dgm:spPr/>
    </dgm:pt>
    <dgm:pt modelId="{86AEA310-AEDB-480D-A970-F64C47EFE4AB}" type="pres">
      <dgm:prSet presAssocID="{7A9B5D3D-44A7-41C3-BAEA-084F12A69418}" presName="dummyNode2" presStyleLbl="node1" presStyleIdx="2" presStyleCnt="4"/>
      <dgm:spPr/>
    </dgm:pt>
    <dgm:pt modelId="{B156213E-F696-4A00-BEEA-FCC7525AF577}" type="pres">
      <dgm:prSet presAssocID="{7A9B5D3D-44A7-41C3-BAEA-084F12A69418}" presName="childNode2" presStyleLbl="bgAcc1" presStyleIdx="3" presStyleCnt="4" custScaleX="101004" custScaleY="242617">
        <dgm:presLayoutVars>
          <dgm:bulletEnabled val="1"/>
        </dgm:presLayoutVars>
      </dgm:prSet>
      <dgm:spPr/>
    </dgm:pt>
    <dgm:pt modelId="{76505EC3-84E8-41FD-9837-416D53BBC915}" type="pres">
      <dgm:prSet presAssocID="{7A9B5D3D-44A7-41C3-BAEA-084F12A69418}" presName="childNode2tx" presStyleLbl="bgAcc1" presStyleIdx="3" presStyleCnt="4">
        <dgm:presLayoutVars>
          <dgm:bulletEnabled val="1"/>
        </dgm:presLayoutVars>
      </dgm:prSet>
      <dgm:spPr/>
    </dgm:pt>
    <dgm:pt modelId="{E12BB44A-F69D-4B8F-8B6F-AD8FB637F8B1}" type="pres">
      <dgm:prSet presAssocID="{7A9B5D3D-44A7-41C3-BAEA-084F12A69418}" presName="parentNode2" presStyleLbl="node1" presStyleIdx="3" presStyleCnt="4" custLinFactY="-59909" custLinFactNeighborX="-643" custLinFactNeighborY="-100000">
        <dgm:presLayoutVars>
          <dgm:chMax val="0"/>
          <dgm:bulletEnabled val="1"/>
        </dgm:presLayoutVars>
      </dgm:prSet>
      <dgm:spPr/>
    </dgm:pt>
    <dgm:pt modelId="{33D5C6CE-1051-4B66-BFE1-FCB892924010}" type="pres">
      <dgm:prSet presAssocID="{7A9B5D3D-44A7-41C3-BAEA-084F12A69418}" presName="connSite2" presStyleCnt="0"/>
      <dgm:spPr/>
    </dgm:pt>
  </dgm:ptLst>
  <dgm:cxnLst>
    <dgm:cxn modelId="{F2775E05-2D6E-4ECE-AD2C-5285979D2D23}" type="presOf" srcId="{344E69E3-4E48-4C24-A5C9-564D58E4C2F6}" destId="{C14EFD58-CBD5-46F3-907D-A462DEA6AB43}" srcOrd="1" destOrd="1" presId="urn:microsoft.com/office/officeart/2005/8/layout/hProcess4"/>
    <dgm:cxn modelId="{2E0EB313-5A73-4AE6-BE24-4A6D7BAAEA96}" srcId="{640028DA-8CD3-4C99-8C66-61FF69CAA477}" destId="{638746D9-C29F-4515-990B-47DC4E9074EC}" srcOrd="0" destOrd="0" parTransId="{A1B2BB33-C9A5-4CBF-A29C-86B500341FB9}" sibTransId="{D45CB59C-3A02-42DD-9056-16B1092B6BBA}"/>
    <dgm:cxn modelId="{A7537B16-12DD-4F33-8122-F050A16FF81A}" srcId="{689AFA52-B8EE-493C-BBEA-3D8BE5C05405}" destId="{10732AAB-74F9-4439-87FF-E25C67E1CD4B}" srcOrd="0" destOrd="0" parTransId="{051AD2BC-2F16-4B88-A399-ACA4A84DFBD2}" sibTransId="{EC13E303-4436-40C1-97FA-ACF7F1EB574C}"/>
    <dgm:cxn modelId="{8EEC7E17-E0C7-4F20-B8C9-9E83F477B041}" type="presOf" srcId="{8B101335-3143-4102-9287-02A0C9920FD4}" destId="{BD98B090-32EB-4B12-8230-5E27106215A3}" srcOrd="1" destOrd="2" presId="urn:microsoft.com/office/officeart/2005/8/layout/hProcess4"/>
    <dgm:cxn modelId="{3447DD1B-669A-4D5E-91CF-E10E897F1643}" type="presOf" srcId="{10732AAB-74F9-4439-87FF-E25C67E1CD4B}" destId="{F94A1FC5-97CB-4DAA-869B-E1B0C9E5D444}" srcOrd="1" destOrd="0" presId="urn:microsoft.com/office/officeart/2005/8/layout/hProcess4"/>
    <dgm:cxn modelId="{0C732325-C082-4B1E-AE62-D819106FA7AA}" srcId="{88FC23E9-F424-40B6-9FCA-4C7C9136E3CA}" destId="{640028DA-8CD3-4C99-8C66-61FF69CAA477}" srcOrd="0" destOrd="0" parTransId="{33786398-8E62-446A-B60F-CD2A5E5CBA8A}" sibTransId="{991C93E0-1843-4C08-8E8A-A7EF1D31884A}"/>
    <dgm:cxn modelId="{492CAD29-858C-421D-9435-DED8103EE53D}" srcId="{88FC23E9-F424-40B6-9FCA-4C7C9136E3CA}" destId="{7A9B5D3D-44A7-41C3-BAEA-084F12A69418}" srcOrd="3" destOrd="0" parTransId="{2BE551BD-53AC-4AE0-8B0E-2C2A0E2CB06E}" sibTransId="{DFE3A4C8-8284-4D31-AA54-D071EAA6E12C}"/>
    <dgm:cxn modelId="{D319F729-6BAD-4EC7-BFF9-0D23850AFFEE}" type="presOf" srcId="{182D5A25-A9B4-4E78-B7FD-6AFFC4F4CE9E}" destId="{E2EA4599-85F3-4798-8CBB-71FE96E56887}" srcOrd="0" destOrd="1" presId="urn:microsoft.com/office/officeart/2005/8/layout/hProcess4"/>
    <dgm:cxn modelId="{ABBF032B-4323-4BFD-AFBD-FB7505B04C06}" srcId="{DAF39B5B-1D92-40CD-BF56-B299845F63BB}" destId="{8B101335-3143-4102-9287-02A0C9920FD4}" srcOrd="2" destOrd="0" parTransId="{7ED21C00-76DA-41A4-BBF4-CB7EB9CB05C6}" sibTransId="{43CA9F6C-8564-446A-8AEF-A4B509F4D68F}"/>
    <dgm:cxn modelId="{3F9DEF2D-4D1E-4EDB-B202-7E70D2C06CA6}" type="presOf" srcId="{DFAC66B4-83B1-47F1-A97E-FD018F67CC1E}" destId="{BD98B090-32EB-4B12-8230-5E27106215A3}" srcOrd="1" destOrd="0" presId="urn:microsoft.com/office/officeart/2005/8/layout/hProcess4"/>
    <dgm:cxn modelId="{404B385C-9A5C-483B-ABAE-5685A35C9012}" srcId="{640028DA-8CD3-4C99-8C66-61FF69CAA477}" destId="{344E69E3-4E48-4C24-A5C9-564D58E4C2F6}" srcOrd="1" destOrd="0" parTransId="{32CC8926-C6F6-4E62-B5E8-E3B6B8AC2CBC}" sibTransId="{FAC7A22C-682B-4C6D-AE25-A209C2745FF5}"/>
    <dgm:cxn modelId="{D566AB60-666D-4165-82C7-3DCB692EB961}" type="presOf" srcId="{8B101335-3143-4102-9287-02A0C9920FD4}" destId="{E2EA4599-85F3-4798-8CBB-71FE96E56887}" srcOrd="0" destOrd="2" presId="urn:microsoft.com/office/officeart/2005/8/layout/hProcess4"/>
    <dgm:cxn modelId="{01C95268-E4C3-4073-AF99-475807B05327}" type="presOf" srcId="{638746D9-C29F-4515-990B-47DC4E9074EC}" destId="{C14EFD58-CBD5-46F3-907D-A462DEA6AB43}" srcOrd="1" destOrd="0" presId="urn:microsoft.com/office/officeart/2005/8/layout/hProcess4"/>
    <dgm:cxn modelId="{04624469-2BDE-4D9E-8CDF-D3221BF7DA67}" srcId="{88FC23E9-F424-40B6-9FCA-4C7C9136E3CA}" destId="{DAF39B5B-1D92-40CD-BF56-B299845F63BB}" srcOrd="2" destOrd="0" parTransId="{60FF7922-BA88-4721-8DE7-E4C8D35D2E43}" sibTransId="{E38750C4-68F1-49EF-95C5-64F1A06544AB}"/>
    <dgm:cxn modelId="{92D4A94F-BB11-498B-867B-DCE04035DD64}" srcId="{DAF39B5B-1D92-40CD-BF56-B299845F63BB}" destId="{182D5A25-A9B4-4E78-B7FD-6AFFC4F4CE9E}" srcOrd="1" destOrd="0" parTransId="{3A21EC73-F581-45A9-8BE8-37CC3EBD54C1}" sibTransId="{E8E5C3FA-CCA3-4278-BC20-662A679C9F1E}"/>
    <dgm:cxn modelId="{C9FB3750-4D9A-4AEE-9084-7DF496CBA6DD}" type="presOf" srcId="{182D5A25-A9B4-4E78-B7FD-6AFFC4F4CE9E}" destId="{BD98B090-32EB-4B12-8230-5E27106215A3}" srcOrd="1" destOrd="1" presId="urn:microsoft.com/office/officeart/2005/8/layout/hProcess4"/>
    <dgm:cxn modelId="{DF51A454-F240-4183-892F-35D54A3CBF7A}" srcId="{7A9B5D3D-44A7-41C3-BAEA-084F12A69418}" destId="{18996E10-671D-47B4-87A8-84CA1375FFE5}" srcOrd="0" destOrd="0" parTransId="{86A63B2C-423E-460E-B8D0-D678D5F621CE}" sibTransId="{95AA4605-9888-416A-89AF-044EA3E5C5C7}"/>
    <dgm:cxn modelId="{ABBD8275-C6E5-4A6D-B84A-F056E377BFC1}" type="presOf" srcId="{E38750C4-68F1-49EF-95C5-64F1A06544AB}" destId="{9C372068-63A3-4809-AF43-FE6038AE393F}" srcOrd="0" destOrd="0" presId="urn:microsoft.com/office/officeart/2005/8/layout/hProcess4"/>
    <dgm:cxn modelId="{3D696988-C554-4A11-9A28-47108D4C55A4}" type="presOf" srcId="{344E69E3-4E48-4C24-A5C9-564D58E4C2F6}" destId="{3BFA45C1-A45D-42BD-9C8C-A1EE4D7A539C}" srcOrd="0" destOrd="1" presId="urn:microsoft.com/office/officeart/2005/8/layout/hProcess4"/>
    <dgm:cxn modelId="{A802658D-B7D3-454C-8719-3A640F9B9CB8}" type="presOf" srcId="{689AFA52-B8EE-493C-BBEA-3D8BE5C05405}" destId="{F816162D-73F9-435A-940C-0B1273A4A610}" srcOrd="0" destOrd="0" presId="urn:microsoft.com/office/officeart/2005/8/layout/hProcess4"/>
    <dgm:cxn modelId="{542A7D97-37C5-4206-BDD3-E2B396817474}" type="presOf" srcId="{10732AAB-74F9-4439-87FF-E25C67E1CD4B}" destId="{B6C73D66-2380-49DD-9388-09CE5584E9DB}" srcOrd="0" destOrd="0" presId="urn:microsoft.com/office/officeart/2005/8/layout/hProcess4"/>
    <dgm:cxn modelId="{BEF974A1-C7D7-4041-A1B6-1F2653C38852}" srcId="{DAF39B5B-1D92-40CD-BF56-B299845F63BB}" destId="{DFAC66B4-83B1-47F1-A97E-FD018F67CC1E}" srcOrd="0" destOrd="0" parTransId="{03C022EA-A4A4-44DE-8186-57C976A4527E}" sibTransId="{A6C8B42A-9A6C-4B4C-9255-9E5D528FA106}"/>
    <dgm:cxn modelId="{A41AC2A3-E621-4A8F-9A1E-9D3E4F5272F6}" type="presOf" srcId="{991C93E0-1843-4C08-8E8A-A7EF1D31884A}" destId="{D84FD6AA-7291-422C-9EDF-5E35D9CF76C9}" srcOrd="0" destOrd="0" presId="urn:microsoft.com/office/officeart/2005/8/layout/hProcess4"/>
    <dgm:cxn modelId="{9B8A72A9-F415-423D-9B22-4494EDD5ABE4}" type="presOf" srcId="{18996E10-671D-47B4-87A8-84CA1375FFE5}" destId="{76505EC3-84E8-41FD-9837-416D53BBC915}" srcOrd="1" destOrd="0" presId="urn:microsoft.com/office/officeart/2005/8/layout/hProcess4"/>
    <dgm:cxn modelId="{14D782BA-3C55-4562-9347-C02D55A2A7BF}" type="presOf" srcId="{88FC23E9-F424-40B6-9FCA-4C7C9136E3CA}" destId="{FD9895CB-574E-4C1F-AEF7-04B40495E90F}" srcOrd="0" destOrd="0" presId="urn:microsoft.com/office/officeart/2005/8/layout/hProcess4"/>
    <dgm:cxn modelId="{BC5E82BE-BEC0-49D2-9E32-FA24FF33355A}" type="presOf" srcId="{638746D9-C29F-4515-990B-47DC4E9074EC}" destId="{3BFA45C1-A45D-42BD-9C8C-A1EE4D7A539C}" srcOrd="0" destOrd="0" presId="urn:microsoft.com/office/officeart/2005/8/layout/hProcess4"/>
    <dgm:cxn modelId="{DC574CC1-CBE8-4D5C-8385-E8145AEEDA1C}" type="presOf" srcId="{B5121180-EC38-489A-AFAF-46D670069ED0}" destId="{F94A1FC5-97CB-4DAA-869B-E1B0C9E5D444}" srcOrd="1" destOrd="1" presId="urn:microsoft.com/office/officeart/2005/8/layout/hProcess4"/>
    <dgm:cxn modelId="{DC0DE1C3-CD29-4CF7-AD97-F1D1335621A2}" type="presOf" srcId="{6BB19244-9F27-434A-BCDA-4589786A5FF3}" destId="{FFE291BB-459C-497A-9AC4-CBC3F6CC556A}" srcOrd="0" destOrd="0" presId="urn:microsoft.com/office/officeart/2005/8/layout/hProcess4"/>
    <dgm:cxn modelId="{FE6417C9-9A8A-4433-A9DC-25862E6EAC8B}" type="presOf" srcId="{18996E10-671D-47B4-87A8-84CA1375FFE5}" destId="{B156213E-F696-4A00-BEEA-FCC7525AF577}" srcOrd="0" destOrd="0" presId="urn:microsoft.com/office/officeart/2005/8/layout/hProcess4"/>
    <dgm:cxn modelId="{6AAD8AD0-DFAB-4F04-BDA1-5BD2A6DE4FBD}" srcId="{88FC23E9-F424-40B6-9FCA-4C7C9136E3CA}" destId="{689AFA52-B8EE-493C-BBEA-3D8BE5C05405}" srcOrd="1" destOrd="0" parTransId="{8D3C08A5-942B-4EDC-824F-634165036D0B}" sibTransId="{6BB19244-9F27-434A-BCDA-4589786A5FF3}"/>
    <dgm:cxn modelId="{5F6905D2-D7F4-49CD-8671-7EF1733EC5C7}" type="presOf" srcId="{7A9B5D3D-44A7-41C3-BAEA-084F12A69418}" destId="{E12BB44A-F69D-4B8F-8B6F-AD8FB637F8B1}" srcOrd="0" destOrd="0" presId="urn:microsoft.com/office/officeart/2005/8/layout/hProcess4"/>
    <dgm:cxn modelId="{5BD25BD2-2A00-4CC5-8A82-043489A0CA4F}" srcId="{689AFA52-B8EE-493C-BBEA-3D8BE5C05405}" destId="{B5121180-EC38-489A-AFAF-46D670069ED0}" srcOrd="1" destOrd="0" parTransId="{1A2D4A75-56C8-48F2-8FDA-6B4CACC236D8}" sibTransId="{717F617B-88C9-4396-9387-1617CB8D1146}"/>
    <dgm:cxn modelId="{D15CCBE5-9744-4419-A924-33D04D4B1FCD}" type="presOf" srcId="{DFAC66B4-83B1-47F1-A97E-FD018F67CC1E}" destId="{E2EA4599-85F3-4798-8CBB-71FE96E56887}" srcOrd="0" destOrd="0" presId="urn:microsoft.com/office/officeart/2005/8/layout/hProcess4"/>
    <dgm:cxn modelId="{89698BF2-C277-4416-BEDB-826B31A97FCD}" type="presOf" srcId="{640028DA-8CD3-4C99-8C66-61FF69CAA477}" destId="{1821D29E-58E6-4AF2-B198-B9A9B2B13004}" srcOrd="0" destOrd="0" presId="urn:microsoft.com/office/officeart/2005/8/layout/hProcess4"/>
    <dgm:cxn modelId="{41F77DF5-9168-4AC8-8973-A6BC0DEBB57F}" type="presOf" srcId="{DAF39B5B-1D92-40CD-BF56-B299845F63BB}" destId="{54EC6C0C-3E2F-4EB5-B8FB-2B682D01D127}" srcOrd="0" destOrd="0" presId="urn:microsoft.com/office/officeart/2005/8/layout/hProcess4"/>
    <dgm:cxn modelId="{9D38BDF7-6A49-42AB-8A6D-8C07CEF70D51}" type="presOf" srcId="{B5121180-EC38-489A-AFAF-46D670069ED0}" destId="{B6C73D66-2380-49DD-9388-09CE5584E9DB}" srcOrd="0" destOrd="1" presId="urn:microsoft.com/office/officeart/2005/8/layout/hProcess4"/>
    <dgm:cxn modelId="{F67D4000-30BE-4334-A039-299310D3C1F0}" type="presParOf" srcId="{FD9895CB-574E-4C1F-AEF7-04B40495E90F}" destId="{E2DDC239-9384-4979-9759-34D0D28E4804}" srcOrd="0" destOrd="0" presId="urn:microsoft.com/office/officeart/2005/8/layout/hProcess4"/>
    <dgm:cxn modelId="{B2AA7A68-32A3-4C83-AB86-B7B98AAB3463}" type="presParOf" srcId="{FD9895CB-574E-4C1F-AEF7-04B40495E90F}" destId="{AB9303DF-97FB-4F5B-9DBE-6B68807ADFCC}" srcOrd="1" destOrd="0" presId="urn:microsoft.com/office/officeart/2005/8/layout/hProcess4"/>
    <dgm:cxn modelId="{41714EAC-B482-407A-9A31-622C950A6BD3}" type="presParOf" srcId="{FD9895CB-574E-4C1F-AEF7-04B40495E90F}" destId="{50B6D6E0-0DD8-4586-BDA0-C478FDD095CE}" srcOrd="2" destOrd="0" presId="urn:microsoft.com/office/officeart/2005/8/layout/hProcess4"/>
    <dgm:cxn modelId="{DBBD4C7C-B586-467F-82A0-FA08338A0ACD}" type="presParOf" srcId="{50B6D6E0-0DD8-4586-BDA0-C478FDD095CE}" destId="{ACFDC28A-B721-4A8D-B1F3-8239946786DB}" srcOrd="0" destOrd="0" presId="urn:microsoft.com/office/officeart/2005/8/layout/hProcess4"/>
    <dgm:cxn modelId="{09C97B73-FEC3-4576-BE63-C6D94F911426}" type="presParOf" srcId="{ACFDC28A-B721-4A8D-B1F3-8239946786DB}" destId="{77A291C8-9894-4D67-BC23-9F4BCDF8BAA2}" srcOrd="0" destOrd="0" presId="urn:microsoft.com/office/officeart/2005/8/layout/hProcess4"/>
    <dgm:cxn modelId="{C0510A3F-D8C8-468F-9795-44DEE4D1F091}" type="presParOf" srcId="{ACFDC28A-B721-4A8D-B1F3-8239946786DB}" destId="{3BFA45C1-A45D-42BD-9C8C-A1EE4D7A539C}" srcOrd="1" destOrd="0" presId="urn:microsoft.com/office/officeart/2005/8/layout/hProcess4"/>
    <dgm:cxn modelId="{8DBFCBBF-AB2E-4477-AEC8-2F438EED24AB}" type="presParOf" srcId="{ACFDC28A-B721-4A8D-B1F3-8239946786DB}" destId="{C14EFD58-CBD5-46F3-907D-A462DEA6AB43}" srcOrd="2" destOrd="0" presId="urn:microsoft.com/office/officeart/2005/8/layout/hProcess4"/>
    <dgm:cxn modelId="{59969128-D276-408B-A028-98EF6F676014}" type="presParOf" srcId="{ACFDC28A-B721-4A8D-B1F3-8239946786DB}" destId="{1821D29E-58E6-4AF2-B198-B9A9B2B13004}" srcOrd="3" destOrd="0" presId="urn:microsoft.com/office/officeart/2005/8/layout/hProcess4"/>
    <dgm:cxn modelId="{8B01F347-A038-4270-9EE5-503A5DBD591A}" type="presParOf" srcId="{ACFDC28A-B721-4A8D-B1F3-8239946786DB}" destId="{DF5F1758-45A8-4C88-B8CE-E5804292E465}" srcOrd="4" destOrd="0" presId="urn:microsoft.com/office/officeart/2005/8/layout/hProcess4"/>
    <dgm:cxn modelId="{8173CBBA-B44F-4EA0-9CA6-833C8A53692E}" type="presParOf" srcId="{50B6D6E0-0DD8-4586-BDA0-C478FDD095CE}" destId="{D84FD6AA-7291-422C-9EDF-5E35D9CF76C9}" srcOrd="1" destOrd="0" presId="urn:microsoft.com/office/officeart/2005/8/layout/hProcess4"/>
    <dgm:cxn modelId="{DD28A1D3-20E6-438E-A1F3-D4F61F9818E1}" type="presParOf" srcId="{50B6D6E0-0DD8-4586-BDA0-C478FDD095CE}" destId="{D9488047-9130-458B-9A8B-AEDFA6AA2AFF}" srcOrd="2" destOrd="0" presId="urn:microsoft.com/office/officeart/2005/8/layout/hProcess4"/>
    <dgm:cxn modelId="{AB5C8021-A979-44F7-8F11-552B6402ABBF}" type="presParOf" srcId="{D9488047-9130-458B-9A8B-AEDFA6AA2AFF}" destId="{6B171872-00B9-4A43-B3DD-2FF5615C201C}" srcOrd="0" destOrd="0" presId="urn:microsoft.com/office/officeart/2005/8/layout/hProcess4"/>
    <dgm:cxn modelId="{29ACD365-83C5-4E86-9BDE-C012CBFFD438}" type="presParOf" srcId="{D9488047-9130-458B-9A8B-AEDFA6AA2AFF}" destId="{B6C73D66-2380-49DD-9388-09CE5584E9DB}" srcOrd="1" destOrd="0" presId="urn:microsoft.com/office/officeart/2005/8/layout/hProcess4"/>
    <dgm:cxn modelId="{8825B814-242D-43FC-879A-3124992D8872}" type="presParOf" srcId="{D9488047-9130-458B-9A8B-AEDFA6AA2AFF}" destId="{F94A1FC5-97CB-4DAA-869B-E1B0C9E5D444}" srcOrd="2" destOrd="0" presId="urn:microsoft.com/office/officeart/2005/8/layout/hProcess4"/>
    <dgm:cxn modelId="{3E0DC59F-0C01-49F3-BE45-1F4C9BC0CE28}" type="presParOf" srcId="{D9488047-9130-458B-9A8B-AEDFA6AA2AFF}" destId="{F816162D-73F9-435A-940C-0B1273A4A610}" srcOrd="3" destOrd="0" presId="urn:microsoft.com/office/officeart/2005/8/layout/hProcess4"/>
    <dgm:cxn modelId="{2938B7AD-0D43-4EEB-A1CD-F00C79A71674}" type="presParOf" srcId="{D9488047-9130-458B-9A8B-AEDFA6AA2AFF}" destId="{D8406F94-E9A9-464B-9D5E-114C350E99A6}" srcOrd="4" destOrd="0" presId="urn:microsoft.com/office/officeart/2005/8/layout/hProcess4"/>
    <dgm:cxn modelId="{9C4B1D29-50F5-4627-8240-42957B7A8C12}" type="presParOf" srcId="{50B6D6E0-0DD8-4586-BDA0-C478FDD095CE}" destId="{FFE291BB-459C-497A-9AC4-CBC3F6CC556A}" srcOrd="3" destOrd="0" presId="urn:microsoft.com/office/officeart/2005/8/layout/hProcess4"/>
    <dgm:cxn modelId="{FF8A728A-8CE6-418A-90D9-195B0E4FE448}" type="presParOf" srcId="{50B6D6E0-0DD8-4586-BDA0-C478FDD095CE}" destId="{5ADE6914-9540-425D-A4C2-CDF5B57B5983}" srcOrd="4" destOrd="0" presId="urn:microsoft.com/office/officeart/2005/8/layout/hProcess4"/>
    <dgm:cxn modelId="{AE61FFBA-A36E-4C82-8A14-21FEF8377F9D}" type="presParOf" srcId="{5ADE6914-9540-425D-A4C2-CDF5B57B5983}" destId="{8F3D4B05-D992-4FEF-B9B7-2ED3280EFC66}" srcOrd="0" destOrd="0" presId="urn:microsoft.com/office/officeart/2005/8/layout/hProcess4"/>
    <dgm:cxn modelId="{BE9680A1-58AA-4767-AD9A-DBA98CCC394E}" type="presParOf" srcId="{5ADE6914-9540-425D-A4C2-CDF5B57B5983}" destId="{E2EA4599-85F3-4798-8CBB-71FE96E56887}" srcOrd="1" destOrd="0" presId="urn:microsoft.com/office/officeart/2005/8/layout/hProcess4"/>
    <dgm:cxn modelId="{E1BB2045-3D62-49F0-B26D-6F62C144775C}" type="presParOf" srcId="{5ADE6914-9540-425D-A4C2-CDF5B57B5983}" destId="{BD98B090-32EB-4B12-8230-5E27106215A3}" srcOrd="2" destOrd="0" presId="urn:microsoft.com/office/officeart/2005/8/layout/hProcess4"/>
    <dgm:cxn modelId="{0521E719-D6B8-4836-B2D3-E1710C40E163}" type="presParOf" srcId="{5ADE6914-9540-425D-A4C2-CDF5B57B5983}" destId="{54EC6C0C-3E2F-4EB5-B8FB-2B682D01D127}" srcOrd="3" destOrd="0" presId="urn:microsoft.com/office/officeart/2005/8/layout/hProcess4"/>
    <dgm:cxn modelId="{79DD6F1D-E792-4193-B67C-0FD37CF51FC6}" type="presParOf" srcId="{5ADE6914-9540-425D-A4C2-CDF5B57B5983}" destId="{8E3FE46B-E00F-4964-804F-89C7D134E4FD}" srcOrd="4" destOrd="0" presId="urn:microsoft.com/office/officeart/2005/8/layout/hProcess4"/>
    <dgm:cxn modelId="{9284F0C8-DE10-4E2F-AA97-50FF2BF25B61}" type="presParOf" srcId="{50B6D6E0-0DD8-4586-BDA0-C478FDD095CE}" destId="{9C372068-63A3-4809-AF43-FE6038AE393F}" srcOrd="5" destOrd="0" presId="urn:microsoft.com/office/officeart/2005/8/layout/hProcess4"/>
    <dgm:cxn modelId="{EE526801-B5DC-4CF3-AB9C-F7545AC3EED7}" type="presParOf" srcId="{50B6D6E0-0DD8-4586-BDA0-C478FDD095CE}" destId="{CE047161-B080-47A6-86F0-245526835323}" srcOrd="6" destOrd="0" presId="urn:microsoft.com/office/officeart/2005/8/layout/hProcess4"/>
    <dgm:cxn modelId="{8365DA4E-267E-40AF-AB4E-B4E50C83E722}" type="presParOf" srcId="{CE047161-B080-47A6-86F0-245526835323}" destId="{86AEA310-AEDB-480D-A970-F64C47EFE4AB}" srcOrd="0" destOrd="0" presId="urn:microsoft.com/office/officeart/2005/8/layout/hProcess4"/>
    <dgm:cxn modelId="{90A92E23-AF54-470F-A12B-D4DB0F2E5EF5}" type="presParOf" srcId="{CE047161-B080-47A6-86F0-245526835323}" destId="{B156213E-F696-4A00-BEEA-FCC7525AF577}" srcOrd="1" destOrd="0" presId="urn:microsoft.com/office/officeart/2005/8/layout/hProcess4"/>
    <dgm:cxn modelId="{F6EE0B68-5233-4349-9B00-C5528EC95186}" type="presParOf" srcId="{CE047161-B080-47A6-86F0-245526835323}" destId="{76505EC3-84E8-41FD-9837-416D53BBC915}" srcOrd="2" destOrd="0" presId="urn:microsoft.com/office/officeart/2005/8/layout/hProcess4"/>
    <dgm:cxn modelId="{FE38A2F6-CA32-4D6F-A55F-75B1E11443CD}" type="presParOf" srcId="{CE047161-B080-47A6-86F0-245526835323}" destId="{E12BB44A-F69D-4B8F-8B6F-AD8FB637F8B1}" srcOrd="3" destOrd="0" presId="urn:microsoft.com/office/officeart/2005/8/layout/hProcess4"/>
    <dgm:cxn modelId="{87E5B318-DA19-4454-98CD-ABDAC6899A10}" type="presParOf" srcId="{CE047161-B080-47A6-86F0-245526835323}" destId="{33D5C6CE-1051-4B66-BFE1-FCB89292401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5C408B-18A6-4898-9CE8-244C4144D4E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nb-NO"/>
        </a:p>
      </dgm:t>
    </dgm:pt>
    <dgm:pt modelId="{E09F484B-6736-469C-9DB7-4C7081AFBD8A}">
      <dgm:prSet phldrT="[Text]"/>
      <dgm:spPr/>
      <dgm:t>
        <a:bodyPr/>
        <a:lstStyle/>
        <a:p>
          <a:r>
            <a:rPr lang="nb-NO"/>
            <a:t>1. Områdesatsing og levekårsstatistikk</a:t>
          </a:r>
        </a:p>
      </dgm:t>
    </dgm:pt>
    <dgm:pt modelId="{B05ADBEE-5FE9-462E-9541-A5235C799D05}" type="parTrans" cxnId="{97F275F7-5F2B-437F-86C6-0C8DAA3B6804}">
      <dgm:prSet/>
      <dgm:spPr/>
      <dgm:t>
        <a:bodyPr/>
        <a:lstStyle/>
        <a:p>
          <a:endParaRPr lang="nb-NO"/>
        </a:p>
      </dgm:t>
    </dgm:pt>
    <dgm:pt modelId="{5F4B9F31-0344-492B-9BAA-1FDDB9281858}" type="sibTrans" cxnId="{97F275F7-5F2B-437F-86C6-0C8DAA3B6804}">
      <dgm:prSet/>
      <dgm:spPr/>
      <dgm:t>
        <a:bodyPr/>
        <a:lstStyle/>
        <a:p>
          <a:endParaRPr lang="nb-NO"/>
        </a:p>
      </dgm:t>
    </dgm:pt>
    <dgm:pt modelId="{B9F64570-B29A-4AD4-995A-62D1244E566C}">
      <dgm:prSet phldrT="[Text]"/>
      <dgm:spPr/>
      <dgm:t>
        <a:bodyPr/>
        <a:lstStyle/>
        <a:p>
          <a:pPr algn="l"/>
          <a:r>
            <a:rPr lang="nb-NO"/>
            <a:t>Hva forteller levekårskartleggingen om sosial bærekraft?</a:t>
          </a:r>
        </a:p>
      </dgm:t>
    </dgm:pt>
    <dgm:pt modelId="{46A65EE0-8D99-4C4C-8AA9-6BA41C422CD3}" type="parTrans" cxnId="{32D093AE-367B-4B64-A16E-DE2EDCD43B3F}">
      <dgm:prSet/>
      <dgm:spPr/>
      <dgm:t>
        <a:bodyPr/>
        <a:lstStyle/>
        <a:p>
          <a:endParaRPr lang="nb-NO"/>
        </a:p>
      </dgm:t>
    </dgm:pt>
    <dgm:pt modelId="{99932B17-5159-4885-B2C2-F5E3DF2EED2D}" type="sibTrans" cxnId="{32D093AE-367B-4B64-A16E-DE2EDCD43B3F}">
      <dgm:prSet/>
      <dgm:spPr/>
      <dgm:t>
        <a:bodyPr/>
        <a:lstStyle/>
        <a:p>
          <a:endParaRPr lang="nb-NO"/>
        </a:p>
      </dgm:t>
    </dgm:pt>
    <dgm:pt modelId="{32BBF983-8512-4B05-A322-069C7DC62CBF}">
      <dgm:prSet phldrT="[Text]"/>
      <dgm:spPr/>
      <dgm:t>
        <a:bodyPr/>
        <a:lstStyle/>
        <a:p>
          <a:r>
            <a:rPr lang="nb-NO"/>
            <a:t>2. Stedskompasset</a:t>
          </a:r>
        </a:p>
      </dgm:t>
    </dgm:pt>
    <dgm:pt modelId="{C73D6F73-CB08-4E58-9925-3B2DA6C8E29B}" type="parTrans" cxnId="{F491E8E3-6C3D-4029-8099-A3F35BC7A374}">
      <dgm:prSet/>
      <dgm:spPr/>
      <dgm:t>
        <a:bodyPr/>
        <a:lstStyle/>
        <a:p>
          <a:endParaRPr lang="nb-NO"/>
        </a:p>
      </dgm:t>
    </dgm:pt>
    <dgm:pt modelId="{DFE42F72-77AA-4776-A196-165B5C66595F}" type="sibTrans" cxnId="{F491E8E3-6C3D-4029-8099-A3F35BC7A374}">
      <dgm:prSet/>
      <dgm:spPr/>
      <dgm:t>
        <a:bodyPr/>
        <a:lstStyle/>
        <a:p>
          <a:endParaRPr lang="nb-NO"/>
        </a:p>
      </dgm:t>
    </dgm:pt>
    <dgm:pt modelId="{2671B7F9-51FF-4F6A-9DA9-CF9E971772B9}">
      <dgm:prSet phldrT="[Text]"/>
      <dgm:spPr/>
      <dgm:t>
        <a:bodyPr/>
        <a:lstStyle/>
        <a:p>
          <a:r>
            <a:rPr lang="nb-NO"/>
            <a:t>Hvordan fungerer Stedskompasset som verktøy for å belyse lokalsamfunnets behov?</a:t>
          </a:r>
        </a:p>
      </dgm:t>
    </dgm:pt>
    <dgm:pt modelId="{EF96AA77-A91D-48C6-9AC6-3AF268992E9F}" type="parTrans" cxnId="{D7285F75-A1DB-4A92-AA71-C154FC0CF58E}">
      <dgm:prSet/>
      <dgm:spPr/>
      <dgm:t>
        <a:bodyPr/>
        <a:lstStyle/>
        <a:p>
          <a:endParaRPr lang="nb-NO"/>
        </a:p>
      </dgm:t>
    </dgm:pt>
    <dgm:pt modelId="{F9E1E51D-7557-45C9-9665-2B56D5315A23}" type="sibTrans" cxnId="{D7285F75-A1DB-4A92-AA71-C154FC0CF58E}">
      <dgm:prSet/>
      <dgm:spPr/>
      <dgm:t>
        <a:bodyPr/>
        <a:lstStyle/>
        <a:p>
          <a:endParaRPr lang="nb-NO"/>
        </a:p>
      </dgm:t>
    </dgm:pt>
    <dgm:pt modelId="{73DF5804-843B-44D6-BC4A-42C96CA3806B}">
      <dgm:prSet phldrT="[Text]"/>
      <dgm:spPr/>
      <dgm:t>
        <a:bodyPr/>
        <a:lstStyle/>
        <a:p>
          <a:r>
            <a:rPr lang="nb-NO"/>
            <a:t>3. Fremtidsverksted</a:t>
          </a:r>
        </a:p>
      </dgm:t>
    </dgm:pt>
    <dgm:pt modelId="{B329133A-59C2-44A5-949E-92F5392E217C}" type="parTrans" cxnId="{7613F947-FE91-482C-9D6C-CED84E580706}">
      <dgm:prSet/>
      <dgm:spPr/>
      <dgm:t>
        <a:bodyPr/>
        <a:lstStyle/>
        <a:p>
          <a:endParaRPr lang="nb-NO"/>
        </a:p>
      </dgm:t>
    </dgm:pt>
    <dgm:pt modelId="{2A198BDD-262A-4057-8560-C1F77951E56F}" type="sibTrans" cxnId="{7613F947-FE91-482C-9D6C-CED84E580706}">
      <dgm:prSet/>
      <dgm:spPr/>
      <dgm:t>
        <a:bodyPr/>
        <a:lstStyle/>
        <a:p>
          <a:endParaRPr lang="nb-NO"/>
        </a:p>
      </dgm:t>
    </dgm:pt>
    <dgm:pt modelId="{1F8DEE67-424C-4DFE-ABFF-FBC5B0665A67}">
      <dgm:prSet phldrT="[Text]"/>
      <dgm:spPr/>
      <dgm:t>
        <a:bodyPr/>
        <a:lstStyle/>
        <a:p>
          <a:r>
            <a:rPr lang="nb-NO"/>
            <a:t>Hva består en sosial og fysisk grunnstruktur av?</a:t>
          </a:r>
        </a:p>
      </dgm:t>
    </dgm:pt>
    <dgm:pt modelId="{650F3879-013D-414E-84FC-F1DFDE373FE4}" type="parTrans" cxnId="{CB1D9ACC-3DFD-450A-BB41-2EDB0756FA66}">
      <dgm:prSet/>
      <dgm:spPr/>
      <dgm:t>
        <a:bodyPr/>
        <a:lstStyle/>
        <a:p>
          <a:endParaRPr lang="nb-NO"/>
        </a:p>
      </dgm:t>
    </dgm:pt>
    <dgm:pt modelId="{9961AC4F-E4BA-4047-A29D-E9AE425EE60F}" type="sibTrans" cxnId="{CB1D9ACC-3DFD-450A-BB41-2EDB0756FA66}">
      <dgm:prSet/>
      <dgm:spPr/>
      <dgm:t>
        <a:bodyPr/>
        <a:lstStyle/>
        <a:p>
          <a:endParaRPr lang="nb-NO"/>
        </a:p>
      </dgm:t>
    </dgm:pt>
    <dgm:pt modelId="{52B1D1A4-CD9C-43D5-9D2A-2537B74A4497}">
      <dgm:prSet phldrT="[Text]"/>
      <dgm:spPr/>
      <dgm:t>
        <a:bodyPr/>
        <a:lstStyle/>
        <a:p>
          <a:r>
            <a:rPr lang="nb-NO"/>
            <a:t>Hva skal til for at et lokalsamfunn er sosialt bærekraftig?</a:t>
          </a:r>
        </a:p>
      </dgm:t>
    </dgm:pt>
    <dgm:pt modelId="{A2A8C8D5-19AB-4B45-9B28-E98734F6DB84}" type="parTrans" cxnId="{9EFDAC47-72FC-4567-82A4-32DEA4A6260F}">
      <dgm:prSet/>
      <dgm:spPr/>
      <dgm:t>
        <a:bodyPr/>
        <a:lstStyle/>
        <a:p>
          <a:endParaRPr lang="nb-NO"/>
        </a:p>
      </dgm:t>
    </dgm:pt>
    <dgm:pt modelId="{7235C7DA-496B-4E2B-A247-455010A377E2}" type="sibTrans" cxnId="{9EFDAC47-72FC-4567-82A4-32DEA4A6260F}">
      <dgm:prSet/>
      <dgm:spPr/>
      <dgm:t>
        <a:bodyPr/>
        <a:lstStyle/>
        <a:p>
          <a:endParaRPr lang="nb-NO"/>
        </a:p>
      </dgm:t>
    </dgm:pt>
    <dgm:pt modelId="{DC941574-BD98-4DF2-A476-33B4B7BB0237}">
      <dgm:prSet/>
      <dgm:spPr/>
      <dgm:t>
        <a:bodyPr/>
        <a:lstStyle/>
        <a:p>
          <a:r>
            <a:rPr lang="nb-NO"/>
            <a:t>4. Vedtak</a:t>
          </a:r>
        </a:p>
      </dgm:t>
    </dgm:pt>
    <dgm:pt modelId="{6A0EECCB-7DF9-479C-818C-CE7B968706B3}" type="parTrans" cxnId="{EB2F30C5-62A6-4E46-96AE-46FD07A64E3D}">
      <dgm:prSet/>
      <dgm:spPr/>
      <dgm:t>
        <a:bodyPr/>
        <a:lstStyle/>
        <a:p>
          <a:endParaRPr lang="nb-NO"/>
        </a:p>
      </dgm:t>
    </dgm:pt>
    <dgm:pt modelId="{CB106FA6-26E5-4F40-B72E-4D149CB1BC98}" type="sibTrans" cxnId="{EB2F30C5-62A6-4E46-96AE-46FD07A64E3D}">
      <dgm:prSet/>
      <dgm:spPr/>
      <dgm:t>
        <a:bodyPr/>
        <a:lstStyle/>
        <a:p>
          <a:endParaRPr lang="nb-NO"/>
        </a:p>
      </dgm:t>
    </dgm:pt>
    <dgm:pt modelId="{689750B5-FC5B-4DE2-9097-B155D882A42C}">
      <dgm:prSet phldrT="[Text]"/>
      <dgm:spPr/>
      <dgm:t>
        <a:bodyPr/>
        <a:lstStyle/>
        <a:p>
          <a:pPr algn="l"/>
          <a:r>
            <a:rPr lang="nb-NO"/>
            <a:t>Hvordan opplever dere at denne typen kunnskap fungerer?</a:t>
          </a:r>
        </a:p>
      </dgm:t>
    </dgm:pt>
    <dgm:pt modelId="{7E85A472-00F9-4C0C-9677-0DDA72A18954}" type="parTrans" cxnId="{F0D2AE0A-45B4-41F6-BB3E-32D0BC72284C}">
      <dgm:prSet/>
      <dgm:spPr/>
      <dgm:t>
        <a:bodyPr/>
        <a:lstStyle/>
        <a:p>
          <a:endParaRPr lang="nb-NO"/>
        </a:p>
      </dgm:t>
    </dgm:pt>
    <dgm:pt modelId="{FCA0AA9C-B154-41C1-BFE8-0E4016268BDB}" type="sibTrans" cxnId="{F0D2AE0A-45B4-41F6-BB3E-32D0BC72284C}">
      <dgm:prSet/>
      <dgm:spPr/>
      <dgm:t>
        <a:bodyPr/>
        <a:lstStyle/>
        <a:p>
          <a:endParaRPr lang="nb-NO"/>
        </a:p>
      </dgm:t>
    </dgm:pt>
    <dgm:pt modelId="{D175C62B-4F1D-4B87-ACA3-47FB6425B0C1}">
      <dgm:prSet/>
      <dgm:spPr/>
      <dgm:t>
        <a:bodyPr/>
        <a:lstStyle/>
        <a:p>
          <a:r>
            <a:rPr lang="nb-NO"/>
            <a:t>Gitt den informasjonen dere har fått nå, hvordan vil dere formulere et vedtak som ivaretar hensynet til sosial bærekraft?</a:t>
          </a:r>
        </a:p>
      </dgm:t>
    </dgm:pt>
    <dgm:pt modelId="{EEDABA60-83C1-4847-808B-8FCA43FD6EE4}" type="parTrans" cxnId="{3BA19A08-A841-42D6-ACEA-23EE45782FDA}">
      <dgm:prSet/>
      <dgm:spPr/>
      <dgm:t>
        <a:bodyPr/>
        <a:lstStyle/>
        <a:p>
          <a:endParaRPr lang="nb-NO"/>
        </a:p>
      </dgm:t>
    </dgm:pt>
    <dgm:pt modelId="{5E4D1142-0511-4211-AD2F-5C6BC3455A46}" type="sibTrans" cxnId="{3BA19A08-A841-42D6-ACEA-23EE45782FDA}">
      <dgm:prSet/>
      <dgm:spPr/>
      <dgm:t>
        <a:bodyPr/>
        <a:lstStyle/>
        <a:p>
          <a:endParaRPr lang="nb-NO"/>
        </a:p>
      </dgm:t>
    </dgm:pt>
    <dgm:pt modelId="{36A19888-9BB5-4ADC-8A7A-FB961DF87613}">
      <dgm:prSet phldrT="[Text]"/>
      <dgm:spPr/>
      <dgm:t>
        <a:bodyPr/>
        <a:lstStyle/>
        <a:p>
          <a:pPr algn="l"/>
          <a:r>
            <a:rPr lang="nb-NO"/>
            <a:t>Datagrunnlag: Levekårsstatistikk</a:t>
          </a:r>
        </a:p>
      </dgm:t>
    </dgm:pt>
    <dgm:pt modelId="{0617F957-781C-4953-A59C-0C7213267AEB}" type="parTrans" cxnId="{7784CADD-57CC-4018-B95E-16BBA155CD91}">
      <dgm:prSet/>
      <dgm:spPr/>
      <dgm:t>
        <a:bodyPr/>
        <a:lstStyle/>
        <a:p>
          <a:endParaRPr lang="nb-NO"/>
        </a:p>
      </dgm:t>
    </dgm:pt>
    <dgm:pt modelId="{E5AF0FB7-8D28-4723-AEB0-198AF0F1C286}" type="sibTrans" cxnId="{7784CADD-57CC-4018-B95E-16BBA155CD91}">
      <dgm:prSet/>
      <dgm:spPr/>
      <dgm:t>
        <a:bodyPr/>
        <a:lstStyle/>
        <a:p>
          <a:endParaRPr lang="nb-NO"/>
        </a:p>
      </dgm:t>
    </dgm:pt>
    <dgm:pt modelId="{02B404E2-4ACD-4061-9F17-0BA471F17C03}">
      <dgm:prSet phldrT="[Text]"/>
      <dgm:spPr/>
      <dgm:t>
        <a:bodyPr/>
        <a:lstStyle/>
        <a:p>
          <a:r>
            <a:rPr lang="nb-NO"/>
            <a:t>Datagrunnlag: Stedskompasset</a:t>
          </a:r>
        </a:p>
      </dgm:t>
    </dgm:pt>
    <dgm:pt modelId="{FBA8947F-446F-4525-8080-646A0470C000}" type="parTrans" cxnId="{C495679A-869E-45CD-9004-469C71F19402}">
      <dgm:prSet/>
      <dgm:spPr/>
      <dgm:t>
        <a:bodyPr/>
        <a:lstStyle/>
        <a:p>
          <a:endParaRPr lang="nb-NO"/>
        </a:p>
      </dgm:t>
    </dgm:pt>
    <dgm:pt modelId="{8F4544F7-5EF0-4A49-BD22-0CA84510C9A7}" type="sibTrans" cxnId="{C495679A-869E-45CD-9004-469C71F19402}">
      <dgm:prSet/>
      <dgm:spPr/>
      <dgm:t>
        <a:bodyPr/>
        <a:lstStyle/>
        <a:p>
          <a:endParaRPr lang="nb-NO"/>
        </a:p>
      </dgm:t>
    </dgm:pt>
    <dgm:pt modelId="{9A9DE4F2-617F-4463-BD44-9533F1D870AE}">
      <dgm:prSet phldrT="[Text]"/>
      <dgm:spPr/>
      <dgm:t>
        <a:bodyPr/>
        <a:lstStyle/>
        <a:p>
          <a:r>
            <a:rPr lang="nb-NO"/>
            <a:t>Datagrunnlag: Fremtidsverkstedet</a:t>
          </a:r>
        </a:p>
      </dgm:t>
    </dgm:pt>
    <dgm:pt modelId="{C9F11F08-BF3D-4805-9603-5C6FBD744E62}" type="parTrans" cxnId="{AFE9426A-3B11-4649-8E34-1C11423A1012}">
      <dgm:prSet/>
      <dgm:spPr/>
      <dgm:t>
        <a:bodyPr/>
        <a:lstStyle/>
        <a:p>
          <a:endParaRPr lang="nb-NO"/>
        </a:p>
      </dgm:t>
    </dgm:pt>
    <dgm:pt modelId="{6655A602-D914-4DDF-A6A6-DB65F69C19BC}" type="sibTrans" cxnId="{AFE9426A-3B11-4649-8E34-1C11423A1012}">
      <dgm:prSet/>
      <dgm:spPr/>
      <dgm:t>
        <a:bodyPr/>
        <a:lstStyle/>
        <a:p>
          <a:endParaRPr lang="nb-NO"/>
        </a:p>
      </dgm:t>
    </dgm:pt>
    <dgm:pt modelId="{720EC8EE-812F-4D4B-B174-A5304356F1E8}" type="pres">
      <dgm:prSet presAssocID="{EA5C408B-18A6-4898-9CE8-244C4144D4E6}" presName="linearFlow" presStyleCnt="0">
        <dgm:presLayoutVars>
          <dgm:dir/>
          <dgm:animLvl val="lvl"/>
          <dgm:resizeHandles val="exact"/>
        </dgm:presLayoutVars>
      </dgm:prSet>
      <dgm:spPr/>
    </dgm:pt>
    <dgm:pt modelId="{E61ABECE-AECA-4923-9AFA-7534181C4000}" type="pres">
      <dgm:prSet presAssocID="{E09F484B-6736-469C-9DB7-4C7081AFBD8A}" presName="composite" presStyleCnt="0"/>
      <dgm:spPr/>
    </dgm:pt>
    <dgm:pt modelId="{979AD839-F2F6-4F93-90A8-DBB89A5B14B1}" type="pres">
      <dgm:prSet presAssocID="{E09F484B-6736-469C-9DB7-4C7081AFBD8A}" presName="parentText" presStyleLbl="alignNode1" presStyleIdx="0" presStyleCnt="4">
        <dgm:presLayoutVars>
          <dgm:chMax val="1"/>
          <dgm:bulletEnabled val="1"/>
        </dgm:presLayoutVars>
      </dgm:prSet>
      <dgm:spPr/>
    </dgm:pt>
    <dgm:pt modelId="{1384B1A7-5A65-4A64-A0EC-49B3EA905FF9}" type="pres">
      <dgm:prSet presAssocID="{E09F484B-6736-469C-9DB7-4C7081AFBD8A}" presName="descendantText" presStyleLbl="alignAcc1" presStyleIdx="0" presStyleCnt="4" custScaleX="99964" custScaleY="99982">
        <dgm:presLayoutVars>
          <dgm:bulletEnabled val="1"/>
        </dgm:presLayoutVars>
      </dgm:prSet>
      <dgm:spPr/>
    </dgm:pt>
    <dgm:pt modelId="{E8036B33-72E7-4157-90DB-5AC96F5256B0}" type="pres">
      <dgm:prSet presAssocID="{5F4B9F31-0344-492B-9BAA-1FDDB9281858}" presName="sp" presStyleCnt="0"/>
      <dgm:spPr/>
    </dgm:pt>
    <dgm:pt modelId="{F5E5457D-81F1-4734-A609-696276707349}" type="pres">
      <dgm:prSet presAssocID="{32BBF983-8512-4B05-A322-069C7DC62CBF}" presName="composite" presStyleCnt="0"/>
      <dgm:spPr/>
    </dgm:pt>
    <dgm:pt modelId="{DF500D4C-D583-4D31-AB62-AA1460D4D30B}" type="pres">
      <dgm:prSet presAssocID="{32BBF983-8512-4B05-A322-069C7DC62CBF}" presName="parentText" presStyleLbl="alignNode1" presStyleIdx="1" presStyleCnt="4">
        <dgm:presLayoutVars>
          <dgm:chMax val="1"/>
          <dgm:bulletEnabled val="1"/>
        </dgm:presLayoutVars>
      </dgm:prSet>
      <dgm:spPr/>
    </dgm:pt>
    <dgm:pt modelId="{3C0FC80F-D403-4187-B5AB-066C33F11FE1}" type="pres">
      <dgm:prSet presAssocID="{32BBF983-8512-4B05-A322-069C7DC62CBF}" presName="descendantText" presStyleLbl="alignAcc1" presStyleIdx="1" presStyleCnt="4">
        <dgm:presLayoutVars>
          <dgm:bulletEnabled val="1"/>
        </dgm:presLayoutVars>
      </dgm:prSet>
      <dgm:spPr/>
    </dgm:pt>
    <dgm:pt modelId="{B7027E27-D7DF-4F43-BF13-1DC78C32AE69}" type="pres">
      <dgm:prSet presAssocID="{DFE42F72-77AA-4776-A196-165B5C66595F}" presName="sp" presStyleCnt="0"/>
      <dgm:spPr/>
    </dgm:pt>
    <dgm:pt modelId="{C79EF829-19A2-4697-9674-DE513C378035}" type="pres">
      <dgm:prSet presAssocID="{73DF5804-843B-44D6-BC4A-42C96CA3806B}" presName="composite" presStyleCnt="0"/>
      <dgm:spPr/>
    </dgm:pt>
    <dgm:pt modelId="{8D275BC8-C901-43D9-937F-E676C0E6B08C}" type="pres">
      <dgm:prSet presAssocID="{73DF5804-843B-44D6-BC4A-42C96CA3806B}" presName="parentText" presStyleLbl="alignNode1" presStyleIdx="2" presStyleCnt="4">
        <dgm:presLayoutVars>
          <dgm:chMax val="1"/>
          <dgm:bulletEnabled val="1"/>
        </dgm:presLayoutVars>
      </dgm:prSet>
      <dgm:spPr/>
    </dgm:pt>
    <dgm:pt modelId="{6961F94D-AFB4-4186-A2A1-D13D0E04E4EC}" type="pres">
      <dgm:prSet presAssocID="{73DF5804-843B-44D6-BC4A-42C96CA3806B}" presName="descendantText" presStyleLbl="alignAcc1" presStyleIdx="2" presStyleCnt="4" custLinFactNeighborX="0" custLinFactNeighborY="-4809">
        <dgm:presLayoutVars>
          <dgm:bulletEnabled val="1"/>
        </dgm:presLayoutVars>
      </dgm:prSet>
      <dgm:spPr/>
    </dgm:pt>
    <dgm:pt modelId="{49CB63AE-4474-4EE1-8AD9-AFB9802D6316}" type="pres">
      <dgm:prSet presAssocID="{2A198BDD-262A-4057-8560-C1F77951E56F}" presName="sp" presStyleCnt="0"/>
      <dgm:spPr/>
    </dgm:pt>
    <dgm:pt modelId="{F75D8034-6BDB-42F7-A04A-C8E4E9C706A3}" type="pres">
      <dgm:prSet presAssocID="{DC941574-BD98-4DF2-A476-33B4B7BB0237}" presName="composite" presStyleCnt="0"/>
      <dgm:spPr/>
    </dgm:pt>
    <dgm:pt modelId="{33813CF1-892C-400B-98FD-1C08E3044E99}" type="pres">
      <dgm:prSet presAssocID="{DC941574-BD98-4DF2-A476-33B4B7BB0237}" presName="parentText" presStyleLbl="alignNode1" presStyleIdx="3" presStyleCnt="4">
        <dgm:presLayoutVars>
          <dgm:chMax val="1"/>
          <dgm:bulletEnabled val="1"/>
        </dgm:presLayoutVars>
      </dgm:prSet>
      <dgm:spPr/>
    </dgm:pt>
    <dgm:pt modelId="{8DDE8DAD-305F-4C78-B910-566299F9F0CF}" type="pres">
      <dgm:prSet presAssocID="{DC941574-BD98-4DF2-A476-33B4B7BB0237}" presName="descendantText" presStyleLbl="alignAcc1" presStyleIdx="3" presStyleCnt="4">
        <dgm:presLayoutVars>
          <dgm:bulletEnabled val="1"/>
        </dgm:presLayoutVars>
      </dgm:prSet>
      <dgm:spPr/>
    </dgm:pt>
  </dgm:ptLst>
  <dgm:cxnLst>
    <dgm:cxn modelId="{3BA19A08-A841-42D6-ACEA-23EE45782FDA}" srcId="{DC941574-BD98-4DF2-A476-33B4B7BB0237}" destId="{D175C62B-4F1D-4B87-ACA3-47FB6425B0C1}" srcOrd="0" destOrd="0" parTransId="{EEDABA60-83C1-4847-808B-8FCA43FD6EE4}" sibTransId="{5E4D1142-0511-4211-AD2F-5C6BC3455A46}"/>
    <dgm:cxn modelId="{F0D2AE0A-45B4-41F6-BB3E-32D0BC72284C}" srcId="{E09F484B-6736-469C-9DB7-4C7081AFBD8A}" destId="{689750B5-FC5B-4DE2-9097-B155D882A42C}" srcOrd="1" destOrd="0" parTransId="{7E85A472-00F9-4C0C-9677-0DDA72A18954}" sibTransId="{FCA0AA9C-B154-41C1-BFE8-0E4016268BDB}"/>
    <dgm:cxn modelId="{C3366F1C-D171-4608-8DE5-98F6F46C786E}" type="presOf" srcId="{B9F64570-B29A-4AD4-995A-62D1244E566C}" destId="{1384B1A7-5A65-4A64-A0EC-49B3EA905FF9}" srcOrd="0" destOrd="0" presId="urn:microsoft.com/office/officeart/2005/8/layout/chevron2"/>
    <dgm:cxn modelId="{FFEA8022-0CDA-49B8-8A3C-D2360178B5D3}" type="presOf" srcId="{D175C62B-4F1D-4B87-ACA3-47FB6425B0C1}" destId="{8DDE8DAD-305F-4C78-B910-566299F9F0CF}" srcOrd="0" destOrd="0" presId="urn:microsoft.com/office/officeart/2005/8/layout/chevron2"/>
    <dgm:cxn modelId="{ECA74337-2418-4D92-B19A-4A8941C7FD6F}" type="presOf" srcId="{E09F484B-6736-469C-9DB7-4C7081AFBD8A}" destId="{979AD839-F2F6-4F93-90A8-DBB89A5B14B1}" srcOrd="0" destOrd="0" presId="urn:microsoft.com/office/officeart/2005/8/layout/chevron2"/>
    <dgm:cxn modelId="{C23D0B39-F654-4362-A364-A6454C1ECE31}" type="presOf" srcId="{36A19888-9BB5-4ADC-8A7A-FB961DF87613}" destId="{1384B1A7-5A65-4A64-A0EC-49B3EA905FF9}" srcOrd="0" destOrd="2" presId="urn:microsoft.com/office/officeart/2005/8/layout/chevron2"/>
    <dgm:cxn modelId="{F76BC661-6A04-49E7-881A-CCE549BEB292}" type="presOf" srcId="{73DF5804-843B-44D6-BC4A-42C96CA3806B}" destId="{8D275BC8-C901-43D9-937F-E676C0E6B08C}" srcOrd="0" destOrd="0" presId="urn:microsoft.com/office/officeart/2005/8/layout/chevron2"/>
    <dgm:cxn modelId="{FA779E64-EDA1-4F9F-BDF7-4C7D01374BC7}" type="presOf" srcId="{1F8DEE67-424C-4DFE-ABFF-FBC5B0665A67}" destId="{6961F94D-AFB4-4186-A2A1-D13D0E04E4EC}" srcOrd="0" destOrd="0" presId="urn:microsoft.com/office/officeart/2005/8/layout/chevron2"/>
    <dgm:cxn modelId="{9EFDAC47-72FC-4567-82A4-32DEA4A6260F}" srcId="{73DF5804-843B-44D6-BC4A-42C96CA3806B}" destId="{52B1D1A4-CD9C-43D5-9D2A-2537B74A4497}" srcOrd="1" destOrd="0" parTransId="{A2A8C8D5-19AB-4B45-9B28-E98734F6DB84}" sibTransId="{7235C7DA-496B-4E2B-A247-455010A377E2}"/>
    <dgm:cxn modelId="{7613F947-FE91-482C-9D6C-CED84E580706}" srcId="{EA5C408B-18A6-4898-9CE8-244C4144D4E6}" destId="{73DF5804-843B-44D6-BC4A-42C96CA3806B}" srcOrd="2" destOrd="0" parTransId="{B329133A-59C2-44A5-949E-92F5392E217C}" sibTransId="{2A198BDD-262A-4057-8560-C1F77951E56F}"/>
    <dgm:cxn modelId="{AFE9426A-3B11-4649-8E34-1C11423A1012}" srcId="{73DF5804-843B-44D6-BC4A-42C96CA3806B}" destId="{9A9DE4F2-617F-4463-BD44-9533F1D870AE}" srcOrd="2" destOrd="0" parTransId="{C9F11F08-BF3D-4805-9603-5C6FBD744E62}" sibTransId="{6655A602-D914-4DDF-A6A6-DB65F69C19BC}"/>
    <dgm:cxn modelId="{EFBCCA6B-F8BF-4B2C-A0C3-6C850E85DB0C}" type="presOf" srcId="{9A9DE4F2-617F-4463-BD44-9533F1D870AE}" destId="{6961F94D-AFB4-4186-A2A1-D13D0E04E4EC}" srcOrd="0" destOrd="2" presId="urn:microsoft.com/office/officeart/2005/8/layout/chevron2"/>
    <dgm:cxn modelId="{D7285F75-A1DB-4A92-AA71-C154FC0CF58E}" srcId="{32BBF983-8512-4B05-A322-069C7DC62CBF}" destId="{2671B7F9-51FF-4F6A-9DA9-CF9E971772B9}" srcOrd="0" destOrd="0" parTransId="{EF96AA77-A91D-48C6-9AC6-3AF268992E9F}" sibTransId="{F9E1E51D-7557-45C9-9665-2B56D5315A23}"/>
    <dgm:cxn modelId="{44DCBE8D-A6CC-4365-AA23-B2D05967E0C4}" type="presOf" srcId="{02B404E2-4ACD-4061-9F17-0BA471F17C03}" destId="{3C0FC80F-D403-4187-B5AB-066C33F11FE1}" srcOrd="0" destOrd="1" presId="urn:microsoft.com/office/officeart/2005/8/layout/chevron2"/>
    <dgm:cxn modelId="{C495679A-869E-45CD-9004-469C71F19402}" srcId="{32BBF983-8512-4B05-A322-069C7DC62CBF}" destId="{02B404E2-4ACD-4061-9F17-0BA471F17C03}" srcOrd="1" destOrd="0" parTransId="{FBA8947F-446F-4525-8080-646A0470C000}" sibTransId="{8F4544F7-5EF0-4A49-BD22-0CA84510C9A7}"/>
    <dgm:cxn modelId="{1D7B0B9B-28B5-496E-90E5-45E5D70DA450}" type="presOf" srcId="{EA5C408B-18A6-4898-9CE8-244C4144D4E6}" destId="{720EC8EE-812F-4D4B-B174-A5304356F1E8}" srcOrd="0" destOrd="0" presId="urn:microsoft.com/office/officeart/2005/8/layout/chevron2"/>
    <dgm:cxn modelId="{DCCFCF9F-97C4-4AC1-B0E0-B55D6BE92401}" type="presOf" srcId="{52B1D1A4-CD9C-43D5-9D2A-2537B74A4497}" destId="{6961F94D-AFB4-4186-A2A1-D13D0E04E4EC}" srcOrd="0" destOrd="1" presId="urn:microsoft.com/office/officeart/2005/8/layout/chevron2"/>
    <dgm:cxn modelId="{32D093AE-367B-4B64-A16E-DE2EDCD43B3F}" srcId="{E09F484B-6736-469C-9DB7-4C7081AFBD8A}" destId="{B9F64570-B29A-4AD4-995A-62D1244E566C}" srcOrd="0" destOrd="0" parTransId="{46A65EE0-8D99-4C4C-8AA9-6BA41C422CD3}" sibTransId="{99932B17-5159-4885-B2C2-F5E3DF2EED2D}"/>
    <dgm:cxn modelId="{EB2F30C5-62A6-4E46-96AE-46FD07A64E3D}" srcId="{EA5C408B-18A6-4898-9CE8-244C4144D4E6}" destId="{DC941574-BD98-4DF2-A476-33B4B7BB0237}" srcOrd="3" destOrd="0" parTransId="{6A0EECCB-7DF9-479C-818C-CE7B968706B3}" sibTransId="{CB106FA6-26E5-4F40-B72E-4D149CB1BC98}"/>
    <dgm:cxn modelId="{CB1D9ACC-3DFD-450A-BB41-2EDB0756FA66}" srcId="{73DF5804-843B-44D6-BC4A-42C96CA3806B}" destId="{1F8DEE67-424C-4DFE-ABFF-FBC5B0665A67}" srcOrd="0" destOrd="0" parTransId="{650F3879-013D-414E-84FC-F1DFDE373FE4}" sibTransId="{9961AC4F-E4BA-4047-A29D-E9AE425EE60F}"/>
    <dgm:cxn modelId="{122171D3-BE79-4FEF-BC82-58A060C6D0A0}" type="presOf" srcId="{689750B5-FC5B-4DE2-9097-B155D882A42C}" destId="{1384B1A7-5A65-4A64-A0EC-49B3EA905FF9}" srcOrd="0" destOrd="1" presId="urn:microsoft.com/office/officeart/2005/8/layout/chevron2"/>
    <dgm:cxn modelId="{D02126DB-E634-4F98-9798-1B537C945EC9}" type="presOf" srcId="{DC941574-BD98-4DF2-A476-33B4B7BB0237}" destId="{33813CF1-892C-400B-98FD-1C08E3044E99}" srcOrd="0" destOrd="0" presId="urn:microsoft.com/office/officeart/2005/8/layout/chevron2"/>
    <dgm:cxn modelId="{7784CADD-57CC-4018-B95E-16BBA155CD91}" srcId="{E09F484B-6736-469C-9DB7-4C7081AFBD8A}" destId="{36A19888-9BB5-4ADC-8A7A-FB961DF87613}" srcOrd="2" destOrd="0" parTransId="{0617F957-781C-4953-A59C-0C7213267AEB}" sibTransId="{E5AF0FB7-8D28-4723-AEB0-198AF0F1C286}"/>
    <dgm:cxn modelId="{F491E8E3-6C3D-4029-8099-A3F35BC7A374}" srcId="{EA5C408B-18A6-4898-9CE8-244C4144D4E6}" destId="{32BBF983-8512-4B05-A322-069C7DC62CBF}" srcOrd="1" destOrd="0" parTransId="{C73D6F73-CB08-4E58-9925-3B2DA6C8E29B}" sibTransId="{DFE42F72-77AA-4776-A196-165B5C66595F}"/>
    <dgm:cxn modelId="{D69923F2-5504-49E0-893D-E82C73B04AE1}" type="presOf" srcId="{2671B7F9-51FF-4F6A-9DA9-CF9E971772B9}" destId="{3C0FC80F-D403-4187-B5AB-066C33F11FE1}" srcOrd="0" destOrd="0" presId="urn:microsoft.com/office/officeart/2005/8/layout/chevron2"/>
    <dgm:cxn modelId="{97F275F7-5F2B-437F-86C6-0C8DAA3B6804}" srcId="{EA5C408B-18A6-4898-9CE8-244C4144D4E6}" destId="{E09F484B-6736-469C-9DB7-4C7081AFBD8A}" srcOrd="0" destOrd="0" parTransId="{B05ADBEE-5FE9-462E-9541-A5235C799D05}" sibTransId="{5F4B9F31-0344-492B-9BAA-1FDDB9281858}"/>
    <dgm:cxn modelId="{2292C2F8-A1CC-4557-9192-933E4C201E0A}" type="presOf" srcId="{32BBF983-8512-4B05-A322-069C7DC62CBF}" destId="{DF500D4C-D583-4D31-AB62-AA1460D4D30B}" srcOrd="0" destOrd="0" presId="urn:microsoft.com/office/officeart/2005/8/layout/chevron2"/>
    <dgm:cxn modelId="{B6501E12-B78F-4A1F-8429-6CD4A47F2749}" type="presParOf" srcId="{720EC8EE-812F-4D4B-B174-A5304356F1E8}" destId="{E61ABECE-AECA-4923-9AFA-7534181C4000}" srcOrd="0" destOrd="0" presId="urn:microsoft.com/office/officeart/2005/8/layout/chevron2"/>
    <dgm:cxn modelId="{1858ACFE-0505-4F42-8A1E-687A3187D9DA}" type="presParOf" srcId="{E61ABECE-AECA-4923-9AFA-7534181C4000}" destId="{979AD839-F2F6-4F93-90A8-DBB89A5B14B1}" srcOrd="0" destOrd="0" presId="urn:microsoft.com/office/officeart/2005/8/layout/chevron2"/>
    <dgm:cxn modelId="{DECD666F-42E5-447C-8A23-87A8F7357A5A}" type="presParOf" srcId="{E61ABECE-AECA-4923-9AFA-7534181C4000}" destId="{1384B1A7-5A65-4A64-A0EC-49B3EA905FF9}" srcOrd="1" destOrd="0" presId="urn:microsoft.com/office/officeart/2005/8/layout/chevron2"/>
    <dgm:cxn modelId="{1938E9FD-DD39-4358-A884-AC87DB037B91}" type="presParOf" srcId="{720EC8EE-812F-4D4B-B174-A5304356F1E8}" destId="{E8036B33-72E7-4157-90DB-5AC96F5256B0}" srcOrd="1" destOrd="0" presId="urn:microsoft.com/office/officeart/2005/8/layout/chevron2"/>
    <dgm:cxn modelId="{4E1F05CD-6BE1-42D4-9855-F585FDCE3925}" type="presParOf" srcId="{720EC8EE-812F-4D4B-B174-A5304356F1E8}" destId="{F5E5457D-81F1-4734-A609-696276707349}" srcOrd="2" destOrd="0" presId="urn:microsoft.com/office/officeart/2005/8/layout/chevron2"/>
    <dgm:cxn modelId="{DD2011CC-2CFF-49C4-BA16-00AF9A936AA3}" type="presParOf" srcId="{F5E5457D-81F1-4734-A609-696276707349}" destId="{DF500D4C-D583-4D31-AB62-AA1460D4D30B}" srcOrd="0" destOrd="0" presId="urn:microsoft.com/office/officeart/2005/8/layout/chevron2"/>
    <dgm:cxn modelId="{8F5C57E6-100B-4A2E-998F-812BD725BC6D}" type="presParOf" srcId="{F5E5457D-81F1-4734-A609-696276707349}" destId="{3C0FC80F-D403-4187-B5AB-066C33F11FE1}" srcOrd="1" destOrd="0" presId="urn:microsoft.com/office/officeart/2005/8/layout/chevron2"/>
    <dgm:cxn modelId="{14768852-EBF0-4305-98EE-F8249DB5BDAB}" type="presParOf" srcId="{720EC8EE-812F-4D4B-B174-A5304356F1E8}" destId="{B7027E27-D7DF-4F43-BF13-1DC78C32AE69}" srcOrd="3" destOrd="0" presId="urn:microsoft.com/office/officeart/2005/8/layout/chevron2"/>
    <dgm:cxn modelId="{601179B4-E4AD-4B12-A46C-AEDFD812E00B}" type="presParOf" srcId="{720EC8EE-812F-4D4B-B174-A5304356F1E8}" destId="{C79EF829-19A2-4697-9674-DE513C378035}" srcOrd="4" destOrd="0" presId="urn:microsoft.com/office/officeart/2005/8/layout/chevron2"/>
    <dgm:cxn modelId="{30D02B74-AEFB-4735-B7B8-4E04D312718F}" type="presParOf" srcId="{C79EF829-19A2-4697-9674-DE513C378035}" destId="{8D275BC8-C901-43D9-937F-E676C0E6B08C}" srcOrd="0" destOrd="0" presId="urn:microsoft.com/office/officeart/2005/8/layout/chevron2"/>
    <dgm:cxn modelId="{5E5F223D-0C2D-4592-8781-5E38255E9512}" type="presParOf" srcId="{C79EF829-19A2-4697-9674-DE513C378035}" destId="{6961F94D-AFB4-4186-A2A1-D13D0E04E4EC}" srcOrd="1" destOrd="0" presId="urn:microsoft.com/office/officeart/2005/8/layout/chevron2"/>
    <dgm:cxn modelId="{8FBA0EBD-A3B5-4BC7-B629-5CD244ADAD71}" type="presParOf" srcId="{720EC8EE-812F-4D4B-B174-A5304356F1E8}" destId="{49CB63AE-4474-4EE1-8AD9-AFB9802D6316}" srcOrd="5" destOrd="0" presId="urn:microsoft.com/office/officeart/2005/8/layout/chevron2"/>
    <dgm:cxn modelId="{60A6C60A-1289-4B44-ADF5-7971CF916BA7}" type="presParOf" srcId="{720EC8EE-812F-4D4B-B174-A5304356F1E8}" destId="{F75D8034-6BDB-42F7-A04A-C8E4E9C706A3}" srcOrd="6" destOrd="0" presId="urn:microsoft.com/office/officeart/2005/8/layout/chevron2"/>
    <dgm:cxn modelId="{A19FE24D-3490-406E-85DD-455B4CCAA0B0}" type="presParOf" srcId="{F75D8034-6BDB-42F7-A04A-C8E4E9C706A3}" destId="{33813CF1-892C-400B-98FD-1C08E3044E99}" srcOrd="0" destOrd="0" presId="urn:microsoft.com/office/officeart/2005/8/layout/chevron2"/>
    <dgm:cxn modelId="{0E10C338-0CFC-425F-B3EB-BF87219807CC}" type="presParOf" srcId="{F75D8034-6BDB-42F7-A04A-C8E4E9C706A3}" destId="{8DDE8DAD-305F-4C78-B910-566299F9F0C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FC23E9-F424-40B6-9FCA-4C7C9136E3C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nb-NO"/>
        </a:p>
      </dgm:t>
    </dgm:pt>
    <dgm:pt modelId="{640028DA-8CD3-4C99-8C66-61FF69CAA477}">
      <dgm:prSet phldrT="[Tekst]"/>
      <dgm:spPr/>
      <dgm:t>
        <a:bodyPr/>
        <a:lstStyle/>
        <a:p>
          <a:r>
            <a:rPr lang="nb-NO"/>
            <a:t>Litteraturstudiene</a:t>
          </a:r>
        </a:p>
      </dgm:t>
    </dgm:pt>
    <dgm:pt modelId="{33786398-8E62-446A-B60F-CD2A5E5CBA8A}" type="parTrans" cxnId="{0C732325-C082-4B1E-AE62-D819106FA7AA}">
      <dgm:prSet/>
      <dgm:spPr/>
      <dgm:t>
        <a:bodyPr/>
        <a:lstStyle/>
        <a:p>
          <a:endParaRPr lang="nb-NO"/>
        </a:p>
      </dgm:t>
    </dgm:pt>
    <dgm:pt modelId="{991C93E0-1843-4C08-8E8A-A7EF1D31884A}" type="sibTrans" cxnId="{0C732325-C082-4B1E-AE62-D819106FA7AA}">
      <dgm:prSet/>
      <dgm:spPr/>
      <dgm:t>
        <a:bodyPr/>
        <a:lstStyle/>
        <a:p>
          <a:endParaRPr lang="nb-NO"/>
        </a:p>
      </dgm:t>
    </dgm:pt>
    <dgm:pt modelId="{689AFA52-B8EE-493C-BBEA-3D8BE5C05405}">
      <dgm:prSet phldrT="[Tekst]"/>
      <dgm:spPr/>
      <dgm:t>
        <a:bodyPr/>
        <a:lstStyle/>
        <a:p>
          <a:r>
            <a:rPr lang="nb-NO"/>
            <a:t>Stedskompasset</a:t>
          </a:r>
        </a:p>
      </dgm:t>
    </dgm:pt>
    <dgm:pt modelId="{8D3C08A5-942B-4EDC-824F-634165036D0B}" type="parTrans" cxnId="{6AAD8AD0-DFAB-4F04-BDA1-5BD2A6DE4FBD}">
      <dgm:prSet/>
      <dgm:spPr/>
      <dgm:t>
        <a:bodyPr/>
        <a:lstStyle/>
        <a:p>
          <a:endParaRPr lang="nb-NO"/>
        </a:p>
      </dgm:t>
    </dgm:pt>
    <dgm:pt modelId="{6BB19244-9F27-434A-BCDA-4589786A5FF3}" type="sibTrans" cxnId="{6AAD8AD0-DFAB-4F04-BDA1-5BD2A6DE4FBD}">
      <dgm:prSet/>
      <dgm:spPr/>
      <dgm:t>
        <a:bodyPr/>
        <a:lstStyle/>
        <a:p>
          <a:endParaRPr lang="nb-NO"/>
        </a:p>
      </dgm:t>
    </dgm:pt>
    <dgm:pt modelId="{DAF39B5B-1D92-40CD-BF56-B299845F63BB}">
      <dgm:prSet phldrT="[Tekst]"/>
      <dgm:spPr/>
      <dgm:t>
        <a:bodyPr/>
        <a:lstStyle/>
        <a:p>
          <a:r>
            <a:rPr lang="nb-NO"/>
            <a:t>Bylab</a:t>
          </a:r>
        </a:p>
      </dgm:t>
    </dgm:pt>
    <dgm:pt modelId="{60FF7922-BA88-4721-8DE7-E4C8D35D2E43}" type="parTrans" cxnId="{04624469-2BDE-4D9E-8CDF-D3221BF7DA67}">
      <dgm:prSet/>
      <dgm:spPr/>
      <dgm:t>
        <a:bodyPr/>
        <a:lstStyle/>
        <a:p>
          <a:endParaRPr lang="nb-NO"/>
        </a:p>
      </dgm:t>
    </dgm:pt>
    <dgm:pt modelId="{E38750C4-68F1-49EF-95C5-64F1A06544AB}" type="sibTrans" cxnId="{04624469-2BDE-4D9E-8CDF-D3221BF7DA67}">
      <dgm:prSet/>
      <dgm:spPr/>
      <dgm:t>
        <a:bodyPr/>
        <a:lstStyle/>
        <a:p>
          <a:endParaRPr lang="nb-NO"/>
        </a:p>
      </dgm:t>
    </dgm:pt>
    <dgm:pt modelId="{638746D9-C29F-4515-990B-47DC4E9074EC}">
      <dgm:prSet phldrT="[Tekst]" custT="1"/>
      <dgm:spPr/>
      <dgm:t>
        <a:bodyPr/>
        <a:lstStyle/>
        <a:p>
          <a:r>
            <a:rPr lang="nb-NO" sz="1000" dirty="0"/>
            <a:t>Sosial bærekraft må forstås kontekstuelt</a:t>
          </a:r>
          <a:endParaRPr lang="nb-NO" sz="900" dirty="0"/>
        </a:p>
      </dgm:t>
    </dgm:pt>
    <dgm:pt modelId="{A1B2BB33-C9A5-4CBF-A29C-86B500341FB9}" type="parTrans" cxnId="{2E0EB313-5A73-4AE6-BE24-4A6D7BAAEA96}">
      <dgm:prSet/>
      <dgm:spPr/>
      <dgm:t>
        <a:bodyPr/>
        <a:lstStyle/>
        <a:p>
          <a:endParaRPr lang="nb-NO"/>
        </a:p>
      </dgm:t>
    </dgm:pt>
    <dgm:pt modelId="{D45CB59C-3A02-42DD-9056-16B1092B6BBA}" type="sibTrans" cxnId="{2E0EB313-5A73-4AE6-BE24-4A6D7BAAEA96}">
      <dgm:prSet/>
      <dgm:spPr/>
      <dgm:t>
        <a:bodyPr/>
        <a:lstStyle/>
        <a:p>
          <a:endParaRPr lang="nb-NO"/>
        </a:p>
      </dgm:t>
    </dgm:pt>
    <dgm:pt modelId="{7A9B5D3D-44A7-41C3-BAEA-084F12A69418}">
      <dgm:prSet phldrT="[Tekst]"/>
      <dgm:spPr/>
      <dgm:t>
        <a:bodyPr/>
        <a:lstStyle/>
        <a:p>
          <a:r>
            <a:rPr lang="nb-NO"/>
            <a:t>Politisk verksted</a:t>
          </a:r>
        </a:p>
      </dgm:t>
    </dgm:pt>
    <dgm:pt modelId="{2BE551BD-53AC-4AE0-8B0E-2C2A0E2CB06E}" type="parTrans" cxnId="{492CAD29-858C-421D-9435-DED8103EE53D}">
      <dgm:prSet/>
      <dgm:spPr/>
      <dgm:t>
        <a:bodyPr/>
        <a:lstStyle/>
        <a:p>
          <a:endParaRPr lang="nb-NO"/>
        </a:p>
      </dgm:t>
    </dgm:pt>
    <dgm:pt modelId="{DFE3A4C8-8284-4D31-AA54-D071EAA6E12C}" type="sibTrans" cxnId="{492CAD29-858C-421D-9435-DED8103EE53D}">
      <dgm:prSet/>
      <dgm:spPr/>
      <dgm:t>
        <a:bodyPr/>
        <a:lstStyle/>
        <a:p>
          <a:endParaRPr lang="nb-NO"/>
        </a:p>
      </dgm:t>
    </dgm:pt>
    <dgm:pt modelId="{18996E10-671D-47B4-87A8-84CA1375FFE5}">
      <dgm:prSet custT="1"/>
      <dgm:spPr/>
      <dgm:t>
        <a:bodyPr/>
        <a:lstStyle/>
        <a:p>
          <a:r>
            <a:rPr lang="nb-NO" sz="1000" dirty="0"/>
            <a:t>Robusthet:          Institusjonell kapasitet, lokal tilstedeværelse, involverende prosesser</a:t>
          </a:r>
        </a:p>
      </dgm:t>
    </dgm:pt>
    <dgm:pt modelId="{86A63B2C-423E-460E-B8D0-D678D5F621CE}" type="parTrans" cxnId="{DF51A454-F240-4183-892F-35D54A3CBF7A}">
      <dgm:prSet/>
      <dgm:spPr/>
      <dgm:t>
        <a:bodyPr/>
        <a:lstStyle/>
        <a:p>
          <a:endParaRPr lang="nb-NO"/>
        </a:p>
      </dgm:t>
    </dgm:pt>
    <dgm:pt modelId="{95AA4605-9888-416A-89AF-044EA3E5C5C7}" type="sibTrans" cxnId="{DF51A454-F240-4183-892F-35D54A3CBF7A}">
      <dgm:prSet/>
      <dgm:spPr/>
      <dgm:t>
        <a:bodyPr/>
        <a:lstStyle/>
        <a:p>
          <a:endParaRPr lang="nb-NO"/>
        </a:p>
      </dgm:t>
    </dgm:pt>
    <dgm:pt modelId="{10732AAB-74F9-4439-87FF-E25C67E1CD4B}">
      <dgm:prSet phldrT="[Tekst]" custT="1"/>
      <dgm:spPr/>
      <dgm:t>
        <a:bodyPr/>
        <a:lstStyle/>
        <a:p>
          <a:r>
            <a:rPr lang="nb-NO" sz="1000" noProof="0" dirty="0"/>
            <a:t>Robusthet: Trygghet, identitet, tilhørig-het, nære sosiale relasjoner</a:t>
          </a:r>
          <a:endParaRPr lang="nb-NO" sz="1000" dirty="0"/>
        </a:p>
      </dgm:t>
    </dgm:pt>
    <dgm:pt modelId="{051AD2BC-2F16-4B88-A399-ACA4A84DFBD2}" type="parTrans" cxnId="{A7537B16-12DD-4F33-8122-F050A16FF81A}">
      <dgm:prSet/>
      <dgm:spPr/>
      <dgm:t>
        <a:bodyPr/>
        <a:lstStyle/>
        <a:p>
          <a:endParaRPr lang="nb-NO"/>
        </a:p>
      </dgm:t>
    </dgm:pt>
    <dgm:pt modelId="{EC13E303-4436-40C1-97FA-ACF7F1EB574C}" type="sibTrans" cxnId="{A7537B16-12DD-4F33-8122-F050A16FF81A}">
      <dgm:prSet/>
      <dgm:spPr/>
      <dgm:t>
        <a:bodyPr/>
        <a:lstStyle/>
        <a:p>
          <a:endParaRPr lang="nb-NO"/>
        </a:p>
      </dgm:t>
    </dgm:pt>
    <dgm:pt modelId="{344E69E3-4E48-4C24-A5C9-564D58E4C2F6}">
      <dgm:prSet custT="1"/>
      <dgm:spPr/>
      <dgm:t>
        <a:bodyPr/>
        <a:lstStyle/>
        <a:p>
          <a:r>
            <a:rPr lang="nb-NO" sz="1000" dirty="0"/>
            <a:t>Består av to dimensjoner:     a) Sosialt robuste lokalsamfunn    b) Sosialt rettferdig tilgang til goder/fravær av byrder</a:t>
          </a:r>
        </a:p>
      </dgm:t>
    </dgm:pt>
    <dgm:pt modelId="{32CC8926-C6F6-4E62-B5E8-E3B6B8AC2CBC}" type="parTrans" cxnId="{404B385C-9A5C-483B-ABAE-5685A35C9012}">
      <dgm:prSet/>
      <dgm:spPr/>
      <dgm:t>
        <a:bodyPr/>
        <a:lstStyle/>
        <a:p>
          <a:endParaRPr lang="nb-NO"/>
        </a:p>
      </dgm:t>
    </dgm:pt>
    <dgm:pt modelId="{FAC7A22C-682B-4C6D-AE25-A209C2745FF5}" type="sibTrans" cxnId="{404B385C-9A5C-483B-ABAE-5685A35C9012}">
      <dgm:prSet/>
      <dgm:spPr/>
      <dgm:t>
        <a:bodyPr/>
        <a:lstStyle/>
        <a:p>
          <a:endParaRPr lang="nb-NO"/>
        </a:p>
      </dgm:t>
    </dgm:pt>
    <dgm:pt modelId="{DFAC66B4-83B1-47F1-A97E-FD018F67CC1E}">
      <dgm:prSet custT="1"/>
      <dgm:spPr/>
      <dgm:t>
        <a:bodyPr/>
        <a:lstStyle/>
        <a:p>
          <a:r>
            <a:rPr lang="nb-NO" sz="1000" dirty="0"/>
            <a:t>Robusthet:         a) Sosial kapasitet til å ta initiativ</a:t>
          </a:r>
        </a:p>
      </dgm:t>
    </dgm:pt>
    <dgm:pt modelId="{03C022EA-A4A4-44DE-8186-57C976A4527E}" type="parTrans" cxnId="{BEF974A1-C7D7-4041-A1B6-1F2653C38852}">
      <dgm:prSet/>
      <dgm:spPr/>
      <dgm:t>
        <a:bodyPr/>
        <a:lstStyle/>
        <a:p>
          <a:endParaRPr lang="nb-NO"/>
        </a:p>
      </dgm:t>
    </dgm:pt>
    <dgm:pt modelId="{A6C8B42A-9A6C-4B4C-9255-9E5D528FA106}" type="sibTrans" cxnId="{BEF974A1-C7D7-4041-A1B6-1F2653C38852}">
      <dgm:prSet/>
      <dgm:spPr/>
      <dgm:t>
        <a:bodyPr/>
        <a:lstStyle/>
        <a:p>
          <a:endParaRPr lang="nb-NO"/>
        </a:p>
      </dgm:t>
    </dgm:pt>
    <dgm:pt modelId="{8B101335-3143-4102-9287-02A0C9920FD4}">
      <dgm:prSet custT="1"/>
      <dgm:spPr/>
      <dgm:t>
        <a:bodyPr/>
        <a:lstStyle/>
        <a:p>
          <a:endParaRPr lang="nb-NO" sz="1000" dirty="0"/>
        </a:p>
      </dgm:t>
    </dgm:pt>
    <dgm:pt modelId="{7ED21C00-76DA-41A4-BBF4-CB7EB9CB05C6}" type="parTrans" cxnId="{ABBF032B-4323-4BFD-AFBD-FB7505B04C06}">
      <dgm:prSet/>
      <dgm:spPr/>
      <dgm:t>
        <a:bodyPr/>
        <a:lstStyle/>
        <a:p>
          <a:endParaRPr lang="nb-NO"/>
        </a:p>
      </dgm:t>
    </dgm:pt>
    <dgm:pt modelId="{43CA9F6C-8564-446A-8AEF-A4B509F4D68F}" type="sibTrans" cxnId="{ABBF032B-4323-4BFD-AFBD-FB7505B04C06}">
      <dgm:prSet/>
      <dgm:spPr/>
      <dgm:t>
        <a:bodyPr/>
        <a:lstStyle/>
        <a:p>
          <a:endParaRPr lang="nb-NO"/>
        </a:p>
      </dgm:t>
    </dgm:pt>
    <dgm:pt modelId="{242884B7-FA0E-45EE-9D4E-C2D29D911EE4}">
      <dgm:prSet custT="1"/>
      <dgm:spPr/>
      <dgm:t>
        <a:bodyPr/>
        <a:lstStyle/>
        <a:p>
          <a:r>
            <a:rPr lang="nb-NO" sz="1000" noProof="0" dirty="0"/>
            <a:t>Goder: nærhet til tjenester/tilbud; tilgjengelige, vedlikeholdte, estetiske og grønne fysiske omgivelser</a:t>
          </a:r>
        </a:p>
      </dgm:t>
    </dgm:pt>
    <dgm:pt modelId="{9EDFD7EE-6DA8-4603-98EB-E8BAE5E3E503}" type="parTrans" cxnId="{12E06826-60CF-48A4-B2E5-AF584F61EE1A}">
      <dgm:prSet/>
      <dgm:spPr/>
      <dgm:t>
        <a:bodyPr/>
        <a:lstStyle/>
        <a:p>
          <a:endParaRPr lang="nb-NO"/>
        </a:p>
      </dgm:t>
    </dgm:pt>
    <dgm:pt modelId="{67DA7F70-A418-495D-AC60-53AD2DA7E5EB}" type="sibTrans" cxnId="{12E06826-60CF-48A4-B2E5-AF584F61EE1A}">
      <dgm:prSet/>
      <dgm:spPr/>
      <dgm:t>
        <a:bodyPr/>
        <a:lstStyle/>
        <a:p>
          <a:endParaRPr lang="nb-NO"/>
        </a:p>
      </dgm:t>
    </dgm:pt>
    <dgm:pt modelId="{B1625171-D96E-40EB-BC27-AAB02ADAC00B}">
      <dgm:prSet custT="1"/>
      <dgm:spPr/>
      <dgm:t>
        <a:bodyPr/>
        <a:lstStyle/>
        <a:p>
          <a:r>
            <a:rPr lang="nb-NO" sz="1000" dirty="0"/>
            <a:t>Goder: vedlikehold og oppgradering av uterom og grøntområder</a:t>
          </a:r>
        </a:p>
      </dgm:t>
    </dgm:pt>
    <dgm:pt modelId="{9F362625-9C6A-445F-9536-EA5AB9F62E2A}" type="parTrans" cxnId="{01E00C63-5944-4654-9CD9-A88B5577D6CE}">
      <dgm:prSet/>
      <dgm:spPr/>
      <dgm:t>
        <a:bodyPr/>
        <a:lstStyle/>
        <a:p>
          <a:endParaRPr lang="nb-NO"/>
        </a:p>
      </dgm:t>
    </dgm:pt>
    <dgm:pt modelId="{2902D8A8-926F-4935-9F93-2502430C6F22}" type="sibTrans" cxnId="{01E00C63-5944-4654-9CD9-A88B5577D6CE}">
      <dgm:prSet/>
      <dgm:spPr/>
      <dgm:t>
        <a:bodyPr/>
        <a:lstStyle/>
        <a:p>
          <a:endParaRPr lang="nb-NO"/>
        </a:p>
      </dgm:t>
    </dgm:pt>
    <dgm:pt modelId="{529FA5DA-5F3B-4786-AC16-D919D872BB3F}">
      <dgm:prSet custT="1"/>
      <dgm:spPr/>
      <dgm:t>
        <a:bodyPr/>
        <a:lstStyle/>
        <a:p>
          <a:r>
            <a:rPr lang="nb-NO" sz="1000" dirty="0"/>
            <a:t>Goder: Infrastruktur for </a:t>
          </a:r>
          <a:r>
            <a:rPr lang="nb-NO" sz="1000" dirty="0" err="1"/>
            <a:t>samskaping</a:t>
          </a:r>
          <a:r>
            <a:rPr lang="nb-NO" sz="1000" dirty="0"/>
            <a:t>, tjenestene aktiveres</a:t>
          </a:r>
        </a:p>
      </dgm:t>
    </dgm:pt>
    <dgm:pt modelId="{B86CF81A-C5B2-4956-B6B7-0E741DCF15E0}" type="parTrans" cxnId="{E0999D20-6C91-42FC-BC00-0E9DE3468A7D}">
      <dgm:prSet/>
      <dgm:spPr/>
    </dgm:pt>
    <dgm:pt modelId="{979BE89B-CFCC-43A0-8AA2-825EE6211E1B}" type="sibTrans" cxnId="{E0999D20-6C91-42FC-BC00-0E9DE3468A7D}">
      <dgm:prSet/>
      <dgm:spPr/>
    </dgm:pt>
    <dgm:pt modelId="{FD9895CB-574E-4C1F-AEF7-04B40495E90F}" type="pres">
      <dgm:prSet presAssocID="{88FC23E9-F424-40B6-9FCA-4C7C9136E3CA}" presName="Name0" presStyleCnt="0">
        <dgm:presLayoutVars>
          <dgm:dir/>
          <dgm:animLvl val="lvl"/>
          <dgm:resizeHandles val="exact"/>
        </dgm:presLayoutVars>
      </dgm:prSet>
      <dgm:spPr/>
    </dgm:pt>
    <dgm:pt modelId="{E2DDC239-9384-4979-9759-34D0D28E4804}" type="pres">
      <dgm:prSet presAssocID="{88FC23E9-F424-40B6-9FCA-4C7C9136E3CA}" presName="tSp" presStyleCnt="0"/>
      <dgm:spPr/>
    </dgm:pt>
    <dgm:pt modelId="{AB9303DF-97FB-4F5B-9DBE-6B68807ADFCC}" type="pres">
      <dgm:prSet presAssocID="{88FC23E9-F424-40B6-9FCA-4C7C9136E3CA}" presName="bSp" presStyleCnt="0"/>
      <dgm:spPr/>
    </dgm:pt>
    <dgm:pt modelId="{50B6D6E0-0DD8-4586-BDA0-C478FDD095CE}" type="pres">
      <dgm:prSet presAssocID="{88FC23E9-F424-40B6-9FCA-4C7C9136E3CA}" presName="process" presStyleCnt="0"/>
      <dgm:spPr/>
    </dgm:pt>
    <dgm:pt modelId="{ACFDC28A-B721-4A8D-B1F3-8239946786DB}" type="pres">
      <dgm:prSet presAssocID="{640028DA-8CD3-4C99-8C66-61FF69CAA477}" presName="composite1" presStyleCnt="0"/>
      <dgm:spPr/>
    </dgm:pt>
    <dgm:pt modelId="{77A291C8-9894-4D67-BC23-9F4BCDF8BAA2}" type="pres">
      <dgm:prSet presAssocID="{640028DA-8CD3-4C99-8C66-61FF69CAA477}" presName="dummyNode1" presStyleLbl="node1" presStyleIdx="0" presStyleCnt="4"/>
      <dgm:spPr/>
    </dgm:pt>
    <dgm:pt modelId="{3BFA45C1-A45D-42BD-9C8C-A1EE4D7A539C}" type="pres">
      <dgm:prSet presAssocID="{640028DA-8CD3-4C99-8C66-61FF69CAA477}" presName="childNode1" presStyleLbl="bgAcc1" presStyleIdx="0" presStyleCnt="4" custScaleX="91450" custScaleY="246730" custLinFactNeighborY="1371">
        <dgm:presLayoutVars>
          <dgm:bulletEnabled val="1"/>
        </dgm:presLayoutVars>
      </dgm:prSet>
      <dgm:spPr/>
    </dgm:pt>
    <dgm:pt modelId="{C14EFD58-CBD5-46F3-907D-A462DEA6AB43}" type="pres">
      <dgm:prSet presAssocID="{640028DA-8CD3-4C99-8C66-61FF69CAA477}" presName="childNode1tx" presStyleLbl="bgAcc1" presStyleIdx="0" presStyleCnt="4">
        <dgm:presLayoutVars>
          <dgm:bulletEnabled val="1"/>
        </dgm:presLayoutVars>
      </dgm:prSet>
      <dgm:spPr/>
    </dgm:pt>
    <dgm:pt modelId="{1821D29E-58E6-4AF2-B198-B9A9B2B13004}" type="pres">
      <dgm:prSet presAssocID="{640028DA-8CD3-4C99-8C66-61FF69CAA477}" presName="parentNode1" presStyleLbl="node1" presStyleIdx="0" presStyleCnt="4" custLinFactY="27934" custLinFactNeighborX="9540" custLinFactNeighborY="100000">
        <dgm:presLayoutVars>
          <dgm:chMax val="1"/>
          <dgm:bulletEnabled val="1"/>
        </dgm:presLayoutVars>
      </dgm:prSet>
      <dgm:spPr/>
    </dgm:pt>
    <dgm:pt modelId="{DF5F1758-45A8-4C88-B8CE-E5804292E465}" type="pres">
      <dgm:prSet presAssocID="{640028DA-8CD3-4C99-8C66-61FF69CAA477}" presName="connSite1" presStyleCnt="0"/>
      <dgm:spPr/>
    </dgm:pt>
    <dgm:pt modelId="{D84FD6AA-7291-422C-9EDF-5E35D9CF76C9}" type="pres">
      <dgm:prSet presAssocID="{991C93E0-1843-4C08-8E8A-A7EF1D31884A}" presName="Name9" presStyleLbl="sibTrans2D1" presStyleIdx="0" presStyleCnt="3" custAng="1988508" custLinFactNeighborX="5181" custLinFactNeighborY="20553"/>
      <dgm:spPr/>
    </dgm:pt>
    <dgm:pt modelId="{D9488047-9130-458B-9A8B-AEDFA6AA2AFF}" type="pres">
      <dgm:prSet presAssocID="{689AFA52-B8EE-493C-BBEA-3D8BE5C05405}" presName="composite2" presStyleCnt="0"/>
      <dgm:spPr/>
    </dgm:pt>
    <dgm:pt modelId="{6B171872-00B9-4A43-B3DD-2FF5615C201C}" type="pres">
      <dgm:prSet presAssocID="{689AFA52-B8EE-493C-BBEA-3D8BE5C05405}" presName="dummyNode2" presStyleLbl="node1" presStyleIdx="0" presStyleCnt="4"/>
      <dgm:spPr/>
    </dgm:pt>
    <dgm:pt modelId="{B6C73D66-2380-49DD-9388-09CE5584E9DB}" type="pres">
      <dgm:prSet presAssocID="{689AFA52-B8EE-493C-BBEA-3D8BE5C05405}" presName="childNode2" presStyleLbl="bgAcc1" presStyleIdx="1" presStyleCnt="4" custScaleX="99708" custScaleY="241246" custLinFactNeighborX="-1131" custLinFactNeighborY="-685">
        <dgm:presLayoutVars>
          <dgm:bulletEnabled val="1"/>
        </dgm:presLayoutVars>
      </dgm:prSet>
      <dgm:spPr/>
    </dgm:pt>
    <dgm:pt modelId="{F94A1FC5-97CB-4DAA-869B-E1B0C9E5D444}" type="pres">
      <dgm:prSet presAssocID="{689AFA52-B8EE-493C-BBEA-3D8BE5C05405}" presName="childNode2tx" presStyleLbl="bgAcc1" presStyleIdx="1" presStyleCnt="4">
        <dgm:presLayoutVars>
          <dgm:bulletEnabled val="1"/>
        </dgm:presLayoutVars>
      </dgm:prSet>
      <dgm:spPr/>
    </dgm:pt>
    <dgm:pt modelId="{F816162D-73F9-435A-940C-0B1273A4A610}" type="pres">
      <dgm:prSet presAssocID="{689AFA52-B8EE-493C-BBEA-3D8BE5C05405}" presName="parentNode2" presStyleLbl="node1" presStyleIdx="1" presStyleCnt="4" custLinFactY="-31132" custLinFactNeighborY="-100000">
        <dgm:presLayoutVars>
          <dgm:chMax val="0"/>
          <dgm:bulletEnabled val="1"/>
        </dgm:presLayoutVars>
      </dgm:prSet>
      <dgm:spPr/>
    </dgm:pt>
    <dgm:pt modelId="{D8406F94-E9A9-464B-9D5E-114C350E99A6}" type="pres">
      <dgm:prSet presAssocID="{689AFA52-B8EE-493C-BBEA-3D8BE5C05405}" presName="connSite2" presStyleCnt="0"/>
      <dgm:spPr/>
    </dgm:pt>
    <dgm:pt modelId="{FFE291BB-459C-497A-9AC4-CBC3F6CC556A}" type="pres">
      <dgm:prSet presAssocID="{6BB19244-9F27-434A-BCDA-4589786A5FF3}" presName="Name18" presStyleLbl="sibTrans2D1" presStyleIdx="1" presStyleCnt="3" custAng="20210792" custLinFactNeighborX="444" custLinFactNeighborY="-18693"/>
      <dgm:spPr/>
    </dgm:pt>
    <dgm:pt modelId="{5ADE6914-9540-425D-A4C2-CDF5B57B5983}" type="pres">
      <dgm:prSet presAssocID="{DAF39B5B-1D92-40CD-BF56-B299845F63BB}" presName="composite1" presStyleCnt="0"/>
      <dgm:spPr/>
    </dgm:pt>
    <dgm:pt modelId="{8F3D4B05-D992-4FEF-B9B7-2ED3280EFC66}" type="pres">
      <dgm:prSet presAssocID="{DAF39B5B-1D92-40CD-BF56-B299845F63BB}" presName="dummyNode1" presStyleLbl="node1" presStyleIdx="1" presStyleCnt="4"/>
      <dgm:spPr/>
    </dgm:pt>
    <dgm:pt modelId="{E2EA4599-85F3-4798-8CBB-71FE96E56887}" type="pres">
      <dgm:prSet presAssocID="{DAF39B5B-1D92-40CD-BF56-B299845F63BB}" presName="childNode1" presStyleLbl="bgAcc1" presStyleIdx="2" presStyleCnt="4" custScaleX="98949" custScaleY="246729">
        <dgm:presLayoutVars>
          <dgm:bulletEnabled val="1"/>
        </dgm:presLayoutVars>
      </dgm:prSet>
      <dgm:spPr/>
    </dgm:pt>
    <dgm:pt modelId="{BD98B090-32EB-4B12-8230-5E27106215A3}" type="pres">
      <dgm:prSet presAssocID="{DAF39B5B-1D92-40CD-BF56-B299845F63BB}" presName="childNode1tx" presStyleLbl="bgAcc1" presStyleIdx="2" presStyleCnt="4">
        <dgm:presLayoutVars>
          <dgm:bulletEnabled val="1"/>
        </dgm:presLayoutVars>
      </dgm:prSet>
      <dgm:spPr/>
    </dgm:pt>
    <dgm:pt modelId="{54EC6C0C-3E2F-4EB5-B8FB-2B682D01D127}" type="pres">
      <dgm:prSet presAssocID="{DAF39B5B-1D92-40CD-BF56-B299845F63BB}" presName="parentNode1" presStyleLbl="node1" presStyleIdx="2" presStyleCnt="4" custLinFactY="48723" custLinFactNeighborX="1272" custLinFactNeighborY="100000">
        <dgm:presLayoutVars>
          <dgm:chMax val="1"/>
          <dgm:bulletEnabled val="1"/>
        </dgm:presLayoutVars>
      </dgm:prSet>
      <dgm:spPr/>
    </dgm:pt>
    <dgm:pt modelId="{8E3FE46B-E00F-4964-804F-89C7D134E4FD}" type="pres">
      <dgm:prSet presAssocID="{DAF39B5B-1D92-40CD-BF56-B299845F63BB}" presName="connSite1" presStyleCnt="0"/>
      <dgm:spPr/>
    </dgm:pt>
    <dgm:pt modelId="{9C372068-63A3-4809-AF43-FE6038AE393F}" type="pres">
      <dgm:prSet presAssocID="{E38750C4-68F1-49EF-95C5-64F1A06544AB}" presName="Name9" presStyleLbl="sibTrans2D1" presStyleIdx="2" presStyleCnt="3" custAng="1843191" custLinFactNeighborX="1305" custLinFactNeighborY="15963"/>
      <dgm:spPr/>
    </dgm:pt>
    <dgm:pt modelId="{CE047161-B080-47A6-86F0-245526835323}" type="pres">
      <dgm:prSet presAssocID="{7A9B5D3D-44A7-41C3-BAEA-084F12A69418}" presName="composite2" presStyleCnt="0"/>
      <dgm:spPr/>
    </dgm:pt>
    <dgm:pt modelId="{86AEA310-AEDB-480D-A970-F64C47EFE4AB}" type="pres">
      <dgm:prSet presAssocID="{7A9B5D3D-44A7-41C3-BAEA-084F12A69418}" presName="dummyNode2" presStyleLbl="node1" presStyleIdx="2" presStyleCnt="4"/>
      <dgm:spPr/>
    </dgm:pt>
    <dgm:pt modelId="{B156213E-F696-4A00-BEEA-FCC7525AF577}" type="pres">
      <dgm:prSet presAssocID="{7A9B5D3D-44A7-41C3-BAEA-084F12A69418}" presName="childNode2" presStyleLbl="bgAcc1" presStyleIdx="3" presStyleCnt="4" custScaleX="101004" custScaleY="242617">
        <dgm:presLayoutVars>
          <dgm:bulletEnabled val="1"/>
        </dgm:presLayoutVars>
      </dgm:prSet>
      <dgm:spPr/>
    </dgm:pt>
    <dgm:pt modelId="{76505EC3-84E8-41FD-9837-416D53BBC915}" type="pres">
      <dgm:prSet presAssocID="{7A9B5D3D-44A7-41C3-BAEA-084F12A69418}" presName="childNode2tx" presStyleLbl="bgAcc1" presStyleIdx="3" presStyleCnt="4">
        <dgm:presLayoutVars>
          <dgm:bulletEnabled val="1"/>
        </dgm:presLayoutVars>
      </dgm:prSet>
      <dgm:spPr/>
    </dgm:pt>
    <dgm:pt modelId="{E12BB44A-F69D-4B8F-8B6F-AD8FB637F8B1}" type="pres">
      <dgm:prSet presAssocID="{7A9B5D3D-44A7-41C3-BAEA-084F12A69418}" presName="parentNode2" presStyleLbl="node1" presStyleIdx="3" presStyleCnt="4" custLinFactY="-59909" custLinFactNeighborX="-643" custLinFactNeighborY="-100000">
        <dgm:presLayoutVars>
          <dgm:chMax val="0"/>
          <dgm:bulletEnabled val="1"/>
        </dgm:presLayoutVars>
      </dgm:prSet>
      <dgm:spPr/>
    </dgm:pt>
    <dgm:pt modelId="{33D5C6CE-1051-4B66-BFE1-FCB892924010}" type="pres">
      <dgm:prSet presAssocID="{7A9B5D3D-44A7-41C3-BAEA-084F12A69418}" presName="connSite2" presStyleCnt="0"/>
      <dgm:spPr/>
    </dgm:pt>
  </dgm:ptLst>
  <dgm:cxnLst>
    <dgm:cxn modelId="{F2775E05-2D6E-4ECE-AD2C-5285979D2D23}" type="presOf" srcId="{344E69E3-4E48-4C24-A5C9-564D58E4C2F6}" destId="{C14EFD58-CBD5-46F3-907D-A462DEA6AB43}" srcOrd="1" destOrd="1" presId="urn:microsoft.com/office/officeart/2005/8/layout/hProcess4"/>
    <dgm:cxn modelId="{2E0EB313-5A73-4AE6-BE24-4A6D7BAAEA96}" srcId="{640028DA-8CD3-4C99-8C66-61FF69CAA477}" destId="{638746D9-C29F-4515-990B-47DC4E9074EC}" srcOrd="0" destOrd="0" parTransId="{A1B2BB33-C9A5-4CBF-A29C-86B500341FB9}" sibTransId="{D45CB59C-3A02-42DD-9056-16B1092B6BBA}"/>
    <dgm:cxn modelId="{A7537B16-12DD-4F33-8122-F050A16FF81A}" srcId="{689AFA52-B8EE-493C-BBEA-3D8BE5C05405}" destId="{10732AAB-74F9-4439-87FF-E25C67E1CD4B}" srcOrd="0" destOrd="0" parTransId="{051AD2BC-2F16-4B88-A399-ACA4A84DFBD2}" sibTransId="{EC13E303-4436-40C1-97FA-ACF7F1EB574C}"/>
    <dgm:cxn modelId="{8EEC7E17-E0C7-4F20-B8C9-9E83F477B041}" type="presOf" srcId="{8B101335-3143-4102-9287-02A0C9920FD4}" destId="{BD98B090-32EB-4B12-8230-5E27106215A3}" srcOrd="1" destOrd="2" presId="urn:microsoft.com/office/officeart/2005/8/layout/hProcess4"/>
    <dgm:cxn modelId="{4124E519-4416-4B53-A870-1D2424D176FB}" type="presOf" srcId="{529FA5DA-5F3B-4786-AC16-D919D872BB3F}" destId="{76505EC3-84E8-41FD-9837-416D53BBC915}" srcOrd="1" destOrd="1" presId="urn:microsoft.com/office/officeart/2005/8/layout/hProcess4"/>
    <dgm:cxn modelId="{3447DD1B-669A-4D5E-91CF-E10E897F1643}" type="presOf" srcId="{10732AAB-74F9-4439-87FF-E25C67E1CD4B}" destId="{F94A1FC5-97CB-4DAA-869B-E1B0C9E5D444}" srcOrd="1" destOrd="0" presId="urn:microsoft.com/office/officeart/2005/8/layout/hProcess4"/>
    <dgm:cxn modelId="{C1BE941F-2289-4064-A1E0-A5DEEB620E0E}" type="presOf" srcId="{B1625171-D96E-40EB-BC27-AAB02ADAC00B}" destId="{E2EA4599-85F3-4798-8CBB-71FE96E56887}" srcOrd="0" destOrd="1" presId="urn:microsoft.com/office/officeart/2005/8/layout/hProcess4"/>
    <dgm:cxn modelId="{E0999D20-6C91-42FC-BC00-0E9DE3468A7D}" srcId="{7A9B5D3D-44A7-41C3-BAEA-084F12A69418}" destId="{529FA5DA-5F3B-4786-AC16-D919D872BB3F}" srcOrd="1" destOrd="0" parTransId="{B86CF81A-C5B2-4956-B6B7-0E741DCF15E0}" sibTransId="{979BE89B-CFCC-43A0-8AA2-825EE6211E1B}"/>
    <dgm:cxn modelId="{0C732325-C082-4B1E-AE62-D819106FA7AA}" srcId="{88FC23E9-F424-40B6-9FCA-4C7C9136E3CA}" destId="{640028DA-8CD3-4C99-8C66-61FF69CAA477}" srcOrd="0" destOrd="0" parTransId="{33786398-8E62-446A-B60F-CD2A5E5CBA8A}" sibTransId="{991C93E0-1843-4C08-8E8A-A7EF1D31884A}"/>
    <dgm:cxn modelId="{12E06826-60CF-48A4-B2E5-AF584F61EE1A}" srcId="{689AFA52-B8EE-493C-BBEA-3D8BE5C05405}" destId="{242884B7-FA0E-45EE-9D4E-C2D29D911EE4}" srcOrd="1" destOrd="0" parTransId="{9EDFD7EE-6DA8-4603-98EB-E8BAE5E3E503}" sibTransId="{67DA7F70-A418-495D-AC60-53AD2DA7E5EB}"/>
    <dgm:cxn modelId="{492CAD29-858C-421D-9435-DED8103EE53D}" srcId="{88FC23E9-F424-40B6-9FCA-4C7C9136E3CA}" destId="{7A9B5D3D-44A7-41C3-BAEA-084F12A69418}" srcOrd="3" destOrd="0" parTransId="{2BE551BD-53AC-4AE0-8B0E-2C2A0E2CB06E}" sibTransId="{DFE3A4C8-8284-4D31-AA54-D071EAA6E12C}"/>
    <dgm:cxn modelId="{ABBF032B-4323-4BFD-AFBD-FB7505B04C06}" srcId="{DAF39B5B-1D92-40CD-BF56-B299845F63BB}" destId="{8B101335-3143-4102-9287-02A0C9920FD4}" srcOrd="2" destOrd="0" parTransId="{7ED21C00-76DA-41A4-BBF4-CB7EB9CB05C6}" sibTransId="{43CA9F6C-8564-446A-8AEF-A4B509F4D68F}"/>
    <dgm:cxn modelId="{3F9DEF2D-4D1E-4EDB-B202-7E70D2C06CA6}" type="presOf" srcId="{DFAC66B4-83B1-47F1-A97E-FD018F67CC1E}" destId="{BD98B090-32EB-4B12-8230-5E27106215A3}" srcOrd="1" destOrd="0" presId="urn:microsoft.com/office/officeart/2005/8/layout/hProcess4"/>
    <dgm:cxn modelId="{404B385C-9A5C-483B-ABAE-5685A35C9012}" srcId="{640028DA-8CD3-4C99-8C66-61FF69CAA477}" destId="{344E69E3-4E48-4C24-A5C9-564D58E4C2F6}" srcOrd="1" destOrd="0" parTransId="{32CC8926-C6F6-4E62-B5E8-E3B6B8AC2CBC}" sibTransId="{FAC7A22C-682B-4C6D-AE25-A209C2745FF5}"/>
    <dgm:cxn modelId="{D566AB60-666D-4165-82C7-3DCB692EB961}" type="presOf" srcId="{8B101335-3143-4102-9287-02A0C9920FD4}" destId="{E2EA4599-85F3-4798-8CBB-71FE96E56887}" srcOrd="0" destOrd="2" presId="urn:microsoft.com/office/officeart/2005/8/layout/hProcess4"/>
    <dgm:cxn modelId="{01E00C63-5944-4654-9CD9-A88B5577D6CE}" srcId="{DAF39B5B-1D92-40CD-BF56-B299845F63BB}" destId="{B1625171-D96E-40EB-BC27-AAB02ADAC00B}" srcOrd="1" destOrd="0" parTransId="{9F362625-9C6A-445F-9536-EA5AB9F62E2A}" sibTransId="{2902D8A8-926F-4935-9F93-2502430C6F22}"/>
    <dgm:cxn modelId="{807BC947-7CA6-4C50-95ED-3EB724B32C7F}" type="presOf" srcId="{B1625171-D96E-40EB-BC27-AAB02ADAC00B}" destId="{BD98B090-32EB-4B12-8230-5E27106215A3}" srcOrd="1" destOrd="1" presId="urn:microsoft.com/office/officeart/2005/8/layout/hProcess4"/>
    <dgm:cxn modelId="{01C95268-E4C3-4073-AF99-475807B05327}" type="presOf" srcId="{638746D9-C29F-4515-990B-47DC4E9074EC}" destId="{C14EFD58-CBD5-46F3-907D-A462DEA6AB43}" srcOrd="1" destOrd="0" presId="urn:microsoft.com/office/officeart/2005/8/layout/hProcess4"/>
    <dgm:cxn modelId="{04624469-2BDE-4D9E-8CDF-D3221BF7DA67}" srcId="{88FC23E9-F424-40B6-9FCA-4C7C9136E3CA}" destId="{DAF39B5B-1D92-40CD-BF56-B299845F63BB}" srcOrd="2" destOrd="0" parTransId="{60FF7922-BA88-4721-8DE7-E4C8D35D2E43}" sibTransId="{E38750C4-68F1-49EF-95C5-64F1A06544AB}"/>
    <dgm:cxn modelId="{DF51A454-F240-4183-892F-35D54A3CBF7A}" srcId="{7A9B5D3D-44A7-41C3-BAEA-084F12A69418}" destId="{18996E10-671D-47B4-87A8-84CA1375FFE5}" srcOrd="0" destOrd="0" parTransId="{86A63B2C-423E-460E-B8D0-D678D5F621CE}" sibTransId="{95AA4605-9888-416A-89AF-044EA3E5C5C7}"/>
    <dgm:cxn modelId="{ABBD8275-C6E5-4A6D-B84A-F056E377BFC1}" type="presOf" srcId="{E38750C4-68F1-49EF-95C5-64F1A06544AB}" destId="{9C372068-63A3-4809-AF43-FE6038AE393F}" srcOrd="0" destOrd="0" presId="urn:microsoft.com/office/officeart/2005/8/layout/hProcess4"/>
    <dgm:cxn modelId="{3D696988-C554-4A11-9A28-47108D4C55A4}" type="presOf" srcId="{344E69E3-4E48-4C24-A5C9-564D58E4C2F6}" destId="{3BFA45C1-A45D-42BD-9C8C-A1EE4D7A539C}" srcOrd="0" destOrd="1" presId="urn:microsoft.com/office/officeart/2005/8/layout/hProcess4"/>
    <dgm:cxn modelId="{A802658D-B7D3-454C-8719-3A640F9B9CB8}" type="presOf" srcId="{689AFA52-B8EE-493C-BBEA-3D8BE5C05405}" destId="{F816162D-73F9-435A-940C-0B1273A4A610}" srcOrd="0" destOrd="0" presId="urn:microsoft.com/office/officeart/2005/8/layout/hProcess4"/>
    <dgm:cxn modelId="{542A7D97-37C5-4206-BDD3-E2B396817474}" type="presOf" srcId="{10732AAB-74F9-4439-87FF-E25C67E1CD4B}" destId="{B6C73D66-2380-49DD-9388-09CE5584E9DB}" srcOrd="0" destOrd="0" presId="urn:microsoft.com/office/officeart/2005/8/layout/hProcess4"/>
    <dgm:cxn modelId="{BEF974A1-C7D7-4041-A1B6-1F2653C38852}" srcId="{DAF39B5B-1D92-40CD-BF56-B299845F63BB}" destId="{DFAC66B4-83B1-47F1-A97E-FD018F67CC1E}" srcOrd="0" destOrd="0" parTransId="{03C022EA-A4A4-44DE-8186-57C976A4527E}" sibTransId="{A6C8B42A-9A6C-4B4C-9255-9E5D528FA106}"/>
    <dgm:cxn modelId="{A41AC2A3-E621-4A8F-9A1E-9D3E4F5272F6}" type="presOf" srcId="{991C93E0-1843-4C08-8E8A-A7EF1D31884A}" destId="{D84FD6AA-7291-422C-9EDF-5E35D9CF76C9}" srcOrd="0" destOrd="0" presId="urn:microsoft.com/office/officeart/2005/8/layout/hProcess4"/>
    <dgm:cxn modelId="{9B8A72A9-F415-423D-9B22-4494EDD5ABE4}" type="presOf" srcId="{18996E10-671D-47B4-87A8-84CA1375FFE5}" destId="{76505EC3-84E8-41FD-9837-416D53BBC915}" srcOrd="1" destOrd="0" presId="urn:microsoft.com/office/officeart/2005/8/layout/hProcess4"/>
    <dgm:cxn modelId="{2552F0B4-68C4-4F21-AC8D-F9408497BA18}" type="presOf" srcId="{242884B7-FA0E-45EE-9D4E-C2D29D911EE4}" destId="{F94A1FC5-97CB-4DAA-869B-E1B0C9E5D444}" srcOrd="1" destOrd="1" presId="urn:microsoft.com/office/officeart/2005/8/layout/hProcess4"/>
    <dgm:cxn modelId="{14D782BA-3C55-4562-9347-C02D55A2A7BF}" type="presOf" srcId="{88FC23E9-F424-40B6-9FCA-4C7C9136E3CA}" destId="{FD9895CB-574E-4C1F-AEF7-04B40495E90F}" srcOrd="0" destOrd="0" presId="urn:microsoft.com/office/officeart/2005/8/layout/hProcess4"/>
    <dgm:cxn modelId="{BC5E82BE-BEC0-49D2-9E32-FA24FF33355A}" type="presOf" srcId="{638746D9-C29F-4515-990B-47DC4E9074EC}" destId="{3BFA45C1-A45D-42BD-9C8C-A1EE4D7A539C}" srcOrd="0" destOrd="0" presId="urn:microsoft.com/office/officeart/2005/8/layout/hProcess4"/>
    <dgm:cxn modelId="{DC0DE1C3-CD29-4CF7-AD97-F1D1335621A2}" type="presOf" srcId="{6BB19244-9F27-434A-BCDA-4589786A5FF3}" destId="{FFE291BB-459C-497A-9AC4-CBC3F6CC556A}" srcOrd="0" destOrd="0" presId="urn:microsoft.com/office/officeart/2005/8/layout/hProcess4"/>
    <dgm:cxn modelId="{FE6417C9-9A8A-4433-A9DC-25862E6EAC8B}" type="presOf" srcId="{18996E10-671D-47B4-87A8-84CA1375FFE5}" destId="{B156213E-F696-4A00-BEEA-FCC7525AF577}" srcOrd="0" destOrd="0" presId="urn:microsoft.com/office/officeart/2005/8/layout/hProcess4"/>
    <dgm:cxn modelId="{6AAD8AD0-DFAB-4F04-BDA1-5BD2A6DE4FBD}" srcId="{88FC23E9-F424-40B6-9FCA-4C7C9136E3CA}" destId="{689AFA52-B8EE-493C-BBEA-3D8BE5C05405}" srcOrd="1" destOrd="0" parTransId="{8D3C08A5-942B-4EDC-824F-634165036D0B}" sibTransId="{6BB19244-9F27-434A-BCDA-4589786A5FF3}"/>
    <dgm:cxn modelId="{5F6905D2-D7F4-49CD-8671-7EF1733EC5C7}" type="presOf" srcId="{7A9B5D3D-44A7-41C3-BAEA-084F12A69418}" destId="{E12BB44A-F69D-4B8F-8B6F-AD8FB637F8B1}" srcOrd="0" destOrd="0" presId="urn:microsoft.com/office/officeart/2005/8/layout/hProcess4"/>
    <dgm:cxn modelId="{7BB10AD4-A0C9-4398-BDEF-542506CE55FF}" type="presOf" srcId="{242884B7-FA0E-45EE-9D4E-C2D29D911EE4}" destId="{B6C73D66-2380-49DD-9388-09CE5584E9DB}" srcOrd="0" destOrd="1" presId="urn:microsoft.com/office/officeart/2005/8/layout/hProcess4"/>
    <dgm:cxn modelId="{D15CCBE5-9744-4419-A924-33D04D4B1FCD}" type="presOf" srcId="{DFAC66B4-83B1-47F1-A97E-FD018F67CC1E}" destId="{E2EA4599-85F3-4798-8CBB-71FE96E56887}" srcOrd="0" destOrd="0" presId="urn:microsoft.com/office/officeart/2005/8/layout/hProcess4"/>
    <dgm:cxn modelId="{89698BF2-C277-4416-BEDB-826B31A97FCD}" type="presOf" srcId="{640028DA-8CD3-4C99-8C66-61FF69CAA477}" destId="{1821D29E-58E6-4AF2-B198-B9A9B2B13004}" srcOrd="0" destOrd="0" presId="urn:microsoft.com/office/officeart/2005/8/layout/hProcess4"/>
    <dgm:cxn modelId="{41F77DF5-9168-4AC8-8973-A6BC0DEBB57F}" type="presOf" srcId="{DAF39B5B-1D92-40CD-BF56-B299845F63BB}" destId="{54EC6C0C-3E2F-4EB5-B8FB-2B682D01D127}" srcOrd="0" destOrd="0" presId="urn:microsoft.com/office/officeart/2005/8/layout/hProcess4"/>
    <dgm:cxn modelId="{4E28FCFE-2AD3-4515-821D-4B45C312BC83}" type="presOf" srcId="{529FA5DA-5F3B-4786-AC16-D919D872BB3F}" destId="{B156213E-F696-4A00-BEEA-FCC7525AF577}" srcOrd="0" destOrd="1" presId="urn:microsoft.com/office/officeart/2005/8/layout/hProcess4"/>
    <dgm:cxn modelId="{F67D4000-30BE-4334-A039-299310D3C1F0}" type="presParOf" srcId="{FD9895CB-574E-4C1F-AEF7-04B40495E90F}" destId="{E2DDC239-9384-4979-9759-34D0D28E4804}" srcOrd="0" destOrd="0" presId="urn:microsoft.com/office/officeart/2005/8/layout/hProcess4"/>
    <dgm:cxn modelId="{B2AA7A68-32A3-4C83-AB86-B7B98AAB3463}" type="presParOf" srcId="{FD9895CB-574E-4C1F-AEF7-04B40495E90F}" destId="{AB9303DF-97FB-4F5B-9DBE-6B68807ADFCC}" srcOrd="1" destOrd="0" presId="urn:microsoft.com/office/officeart/2005/8/layout/hProcess4"/>
    <dgm:cxn modelId="{41714EAC-B482-407A-9A31-622C950A6BD3}" type="presParOf" srcId="{FD9895CB-574E-4C1F-AEF7-04B40495E90F}" destId="{50B6D6E0-0DD8-4586-BDA0-C478FDD095CE}" srcOrd="2" destOrd="0" presId="urn:microsoft.com/office/officeart/2005/8/layout/hProcess4"/>
    <dgm:cxn modelId="{DBBD4C7C-B586-467F-82A0-FA08338A0ACD}" type="presParOf" srcId="{50B6D6E0-0DD8-4586-BDA0-C478FDD095CE}" destId="{ACFDC28A-B721-4A8D-B1F3-8239946786DB}" srcOrd="0" destOrd="0" presId="urn:microsoft.com/office/officeart/2005/8/layout/hProcess4"/>
    <dgm:cxn modelId="{09C97B73-FEC3-4576-BE63-C6D94F911426}" type="presParOf" srcId="{ACFDC28A-B721-4A8D-B1F3-8239946786DB}" destId="{77A291C8-9894-4D67-BC23-9F4BCDF8BAA2}" srcOrd="0" destOrd="0" presId="urn:microsoft.com/office/officeart/2005/8/layout/hProcess4"/>
    <dgm:cxn modelId="{C0510A3F-D8C8-468F-9795-44DEE4D1F091}" type="presParOf" srcId="{ACFDC28A-B721-4A8D-B1F3-8239946786DB}" destId="{3BFA45C1-A45D-42BD-9C8C-A1EE4D7A539C}" srcOrd="1" destOrd="0" presId="urn:microsoft.com/office/officeart/2005/8/layout/hProcess4"/>
    <dgm:cxn modelId="{8DBFCBBF-AB2E-4477-AEC8-2F438EED24AB}" type="presParOf" srcId="{ACFDC28A-B721-4A8D-B1F3-8239946786DB}" destId="{C14EFD58-CBD5-46F3-907D-A462DEA6AB43}" srcOrd="2" destOrd="0" presId="urn:microsoft.com/office/officeart/2005/8/layout/hProcess4"/>
    <dgm:cxn modelId="{59969128-D276-408B-A028-98EF6F676014}" type="presParOf" srcId="{ACFDC28A-B721-4A8D-B1F3-8239946786DB}" destId="{1821D29E-58E6-4AF2-B198-B9A9B2B13004}" srcOrd="3" destOrd="0" presId="urn:microsoft.com/office/officeart/2005/8/layout/hProcess4"/>
    <dgm:cxn modelId="{8B01F347-A038-4270-9EE5-503A5DBD591A}" type="presParOf" srcId="{ACFDC28A-B721-4A8D-B1F3-8239946786DB}" destId="{DF5F1758-45A8-4C88-B8CE-E5804292E465}" srcOrd="4" destOrd="0" presId="urn:microsoft.com/office/officeart/2005/8/layout/hProcess4"/>
    <dgm:cxn modelId="{8173CBBA-B44F-4EA0-9CA6-833C8A53692E}" type="presParOf" srcId="{50B6D6E0-0DD8-4586-BDA0-C478FDD095CE}" destId="{D84FD6AA-7291-422C-9EDF-5E35D9CF76C9}" srcOrd="1" destOrd="0" presId="urn:microsoft.com/office/officeart/2005/8/layout/hProcess4"/>
    <dgm:cxn modelId="{DD28A1D3-20E6-438E-A1F3-D4F61F9818E1}" type="presParOf" srcId="{50B6D6E0-0DD8-4586-BDA0-C478FDD095CE}" destId="{D9488047-9130-458B-9A8B-AEDFA6AA2AFF}" srcOrd="2" destOrd="0" presId="urn:microsoft.com/office/officeart/2005/8/layout/hProcess4"/>
    <dgm:cxn modelId="{AB5C8021-A979-44F7-8F11-552B6402ABBF}" type="presParOf" srcId="{D9488047-9130-458B-9A8B-AEDFA6AA2AFF}" destId="{6B171872-00B9-4A43-B3DD-2FF5615C201C}" srcOrd="0" destOrd="0" presId="urn:microsoft.com/office/officeart/2005/8/layout/hProcess4"/>
    <dgm:cxn modelId="{29ACD365-83C5-4E86-9BDE-C012CBFFD438}" type="presParOf" srcId="{D9488047-9130-458B-9A8B-AEDFA6AA2AFF}" destId="{B6C73D66-2380-49DD-9388-09CE5584E9DB}" srcOrd="1" destOrd="0" presId="urn:microsoft.com/office/officeart/2005/8/layout/hProcess4"/>
    <dgm:cxn modelId="{8825B814-242D-43FC-879A-3124992D8872}" type="presParOf" srcId="{D9488047-9130-458B-9A8B-AEDFA6AA2AFF}" destId="{F94A1FC5-97CB-4DAA-869B-E1B0C9E5D444}" srcOrd="2" destOrd="0" presId="urn:microsoft.com/office/officeart/2005/8/layout/hProcess4"/>
    <dgm:cxn modelId="{3E0DC59F-0C01-49F3-BE45-1F4C9BC0CE28}" type="presParOf" srcId="{D9488047-9130-458B-9A8B-AEDFA6AA2AFF}" destId="{F816162D-73F9-435A-940C-0B1273A4A610}" srcOrd="3" destOrd="0" presId="urn:microsoft.com/office/officeart/2005/8/layout/hProcess4"/>
    <dgm:cxn modelId="{2938B7AD-0D43-4EEB-A1CD-F00C79A71674}" type="presParOf" srcId="{D9488047-9130-458B-9A8B-AEDFA6AA2AFF}" destId="{D8406F94-E9A9-464B-9D5E-114C350E99A6}" srcOrd="4" destOrd="0" presId="urn:microsoft.com/office/officeart/2005/8/layout/hProcess4"/>
    <dgm:cxn modelId="{9C4B1D29-50F5-4627-8240-42957B7A8C12}" type="presParOf" srcId="{50B6D6E0-0DD8-4586-BDA0-C478FDD095CE}" destId="{FFE291BB-459C-497A-9AC4-CBC3F6CC556A}" srcOrd="3" destOrd="0" presId="urn:microsoft.com/office/officeart/2005/8/layout/hProcess4"/>
    <dgm:cxn modelId="{FF8A728A-8CE6-418A-90D9-195B0E4FE448}" type="presParOf" srcId="{50B6D6E0-0DD8-4586-BDA0-C478FDD095CE}" destId="{5ADE6914-9540-425D-A4C2-CDF5B57B5983}" srcOrd="4" destOrd="0" presId="urn:microsoft.com/office/officeart/2005/8/layout/hProcess4"/>
    <dgm:cxn modelId="{AE61FFBA-A36E-4C82-8A14-21FEF8377F9D}" type="presParOf" srcId="{5ADE6914-9540-425D-A4C2-CDF5B57B5983}" destId="{8F3D4B05-D992-4FEF-B9B7-2ED3280EFC66}" srcOrd="0" destOrd="0" presId="urn:microsoft.com/office/officeart/2005/8/layout/hProcess4"/>
    <dgm:cxn modelId="{BE9680A1-58AA-4767-AD9A-DBA98CCC394E}" type="presParOf" srcId="{5ADE6914-9540-425D-A4C2-CDF5B57B5983}" destId="{E2EA4599-85F3-4798-8CBB-71FE96E56887}" srcOrd="1" destOrd="0" presId="urn:microsoft.com/office/officeart/2005/8/layout/hProcess4"/>
    <dgm:cxn modelId="{E1BB2045-3D62-49F0-B26D-6F62C144775C}" type="presParOf" srcId="{5ADE6914-9540-425D-A4C2-CDF5B57B5983}" destId="{BD98B090-32EB-4B12-8230-5E27106215A3}" srcOrd="2" destOrd="0" presId="urn:microsoft.com/office/officeart/2005/8/layout/hProcess4"/>
    <dgm:cxn modelId="{0521E719-D6B8-4836-B2D3-E1710C40E163}" type="presParOf" srcId="{5ADE6914-9540-425D-A4C2-CDF5B57B5983}" destId="{54EC6C0C-3E2F-4EB5-B8FB-2B682D01D127}" srcOrd="3" destOrd="0" presId="urn:microsoft.com/office/officeart/2005/8/layout/hProcess4"/>
    <dgm:cxn modelId="{79DD6F1D-E792-4193-B67C-0FD37CF51FC6}" type="presParOf" srcId="{5ADE6914-9540-425D-A4C2-CDF5B57B5983}" destId="{8E3FE46B-E00F-4964-804F-89C7D134E4FD}" srcOrd="4" destOrd="0" presId="urn:microsoft.com/office/officeart/2005/8/layout/hProcess4"/>
    <dgm:cxn modelId="{9284F0C8-DE10-4E2F-AA97-50FF2BF25B61}" type="presParOf" srcId="{50B6D6E0-0DD8-4586-BDA0-C478FDD095CE}" destId="{9C372068-63A3-4809-AF43-FE6038AE393F}" srcOrd="5" destOrd="0" presId="urn:microsoft.com/office/officeart/2005/8/layout/hProcess4"/>
    <dgm:cxn modelId="{EE526801-B5DC-4CF3-AB9C-F7545AC3EED7}" type="presParOf" srcId="{50B6D6E0-0DD8-4586-BDA0-C478FDD095CE}" destId="{CE047161-B080-47A6-86F0-245526835323}" srcOrd="6" destOrd="0" presId="urn:microsoft.com/office/officeart/2005/8/layout/hProcess4"/>
    <dgm:cxn modelId="{8365DA4E-267E-40AF-AB4E-B4E50C83E722}" type="presParOf" srcId="{CE047161-B080-47A6-86F0-245526835323}" destId="{86AEA310-AEDB-480D-A970-F64C47EFE4AB}" srcOrd="0" destOrd="0" presId="urn:microsoft.com/office/officeart/2005/8/layout/hProcess4"/>
    <dgm:cxn modelId="{90A92E23-AF54-470F-A12B-D4DB0F2E5EF5}" type="presParOf" srcId="{CE047161-B080-47A6-86F0-245526835323}" destId="{B156213E-F696-4A00-BEEA-FCC7525AF577}" srcOrd="1" destOrd="0" presId="urn:microsoft.com/office/officeart/2005/8/layout/hProcess4"/>
    <dgm:cxn modelId="{F6EE0B68-5233-4349-9B00-C5528EC95186}" type="presParOf" srcId="{CE047161-B080-47A6-86F0-245526835323}" destId="{76505EC3-84E8-41FD-9837-416D53BBC915}" srcOrd="2" destOrd="0" presId="urn:microsoft.com/office/officeart/2005/8/layout/hProcess4"/>
    <dgm:cxn modelId="{FE38A2F6-CA32-4D6F-A55F-75B1E11443CD}" type="presParOf" srcId="{CE047161-B080-47A6-86F0-245526835323}" destId="{E12BB44A-F69D-4B8F-8B6F-AD8FB637F8B1}" srcOrd="3" destOrd="0" presId="urn:microsoft.com/office/officeart/2005/8/layout/hProcess4"/>
    <dgm:cxn modelId="{87E5B318-DA19-4454-98CD-ABDAC6899A10}" type="presParOf" srcId="{CE047161-B080-47A6-86F0-245526835323}" destId="{33D5C6CE-1051-4B66-BFE1-FCB89292401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1C757C-B6C2-40B1-B555-F48C00D7FDEA}"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nb-NO"/>
        </a:p>
      </dgm:t>
    </dgm:pt>
    <dgm:pt modelId="{FCF576F0-1F26-4EB8-8285-C22E46D8077E}">
      <dgm:prSet phldrT="[Tekst]" phldr="1"/>
      <dgm:spPr/>
      <dgm:t>
        <a:bodyPr/>
        <a:lstStyle/>
        <a:p>
          <a:endParaRPr lang="nb-NO">
            <a:solidFill>
              <a:schemeClr val="bg1"/>
            </a:solidFill>
          </a:endParaRPr>
        </a:p>
      </dgm:t>
    </dgm:pt>
    <dgm:pt modelId="{18A922C3-CB12-4798-A76E-6BED7F50CB56}" type="parTrans" cxnId="{5181B055-9EED-4F23-A6FF-1707BDE41005}">
      <dgm:prSet/>
      <dgm:spPr/>
      <dgm:t>
        <a:bodyPr/>
        <a:lstStyle/>
        <a:p>
          <a:endParaRPr lang="nb-NO"/>
        </a:p>
      </dgm:t>
    </dgm:pt>
    <dgm:pt modelId="{0D097494-C593-41D9-BCC2-23BC6976CFBB}" type="sibTrans" cxnId="{5181B055-9EED-4F23-A6FF-1707BDE41005}">
      <dgm:prSet/>
      <dgm:spPr>
        <a:solidFill>
          <a:schemeClr val="accent2">
            <a:lumMod val="75000"/>
          </a:schemeClr>
        </a:solidFill>
      </dgm:spPr>
      <dgm:t>
        <a:bodyPr/>
        <a:lstStyle/>
        <a:p>
          <a:endParaRPr lang="nb-NO"/>
        </a:p>
      </dgm:t>
    </dgm:pt>
    <dgm:pt modelId="{38E491E3-1F51-46EB-B50C-059CBB26F389}">
      <dgm:prSet phldrT="[Tekst]" phldr="1"/>
      <dgm:spPr/>
      <dgm:t>
        <a:bodyPr/>
        <a:lstStyle/>
        <a:p>
          <a:endParaRPr lang="nb-NO">
            <a:solidFill>
              <a:schemeClr val="bg1"/>
            </a:solidFill>
          </a:endParaRPr>
        </a:p>
      </dgm:t>
    </dgm:pt>
    <dgm:pt modelId="{6E727BB8-B92E-42F8-82FA-D95DFB2D9EC5}" type="parTrans" cxnId="{FF56D7B5-197D-429C-9165-B497A2EB1CFB}">
      <dgm:prSet/>
      <dgm:spPr/>
      <dgm:t>
        <a:bodyPr/>
        <a:lstStyle/>
        <a:p>
          <a:endParaRPr lang="nb-NO"/>
        </a:p>
      </dgm:t>
    </dgm:pt>
    <dgm:pt modelId="{A971A00F-38DE-4DA3-B6BC-6459DF5D45C0}" type="sibTrans" cxnId="{FF56D7B5-197D-429C-9165-B497A2EB1CFB}">
      <dgm:prSet/>
      <dgm:spPr>
        <a:solidFill>
          <a:schemeClr val="accent2">
            <a:lumMod val="75000"/>
          </a:schemeClr>
        </a:solidFill>
      </dgm:spPr>
      <dgm:t>
        <a:bodyPr/>
        <a:lstStyle/>
        <a:p>
          <a:endParaRPr lang="nb-NO"/>
        </a:p>
      </dgm:t>
    </dgm:pt>
    <dgm:pt modelId="{677A64C3-5E33-407F-BE5F-8698CFF73EEA}">
      <dgm:prSet phldrT="[Tekst]" phldr="1"/>
      <dgm:spPr/>
      <dgm:t>
        <a:bodyPr/>
        <a:lstStyle/>
        <a:p>
          <a:endParaRPr lang="nb-NO">
            <a:solidFill>
              <a:schemeClr val="bg1"/>
            </a:solidFill>
          </a:endParaRPr>
        </a:p>
      </dgm:t>
    </dgm:pt>
    <dgm:pt modelId="{ECDAE086-7A59-4C6C-BD46-66B374DF66BF}" type="parTrans" cxnId="{855F1D1C-CDAD-4E8B-B7B0-5195A29827CB}">
      <dgm:prSet/>
      <dgm:spPr/>
      <dgm:t>
        <a:bodyPr/>
        <a:lstStyle/>
        <a:p>
          <a:endParaRPr lang="nb-NO"/>
        </a:p>
      </dgm:t>
    </dgm:pt>
    <dgm:pt modelId="{82A94BC8-215F-4B07-A471-CB5AFF02D67C}" type="sibTrans" cxnId="{855F1D1C-CDAD-4E8B-B7B0-5195A29827CB}">
      <dgm:prSet/>
      <dgm:spPr>
        <a:solidFill>
          <a:schemeClr val="accent2">
            <a:lumMod val="75000"/>
          </a:schemeClr>
        </a:solidFill>
      </dgm:spPr>
      <dgm:t>
        <a:bodyPr/>
        <a:lstStyle/>
        <a:p>
          <a:endParaRPr lang="nb-NO"/>
        </a:p>
      </dgm:t>
    </dgm:pt>
    <dgm:pt modelId="{65E651C1-CB8E-479F-9095-560E2DBBDE9E}">
      <dgm:prSet phldrT="[Tekst]" phldr="1"/>
      <dgm:spPr/>
      <dgm:t>
        <a:bodyPr/>
        <a:lstStyle/>
        <a:p>
          <a:endParaRPr lang="nb-NO">
            <a:solidFill>
              <a:schemeClr val="bg1"/>
            </a:solidFill>
          </a:endParaRPr>
        </a:p>
      </dgm:t>
    </dgm:pt>
    <dgm:pt modelId="{DA8B92A4-E1AD-424E-8B0A-7EBB11219B5B}" type="parTrans" cxnId="{3CE0C1BB-E027-42EF-84A7-24C888229A49}">
      <dgm:prSet/>
      <dgm:spPr/>
      <dgm:t>
        <a:bodyPr/>
        <a:lstStyle/>
        <a:p>
          <a:endParaRPr lang="nb-NO"/>
        </a:p>
      </dgm:t>
    </dgm:pt>
    <dgm:pt modelId="{7ADA39FA-5FD8-40CB-9876-3ED8349B4A3F}" type="sibTrans" cxnId="{3CE0C1BB-E027-42EF-84A7-24C888229A49}">
      <dgm:prSet/>
      <dgm:spPr>
        <a:solidFill>
          <a:schemeClr val="accent2">
            <a:lumMod val="75000"/>
          </a:schemeClr>
        </a:solidFill>
      </dgm:spPr>
      <dgm:t>
        <a:bodyPr/>
        <a:lstStyle/>
        <a:p>
          <a:endParaRPr lang="nb-NO"/>
        </a:p>
      </dgm:t>
    </dgm:pt>
    <dgm:pt modelId="{0FD1EDC6-F69A-4774-A68A-32F54882CDD6}">
      <dgm:prSet phldrT="[Tekst]" phldr="1"/>
      <dgm:spPr/>
      <dgm:t>
        <a:bodyPr/>
        <a:lstStyle/>
        <a:p>
          <a:endParaRPr lang="nb-NO">
            <a:solidFill>
              <a:schemeClr val="bg1"/>
            </a:solidFill>
          </a:endParaRPr>
        </a:p>
      </dgm:t>
    </dgm:pt>
    <dgm:pt modelId="{82B46DCA-59E2-4DA2-BC5E-967BD19A4BD9}" type="sibTrans" cxnId="{DA7A6D29-0554-4104-A365-B4301579F5ED}">
      <dgm:prSet/>
      <dgm:spPr>
        <a:solidFill>
          <a:schemeClr val="accent2">
            <a:lumMod val="75000"/>
          </a:schemeClr>
        </a:solidFill>
      </dgm:spPr>
      <dgm:t>
        <a:bodyPr/>
        <a:lstStyle/>
        <a:p>
          <a:endParaRPr lang="nb-NO"/>
        </a:p>
      </dgm:t>
    </dgm:pt>
    <dgm:pt modelId="{D7C7FC1C-C6FC-4CE6-A494-CFE808758517}" type="parTrans" cxnId="{DA7A6D29-0554-4104-A365-B4301579F5ED}">
      <dgm:prSet/>
      <dgm:spPr/>
      <dgm:t>
        <a:bodyPr/>
        <a:lstStyle/>
        <a:p>
          <a:endParaRPr lang="nb-NO"/>
        </a:p>
      </dgm:t>
    </dgm:pt>
    <dgm:pt modelId="{2D7F89ED-25D2-49D7-A65F-11060C82CA2D}" type="pres">
      <dgm:prSet presAssocID="{871C757C-B6C2-40B1-B555-F48C00D7FDEA}" presName="cycle" presStyleCnt="0">
        <dgm:presLayoutVars>
          <dgm:dir/>
          <dgm:resizeHandles val="exact"/>
        </dgm:presLayoutVars>
      </dgm:prSet>
      <dgm:spPr/>
    </dgm:pt>
    <dgm:pt modelId="{1D038EBF-049F-4E9B-A540-614BAFD3BD63}" type="pres">
      <dgm:prSet presAssocID="{FCF576F0-1F26-4EB8-8285-C22E46D8077E}" presName="dummy" presStyleCnt="0"/>
      <dgm:spPr/>
    </dgm:pt>
    <dgm:pt modelId="{41B8B981-A095-4BAC-95AD-00D60D88A2DA}" type="pres">
      <dgm:prSet presAssocID="{FCF576F0-1F26-4EB8-8285-C22E46D8077E}" presName="node" presStyleLbl="revTx" presStyleIdx="0" presStyleCnt="5">
        <dgm:presLayoutVars>
          <dgm:bulletEnabled val="1"/>
        </dgm:presLayoutVars>
      </dgm:prSet>
      <dgm:spPr/>
    </dgm:pt>
    <dgm:pt modelId="{13A103E6-EBEC-4EA1-ADBD-855ADE7B3BBF}" type="pres">
      <dgm:prSet presAssocID="{0D097494-C593-41D9-BCC2-23BC6976CFBB}" presName="sibTrans" presStyleLbl="node1" presStyleIdx="0" presStyleCnt="5"/>
      <dgm:spPr/>
    </dgm:pt>
    <dgm:pt modelId="{E1102A44-D598-4D53-B953-39A55C31153B}" type="pres">
      <dgm:prSet presAssocID="{0FD1EDC6-F69A-4774-A68A-32F54882CDD6}" presName="dummy" presStyleCnt="0"/>
      <dgm:spPr/>
    </dgm:pt>
    <dgm:pt modelId="{D858AA8F-0806-4F4B-90F3-453455001AD4}" type="pres">
      <dgm:prSet presAssocID="{0FD1EDC6-F69A-4774-A68A-32F54882CDD6}" presName="node" presStyleLbl="revTx" presStyleIdx="1" presStyleCnt="5">
        <dgm:presLayoutVars>
          <dgm:bulletEnabled val="1"/>
        </dgm:presLayoutVars>
      </dgm:prSet>
      <dgm:spPr/>
    </dgm:pt>
    <dgm:pt modelId="{A46B660C-08B8-48E5-B51A-946F962986B3}" type="pres">
      <dgm:prSet presAssocID="{82B46DCA-59E2-4DA2-BC5E-967BD19A4BD9}" presName="sibTrans" presStyleLbl="node1" presStyleIdx="1" presStyleCnt="5"/>
      <dgm:spPr/>
    </dgm:pt>
    <dgm:pt modelId="{2163806E-78F9-470E-ACB5-9502FCC0697C}" type="pres">
      <dgm:prSet presAssocID="{38E491E3-1F51-46EB-B50C-059CBB26F389}" presName="dummy" presStyleCnt="0"/>
      <dgm:spPr/>
    </dgm:pt>
    <dgm:pt modelId="{3D3A3706-1FEC-4F40-BEFF-AA60E4501A59}" type="pres">
      <dgm:prSet presAssocID="{38E491E3-1F51-46EB-B50C-059CBB26F389}" presName="node" presStyleLbl="revTx" presStyleIdx="2" presStyleCnt="5">
        <dgm:presLayoutVars>
          <dgm:bulletEnabled val="1"/>
        </dgm:presLayoutVars>
      </dgm:prSet>
      <dgm:spPr/>
    </dgm:pt>
    <dgm:pt modelId="{6749B4E8-495C-4A13-8077-F8BE7BACB525}" type="pres">
      <dgm:prSet presAssocID="{A971A00F-38DE-4DA3-B6BC-6459DF5D45C0}" presName="sibTrans" presStyleLbl="node1" presStyleIdx="2" presStyleCnt="5"/>
      <dgm:spPr/>
    </dgm:pt>
    <dgm:pt modelId="{F0BF8B13-9710-463A-BCD5-47E460087749}" type="pres">
      <dgm:prSet presAssocID="{677A64C3-5E33-407F-BE5F-8698CFF73EEA}" presName="dummy" presStyleCnt="0"/>
      <dgm:spPr/>
    </dgm:pt>
    <dgm:pt modelId="{CAB852C7-F223-4AFA-A62E-91219995A544}" type="pres">
      <dgm:prSet presAssocID="{677A64C3-5E33-407F-BE5F-8698CFF73EEA}" presName="node" presStyleLbl="revTx" presStyleIdx="3" presStyleCnt="5">
        <dgm:presLayoutVars>
          <dgm:bulletEnabled val="1"/>
        </dgm:presLayoutVars>
      </dgm:prSet>
      <dgm:spPr/>
    </dgm:pt>
    <dgm:pt modelId="{6A9E8596-0DD4-4F03-A402-72D400562A82}" type="pres">
      <dgm:prSet presAssocID="{82A94BC8-215F-4B07-A471-CB5AFF02D67C}" presName="sibTrans" presStyleLbl="node1" presStyleIdx="3" presStyleCnt="5"/>
      <dgm:spPr/>
    </dgm:pt>
    <dgm:pt modelId="{541695EF-8C60-431D-955E-6266AABECA67}" type="pres">
      <dgm:prSet presAssocID="{65E651C1-CB8E-479F-9095-560E2DBBDE9E}" presName="dummy" presStyleCnt="0"/>
      <dgm:spPr/>
    </dgm:pt>
    <dgm:pt modelId="{A84B9C6D-FA0A-408D-9EE1-DFCF8EE69941}" type="pres">
      <dgm:prSet presAssocID="{65E651C1-CB8E-479F-9095-560E2DBBDE9E}" presName="node" presStyleLbl="revTx" presStyleIdx="4" presStyleCnt="5">
        <dgm:presLayoutVars>
          <dgm:bulletEnabled val="1"/>
        </dgm:presLayoutVars>
      </dgm:prSet>
      <dgm:spPr/>
    </dgm:pt>
    <dgm:pt modelId="{3C1D3F0D-5813-4BDF-8114-0D909FCFEF43}" type="pres">
      <dgm:prSet presAssocID="{7ADA39FA-5FD8-40CB-9876-3ED8349B4A3F}" presName="sibTrans" presStyleLbl="node1" presStyleIdx="4" presStyleCnt="5"/>
      <dgm:spPr/>
    </dgm:pt>
  </dgm:ptLst>
  <dgm:cxnLst>
    <dgm:cxn modelId="{37672F10-DA7D-4F05-8ED6-278C491601AF}" type="presOf" srcId="{A971A00F-38DE-4DA3-B6BC-6459DF5D45C0}" destId="{6749B4E8-495C-4A13-8077-F8BE7BACB525}" srcOrd="0" destOrd="0" presId="urn:microsoft.com/office/officeart/2005/8/layout/cycle1"/>
    <dgm:cxn modelId="{68E82A13-2567-499C-A16C-DCF43DD84FA6}" type="presOf" srcId="{7ADA39FA-5FD8-40CB-9876-3ED8349B4A3F}" destId="{3C1D3F0D-5813-4BDF-8114-0D909FCFEF43}" srcOrd="0" destOrd="0" presId="urn:microsoft.com/office/officeart/2005/8/layout/cycle1"/>
    <dgm:cxn modelId="{855F1D1C-CDAD-4E8B-B7B0-5195A29827CB}" srcId="{871C757C-B6C2-40B1-B555-F48C00D7FDEA}" destId="{677A64C3-5E33-407F-BE5F-8698CFF73EEA}" srcOrd="3" destOrd="0" parTransId="{ECDAE086-7A59-4C6C-BD46-66B374DF66BF}" sibTransId="{82A94BC8-215F-4B07-A471-CB5AFF02D67C}"/>
    <dgm:cxn modelId="{DA7A6D29-0554-4104-A365-B4301579F5ED}" srcId="{871C757C-B6C2-40B1-B555-F48C00D7FDEA}" destId="{0FD1EDC6-F69A-4774-A68A-32F54882CDD6}" srcOrd="1" destOrd="0" parTransId="{D7C7FC1C-C6FC-4CE6-A494-CFE808758517}" sibTransId="{82B46DCA-59E2-4DA2-BC5E-967BD19A4BD9}"/>
    <dgm:cxn modelId="{45DF313A-0DCF-439E-9E2C-2719D5205B58}" type="presOf" srcId="{65E651C1-CB8E-479F-9095-560E2DBBDE9E}" destId="{A84B9C6D-FA0A-408D-9EE1-DFCF8EE69941}" srcOrd="0" destOrd="0" presId="urn:microsoft.com/office/officeart/2005/8/layout/cycle1"/>
    <dgm:cxn modelId="{5181B055-9EED-4F23-A6FF-1707BDE41005}" srcId="{871C757C-B6C2-40B1-B555-F48C00D7FDEA}" destId="{FCF576F0-1F26-4EB8-8285-C22E46D8077E}" srcOrd="0" destOrd="0" parTransId="{18A922C3-CB12-4798-A76E-6BED7F50CB56}" sibTransId="{0D097494-C593-41D9-BCC2-23BC6976CFBB}"/>
    <dgm:cxn modelId="{3DBACE9A-859F-4172-9242-75648DE9D2F6}" type="presOf" srcId="{0D097494-C593-41D9-BCC2-23BC6976CFBB}" destId="{13A103E6-EBEC-4EA1-ADBD-855ADE7B3BBF}" srcOrd="0" destOrd="0" presId="urn:microsoft.com/office/officeart/2005/8/layout/cycle1"/>
    <dgm:cxn modelId="{9E0B189F-27A9-49CB-91FC-C9F58BC80084}" type="presOf" srcId="{82B46DCA-59E2-4DA2-BC5E-967BD19A4BD9}" destId="{A46B660C-08B8-48E5-B51A-946F962986B3}" srcOrd="0" destOrd="0" presId="urn:microsoft.com/office/officeart/2005/8/layout/cycle1"/>
    <dgm:cxn modelId="{CDAB2C9F-3C94-43A5-93CF-62C31F9F77B1}" type="presOf" srcId="{0FD1EDC6-F69A-4774-A68A-32F54882CDD6}" destId="{D858AA8F-0806-4F4B-90F3-453455001AD4}" srcOrd="0" destOrd="0" presId="urn:microsoft.com/office/officeart/2005/8/layout/cycle1"/>
    <dgm:cxn modelId="{587D5FA3-8C1D-4087-BED5-F3A9BCAB490C}" type="presOf" srcId="{871C757C-B6C2-40B1-B555-F48C00D7FDEA}" destId="{2D7F89ED-25D2-49D7-A65F-11060C82CA2D}" srcOrd="0" destOrd="0" presId="urn:microsoft.com/office/officeart/2005/8/layout/cycle1"/>
    <dgm:cxn modelId="{6C21E3B3-4A77-47A3-BF32-872082050F5A}" type="presOf" srcId="{FCF576F0-1F26-4EB8-8285-C22E46D8077E}" destId="{41B8B981-A095-4BAC-95AD-00D60D88A2DA}" srcOrd="0" destOrd="0" presId="urn:microsoft.com/office/officeart/2005/8/layout/cycle1"/>
    <dgm:cxn modelId="{FF56D7B5-197D-429C-9165-B497A2EB1CFB}" srcId="{871C757C-B6C2-40B1-B555-F48C00D7FDEA}" destId="{38E491E3-1F51-46EB-B50C-059CBB26F389}" srcOrd="2" destOrd="0" parTransId="{6E727BB8-B92E-42F8-82FA-D95DFB2D9EC5}" sibTransId="{A971A00F-38DE-4DA3-B6BC-6459DF5D45C0}"/>
    <dgm:cxn modelId="{3CE0C1BB-E027-42EF-84A7-24C888229A49}" srcId="{871C757C-B6C2-40B1-B555-F48C00D7FDEA}" destId="{65E651C1-CB8E-479F-9095-560E2DBBDE9E}" srcOrd="4" destOrd="0" parTransId="{DA8B92A4-E1AD-424E-8B0A-7EBB11219B5B}" sibTransId="{7ADA39FA-5FD8-40CB-9876-3ED8349B4A3F}"/>
    <dgm:cxn modelId="{A748E6BB-12B1-4FD8-AF1F-48060DDD4ABE}" type="presOf" srcId="{38E491E3-1F51-46EB-B50C-059CBB26F389}" destId="{3D3A3706-1FEC-4F40-BEFF-AA60E4501A59}" srcOrd="0" destOrd="0" presId="urn:microsoft.com/office/officeart/2005/8/layout/cycle1"/>
    <dgm:cxn modelId="{B59DA7DA-1C8F-42A6-836E-99ED1A6D872F}" type="presOf" srcId="{82A94BC8-215F-4B07-A471-CB5AFF02D67C}" destId="{6A9E8596-0DD4-4F03-A402-72D400562A82}" srcOrd="0" destOrd="0" presId="urn:microsoft.com/office/officeart/2005/8/layout/cycle1"/>
    <dgm:cxn modelId="{24E6A6F7-62AD-4E60-8A20-69F674872C6D}" type="presOf" srcId="{677A64C3-5E33-407F-BE5F-8698CFF73EEA}" destId="{CAB852C7-F223-4AFA-A62E-91219995A544}" srcOrd="0" destOrd="0" presId="urn:microsoft.com/office/officeart/2005/8/layout/cycle1"/>
    <dgm:cxn modelId="{615A1B54-C1FA-4639-B154-30B2DEE0954D}" type="presParOf" srcId="{2D7F89ED-25D2-49D7-A65F-11060C82CA2D}" destId="{1D038EBF-049F-4E9B-A540-614BAFD3BD63}" srcOrd="0" destOrd="0" presId="urn:microsoft.com/office/officeart/2005/8/layout/cycle1"/>
    <dgm:cxn modelId="{B2C42CCA-5A01-4410-95A3-52A706EC3365}" type="presParOf" srcId="{2D7F89ED-25D2-49D7-A65F-11060C82CA2D}" destId="{41B8B981-A095-4BAC-95AD-00D60D88A2DA}" srcOrd="1" destOrd="0" presId="urn:microsoft.com/office/officeart/2005/8/layout/cycle1"/>
    <dgm:cxn modelId="{DE57020D-33C6-4632-84FB-DD2461F00265}" type="presParOf" srcId="{2D7F89ED-25D2-49D7-A65F-11060C82CA2D}" destId="{13A103E6-EBEC-4EA1-ADBD-855ADE7B3BBF}" srcOrd="2" destOrd="0" presId="urn:microsoft.com/office/officeart/2005/8/layout/cycle1"/>
    <dgm:cxn modelId="{AE0CFC06-9B02-4134-9C9A-F26CA1C1EB6C}" type="presParOf" srcId="{2D7F89ED-25D2-49D7-A65F-11060C82CA2D}" destId="{E1102A44-D598-4D53-B953-39A55C31153B}" srcOrd="3" destOrd="0" presId="urn:microsoft.com/office/officeart/2005/8/layout/cycle1"/>
    <dgm:cxn modelId="{95DCA485-5A8A-490E-83D5-28872D6950C2}" type="presParOf" srcId="{2D7F89ED-25D2-49D7-A65F-11060C82CA2D}" destId="{D858AA8F-0806-4F4B-90F3-453455001AD4}" srcOrd="4" destOrd="0" presId="urn:microsoft.com/office/officeart/2005/8/layout/cycle1"/>
    <dgm:cxn modelId="{BF0EE61D-CC56-4ECD-8608-2F0326841D7F}" type="presParOf" srcId="{2D7F89ED-25D2-49D7-A65F-11060C82CA2D}" destId="{A46B660C-08B8-48E5-B51A-946F962986B3}" srcOrd="5" destOrd="0" presId="urn:microsoft.com/office/officeart/2005/8/layout/cycle1"/>
    <dgm:cxn modelId="{21E0D900-8B53-4B37-83EB-866A60FC5AED}" type="presParOf" srcId="{2D7F89ED-25D2-49D7-A65F-11060C82CA2D}" destId="{2163806E-78F9-470E-ACB5-9502FCC0697C}" srcOrd="6" destOrd="0" presId="urn:microsoft.com/office/officeart/2005/8/layout/cycle1"/>
    <dgm:cxn modelId="{C28F12C1-ECE2-4FDB-86A7-4F47942A3E65}" type="presParOf" srcId="{2D7F89ED-25D2-49D7-A65F-11060C82CA2D}" destId="{3D3A3706-1FEC-4F40-BEFF-AA60E4501A59}" srcOrd="7" destOrd="0" presId="urn:microsoft.com/office/officeart/2005/8/layout/cycle1"/>
    <dgm:cxn modelId="{4F734353-9A8D-449C-9E76-4C2405E548F4}" type="presParOf" srcId="{2D7F89ED-25D2-49D7-A65F-11060C82CA2D}" destId="{6749B4E8-495C-4A13-8077-F8BE7BACB525}" srcOrd="8" destOrd="0" presId="urn:microsoft.com/office/officeart/2005/8/layout/cycle1"/>
    <dgm:cxn modelId="{FE86E7C9-4E6E-434A-97A7-BEDF5EF39DB1}" type="presParOf" srcId="{2D7F89ED-25D2-49D7-A65F-11060C82CA2D}" destId="{F0BF8B13-9710-463A-BCD5-47E460087749}" srcOrd="9" destOrd="0" presId="urn:microsoft.com/office/officeart/2005/8/layout/cycle1"/>
    <dgm:cxn modelId="{F11B7710-4D7C-49A4-AD95-C4107FB3B9B1}" type="presParOf" srcId="{2D7F89ED-25D2-49D7-A65F-11060C82CA2D}" destId="{CAB852C7-F223-4AFA-A62E-91219995A544}" srcOrd="10" destOrd="0" presId="urn:microsoft.com/office/officeart/2005/8/layout/cycle1"/>
    <dgm:cxn modelId="{96CD9F0B-0376-4293-BB86-269BA4989115}" type="presParOf" srcId="{2D7F89ED-25D2-49D7-A65F-11060C82CA2D}" destId="{6A9E8596-0DD4-4F03-A402-72D400562A82}" srcOrd="11" destOrd="0" presId="urn:microsoft.com/office/officeart/2005/8/layout/cycle1"/>
    <dgm:cxn modelId="{47FB4F12-A760-4D1E-BD32-F94335A296DC}" type="presParOf" srcId="{2D7F89ED-25D2-49D7-A65F-11060C82CA2D}" destId="{541695EF-8C60-431D-955E-6266AABECA67}" srcOrd="12" destOrd="0" presId="urn:microsoft.com/office/officeart/2005/8/layout/cycle1"/>
    <dgm:cxn modelId="{E97E6ACF-3F39-4926-B2FD-8AA5DE802FE8}" type="presParOf" srcId="{2D7F89ED-25D2-49D7-A65F-11060C82CA2D}" destId="{A84B9C6D-FA0A-408D-9EE1-DFCF8EE69941}" srcOrd="13" destOrd="0" presId="urn:microsoft.com/office/officeart/2005/8/layout/cycle1"/>
    <dgm:cxn modelId="{B69C1348-C801-4DB0-A3E9-4811EF061DDE}" type="presParOf" srcId="{2D7F89ED-25D2-49D7-A65F-11060C82CA2D}" destId="{3C1D3F0D-5813-4BDF-8114-0D909FCFEF43}"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BFB759-C477-49DB-8005-DA1D658581E3}" type="doc">
      <dgm:prSet loTypeId="urn:microsoft.com/office/officeart/2005/8/layout/cycle1" loCatId="cycle" qsTypeId="urn:microsoft.com/office/officeart/2005/8/quickstyle/simple1" qsCatId="simple" csTypeId="urn:microsoft.com/office/officeart/2005/8/colors/accent1_4" csCatId="accent1" phldr="1"/>
      <dgm:spPr/>
      <dgm:t>
        <a:bodyPr/>
        <a:lstStyle/>
        <a:p>
          <a:endParaRPr lang="nb-NO"/>
        </a:p>
      </dgm:t>
    </dgm:pt>
    <dgm:pt modelId="{B54389DB-7D2A-4E2E-8801-A9E7A69BB21C}">
      <dgm:prSet phldrT="[Tekst]" phldr="1"/>
      <dgm:spPr/>
      <dgm:t>
        <a:bodyPr/>
        <a:lstStyle/>
        <a:p>
          <a:endParaRPr lang="nb-NO">
            <a:solidFill>
              <a:schemeClr val="bg1"/>
            </a:solidFill>
          </a:endParaRPr>
        </a:p>
      </dgm:t>
    </dgm:pt>
    <dgm:pt modelId="{42639AB2-C99B-42C8-88C1-AA0D3B5254AE}" type="parTrans" cxnId="{82CC5C48-9324-46D3-BC8F-781BC11DE78C}">
      <dgm:prSet/>
      <dgm:spPr/>
      <dgm:t>
        <a:bodyPr/>
        <a:lstStyle/>
        <a:p>
          <a:endParaRPr lang="nb-NO"/>
        </a:p>
      </dgm:t>
    </dgm:pt>
    <dgm:pt modelId="{320AC884-2309-4DAE-900E-28B7DA6B1BC5}" type="sibTrans" cxnId="{82CC5C48-9324-46D3-BC8F-781BC11DE78C}">
      <dgm:prSet/>
      <dgm:spPr>
        <a:solidFill>
          <a:schemeClr val="accent6">
            <a:lumMod val="75000"/>
          </a:schemeClr>
        </a:solidFill>
      </dgm:spPr>
      <dgm:t>
        <a:bodyPr/>
        <a:lstStyle/>
        <a:p>
          <a:endParaRPr lang="nb-NO"/>
        </a:p>
      </dgm:t>
    </dgm:pt>
    <dgm:pt modelId="{498CF608-8430-42EE-8FFD-D5A0CDB82C61}">
      <dgm:prSet phldrT="[Tekst]" phldr="1"/>
      <dgm:spPr/>
      <dgm:t>
        <a:bodyPr/>
        <a:lstStyle/>
        <a:p>
          <a:endParaRPr lang="nb-NO">
            <a:solidFill>
              <a:schemeClr val="bg1"/>
            </a:solidFill>
          </a:endParaRPr>
        </a:p>
      </dgm:t>
    </dgm:pt>
    <dgm:pt modelId="{DC2EF2B8-CC4C-4C8B-9A02-E2F0ABA5EFD7}" type="parTrans" cxnId="{FDF6D4AC-4F7F-4DC0-A6D4-CD15E716A3D6}">
      <dgm:prSet/>
      <dgm:spPr/>
      <dgm:t>
        <a:bodyPr/>
        <a:lstStyle/>
        <a:p>
          <a:endParaRPr lang="nb-NO"/>
        </a:p>
      </dgm:t>
    </dgm:pt>
    <dgm:pt modelId="{A83B3ACC-F999-490D-B749-270DB5D1A939}" type="sibTrans" cxnId="{FDF6D4AC-4F7F-4DC0-A6D4-CD15E716A3D6}">
      <dgm:prSet/>
      <dgm:spPr>
        <a:solidFill>
          <a:schemeClr val="accent6">
            <a:lumMod val="75000"/>
          </a:schemeClr>
        </a:solidFill>
      </dgm:spPr>
      <dgm:t>
        <a:bodyPr/>
        <a:lstStyle/>
        <a:p>
          <a:endParaRPr lang="nb-NO"/>
        </a:p>
      </dgm:t>
    </dgm:pt>
    <dgm:pt modelId="{EB4C1C1B-FDE8-4EE7-89F3-FB3E33136226}">
      <dgm:prSet phldrT="[Tekst]" phldr="1"/>
      <dgm:spPr/>
      <dgm:t>
        <a:bodyPr/>
        <a:lstStyle/>
        <a:p>
          <a:endParaRPr lang="nb-NO">
            <a:solidFill>
              <a:schemeClr val="bg1"/>
            </a:solidFill>
          </a:endParaRPr>
        </a:p>
      </dgm:t>
    </dgm:pt>
    <dgm:pt modelId="{5998BA7E-C5E6-4EB0-B896-1422DB298D2C}" type="parTrans" cxnId="{F6A2F9F3-8B91-4AD9-B794-0B2F5F6F630E}">
      <dgm:prSet/>
      <dgm:spPr/>
      <dgm:t>
        <a:bodyPr/>
        <a:lstStyle/>
        <a:p>
          <a:endParaRPr lang="nb-NO"/>
        </a:p>
      </dgm:t>
    </dgm:pt>
    <dgm:pt modelId="{E3E294B9-E3F3-4B30-8421-A83EDBD14CE2}" type="sibTrans" cxnId="{F6A2F9F3-8B91-4AD9-B794-0B2F5F6F630E}">
      <dgm:prSet/>
      <dgm:spPr>
        <a:solidFill>
          <a:schemeClr val="accent6">
            <a:lumMod val="75000"/>
          </a:schemeClr>
        </a:solidFill>
      </dgm:spPr>
      <dgm:t>
        <a:bodyPr/>
        <a:lstStyle/>
        <a:p>
          <a:endParaRPr lang="nb-NO"/>
        </a:p>
      </dgm:t>
    </dgm:pt>
    <dgm:pt modelId="{B35AD2B5-EFF0-4DF5-81F4-589D96DA3534}">
      <dgm:prSet phldrT="[Tekst]" phldr="1"/>
      <dgm:spPr/>
      <dgm:t>
        <a:bodyPr/>
        <a:lstStyle/>
        <a:p>
          <a:endParaRPr lang="nb-NO">
            <a:solidFill>
              <a:schemeClr val="bg1"/>
            </a:solidFill>
          </a:endParaRPr>
        </a:p>
      </dgm:t>
    </dgm:pt>
    <dgm:pt modelId="{D1647BF0-BD1F-4FAF-94A7-1215BB894A87}" type="parTrans" cxnId="{4DD1091C-9B47-4FF7-A187-B85F890E7560}">
      <dgm:prSet/>
      <dgm:spPr/>
      <dgm:t>
        <a:bodyPr/>
        <a:lstStyle/>
        <a:p>
          <a:endParaRPr lang="nb-NO"/>
        </a:p>
      </dgm:t>
    </dgm:pt>
    <dgm:pt modelId="{226F9CA8-01A9-4BF3-ABF4-835CF4AEAB35}" type="sibTrans" cxnId="{4DD1091C-9B47-4FF7-A187-B85F890E7560}">
      <dgm:prSet/>
      <dgm:spPr>
        <a:solidFill>
          <a:schemeClr val="accent6">
            <a:lumMod val="75000"/>
          </a:schemeClr>
        </a:solidFill>
      </dgm:spPr>
      <dgm:t>
        <a:bodyPr/>
        <a:lstStyle/>
        <a:p>
          <a:endParaRPr lang="nb-NO"/>
        </a:p>
      </dgm:t>
    </dgm:pt>
    <dgm:pt modelId="{8938BC40-7F78-430D-AAB9-C29CA2D398BE}">
      <dgm:prSet phldrT="[Tekst]" phldr="1"/>
      <dgm:spPr/>
      <dgm:t>
        <a:bodyPr/>
        <a:lstStyle/>
        <a:p>
          <a:endParaRPr lang="nb-NO">
            <a:solidFill>
              <a:schemeClr val="bg1"/>
            </a:solidFill>
          </a:endParaRPr>
        </a:p>
      </dgm:t>
    </dgm:pt>
    <dgm:pt modelId="{1C0193A0-D7BE-4DCC-B470-213457CB4B79}" type="parTrans" cxnId="{71B5671B-A23F-40AF-8AB6-84E53D4DFA05}">
      <dgm:prSet/>
      <dgm:spPr/>
      <dgm:t>
        <a:bodyPr/>
        <a:lstStyle/>
        <a:p>
          <a:endParaRPr lang="nb-NO"/>
        </a:p>
      </dgm:t>
    </dgm:pt>
    <dgm:pt modelId="{10083DD2-3029-46DB-9A17-7D1C63FF4CF9}" type="sibTrans" cxnId="{71B5671B-A23F-40AF-8AB6-84E53D4DFA05}">
      <dgm:prSet/>
      <dgm:spPr>
        <a:solidFill>
          <a:schemeClr val="accent6">
            <a:lumMod val="75000"/>
          </a:schemeClr>
        </a:solidFill>
      </dgm:spPr>
      <dgm:t>
        <a:bodyPr/>
        <a:lstStyle/>
        <a:p>
          <a:endParaRPr lang="nb-NO"/>
        </a:p>
      </dgm:t>
    </dgm:pt>
    <dgm:pt modelId="{47D2420A-7C99-41FC-B664-C9B29311EAAB}" type="pres">
      <dgm:prSet presAssocID="{B9BFB759-C477-49DB-8005-DA1D658581E3}" presName="cycle" presStyleCnt="0">
        <dgm:presLayoutVars>
          <dgm:dir/>
          <dgm:resizeHandles val="exact"/>
        </dgm:presLayoutVars>
      </dgm:prSet>
      <dgm:spPr/>
    </dgm:pt>
    <dgm:pt modelId="{2C6926C1-8451-493E-8CC5-852D3C1E1D4A}" type="pres">
      <dgm:prSet presAssocID="{B54389DB-7D2A-4E2E-8801-A9E7A69BB21C}" presName="dummy" presStyleCnt="0"/>
      <dgm:spPr/>
    </dgm:pt>
    <dgm:pt modelId="{3E4AABF2-5C06-4861-9A83-FC5522B00AD0}" type="pres">
      <dgm:prSet presAssocID="{B54389DB-7D2A-4E2E-8801-A9E7A69BB21C}" presName="node" presStyleLbl="revTx" presStyleIdx="0" presStyleCnt="5">
        <dgm:presLayoutVars>
          <dgm:bulletEnabled val="1"/>
        </dgm:presLayoutVars>
      </dgm:prSet>
      <dgm:spPr/>
    </dgm:pt>
    <dgm:pt modelId="{8CB25FA4-163D-4B4D-B51F-DFFF26F58AA7}" type="pres">
      <dgm:prSet presAssocID="{320AC884-2309-4DAE-900E-28B7DA6B1BC5}" presName="sibTrans" presStyleLbl="node1" presStyleIdx="0" presStyleCnt="5"/>
      <dgm:spPr/>
    </dgm:pt>
    <dgm:pt modelId="{447100BA-AF06-4C19-A259-C0966EF0DD6B}" type="pres">
      <dgm:prSet presAssocID="{498CF608-8430-42EE-8FFD-D5A0CDB82C61}" presName="dummy" presStyleCnt="0"/>
      <dgm:spPr/>
    </dgm:pt>
    <dgm:pt modelId="{5ED7D1CF-B838-43B3-BA7A-4A0FABB76274}" type="pres">
      <dgm:prSet presAssocID="{498CF608-8430-42EE-8FFD-D5A0CDB82C61}" presName="node" presStyleLbl="revTx" presStyleIdx="1" presStyleCnt="5">
        <dgm:presLayoutVars>
          <dgm:bulletEnabled val="1"/>
        </dgm:presLayoutVars>
      </dgm:prSet>
      <dgm:spPr/>
    </dgm:pt>
    <dgm:pt modelId="{8B54F7FC-04AB-4562-BEEA-4866B63BD250}" type="pres">
      <dgm:prSet presAssocID="{A83B3ACC-F999-490D-B749-270DB5D1A939}" presName="sibTrans" presStyleLbl="node1" presStyleIdx="1" presStyleCnt="5"/>
      <dgm:spPr/>
    </dgm:pt>
    <dgm:pt modelId="{630D6099-24FD-47DF-AA98-E91674467057}" type="pres">
      <dgm:prSet presAssocID="{EB4C1C1B-FDE8-4EE7-89F3-FB3E33136226}" presName="dummy" presStyleCnt="0"/>
      <dgm:spPr/>
    </dgm:pt>
    <dgm:pt modelId="{DDF03B63-AEBC-434B-8126-3B6D58D376D8}" type="pres">
      <dgm:prSet presAssocID="{EB4C1C1B-FDE8-4EE7-89F3-FB3E33136226}" presName="node" presStyleLbl="revTx" presStyleIdx="2" presStyleCnt="5">
        <dgm:presLayoutVars>
          <dgm:bulletEnabled val="1"/>
        </dgm:presLayoutVars>
      </dgm:prSet>
      <dgm:spPr/>
    </dgm:pt>
    <dgm:pt modelId="{9F7BF5CD-BCED-4760-8601-D34470392713}" type="pres">
      <dgm:prSet presAssocID="{E3E294B9-E3F3-4B30-8421-A83EDBD14CE2}" presName="sibTrans" presStyleLbl="node1" presStyleIdx="2" presStyleCnt="5"/>
      <dgm:spPr/>
    </dgm:pt>
    <dgm:pt modelId="{7DDFA6AA-6B2E-4F0E-86E1-8F49E4749A98}" type="pres">
      <dgm:prSet presAssocID="{B35AD2B5-EFF0-4DF5-81F4-589D96DA3534}" presName="dummy" presStyleCnt="0"/>
      <dgm:spPr/>
    </dgm:pt>
    <dgm:pt modelId="{12165FE9-2E57-4EB0-8D32-26E1004CDC9A}" type="pres">
      <dgm:prSet presAssocID="{B35AD2B5-EFF0-4DF5-81F4-589D96DA3534}" presName="node" presStyleLbl="revTx" presStyleIdx="3" presStyleCnt="5">
        <dgm:presLayoutVars>
          <dgm:bulletEnabled val="1"/>
        </dgm:presLayoutVars>
      </dgm:prSet>
      <dgm:spPr/>
    </dgm:pt>
    <dgm:pt modelId="{586AD729-3452-4092-8894-66FEA95CF716}" type="pres">
      <dgm:prSet presAssocID="{226F9CA8-01A9-4BF3-ABF4-835CF4AEAB35}" presName="sibTrans" presStyleLbl="node1" presStyleIdx="3" presStyleCnt="5"/>
      <dgm:spPr/>
    </dgm:pt>
    <dgm:pt modelId="{230C86EA-C576-49DC-9AEF-8F56E997C7F3}" type="pres">
      <dgm:prSet presAssocID="{8938BC40-7F78-430D-AAB9-C29CA2D398BE}" presName="dummy" presStyleCnt="0"/>
      <dgm:spPr/>
    </dgm:pt>
    <dgm:pt modelId="{5A7F2CD7-30EC-4A05-876E-5A43D3D8F363}" type="pres">
      <dgm:prSet presAssocID="{8938BC40-7F78-430D-AAB9-C29CA2D398BE}" presName="node" presStyleLbl="revTx" presStyleIdx="4" presStyleCnt="5">
        <dgm:presLayoutVars>
          <dgm:bulletEnabled val="1"/>
        </dgm:presLayoutVars>
      </dgm:prSet>
      <dgm:spPr/>
    </dgm:pt>
    <dgm:pt modelId="{63F22013-59AC-4997-9AC5-3AE94A869CA2}" type="pres">
      <dgm:prSet presAssocID="{10083DD2-3029-46DB-9A17-7D1C63FF4CF9}" presName="sibTrans" presStyleLbl="node1" presStyleIdx="4" presStyleCnt="5"/>
      <dgm:spPr/>
    </dgm:pt>
  </dgm:ptLst>
  <dgm:cxnLst>
    <dgm:cxn modelId="{AC9BFA00-7499-4A48-B616-3632FEC87CC4}" type="presOf" srcId="{EB4C1C1B-FDE8-4EE7-89F3-FB3E33136226}" destId="{DDF03B63-AEBC-434B-8126-3B6D58D376D8}" srcOrd="0" destOrd="0" presId="urn:microsoft.com/office/officeart/2005/8/layout/cycle1"/>
    <dgm:cxn modelId="{9226D10B-05E5-4F63-8766-1C0B49436E45}" type="presOf" srcId="{A83B3ACC-F999-490D-B749-270DB5D1A939}" destId="{8B54F7FC-04AB-4562-BEEA-4866B63BD250}" srcOrd="0" destOrd="0" presId="urn:microsoft.com/office/officeart/2005/8/layout/cycle1"/>
    <dgm:cxn modelId="{71B5671B-A23F-40AF-8AB6-84E53D4DFA05}" srcId="{B9BFB759-C477-49DB-8005-DA1D658581E3}" destId="{8938BC40-7F78-430D-AAB9-C29CA2D398BE}" srcOrd="4" destOrd="0" parTransId="{1C0193A0-D7BE-4DCC-B470-213457CB4B79}" sibTransId="{10083DD2-3029-46DB-9A17-7D1C63FF4CF9}"/>
    <dgm:cxn modelId="{4DD1091C-9B47-4FF7-A187-B85F890E7560}" srcId="{B9BFB759-C477-49DB-8005-DA1D658581E3}" destId="{B35AD2B5-EFF0-4DF5-81F4-589D96DA3534}" srcOrd="3" destOrd="0" parTransId="{D1647BF0-BD1F-4FAF-94A7-1215BB894A87}" sibTransId="{226F9CA8-01A9-4BF3-ABF4-835CF4AEAB35}"/>
    <dgm:cxn modelId="{4A9A1F5E-EB55-48CF-ACC6-DD831DE84D30}" type="presOf" srcId="{10083DD2-3029-46DB-9A17-7D1C63FF4CF9}" destId="{63F22013-59AC-4997-9AC5-3AE94A869CA2}" srcOrd="0" destOrd="0" presId="urn:microsoft.com/office/officeart/2005/8/layout/cycle1"/>
    <dgm:cxn modelId="{82CC5C48-9324-46D3-BC8F-781BC11DE78C}" srcId="{B9BFB759-C477-49DB-8005-DA1D658581E3}" destId="{B54389DB-7D2A-4E2E-8801-A9E7A69BB21C}" srcOrd="0" destOrd="0" parTransId="{42639AB2-C99B-42C8-88C1-AA0D3B5254AE}" sibTransId="{320AC884-2309-4DAE-900E-28B7DA6B1BC5}"/>
    <dgm:cxn modelId="{6AC0C858-427E-4D74-B75A-1240EF02F414}" type="presOf" srcId="{320AC884-2309-4DAE-900E-28B7DA6B1BC5}" destId="{8CB25FA4-163D-4B4D-B51F-DFFF26F58AA7}" srcOrd="0" destOrd="0" presId="urn:microsoft.com/office/officeart/2005/8/layout/cycle1"/>
    <dgm:cxn modelId="{8D188679-A299-4D0C-9A6E-E51F4EC6FEF7}" type="presOf" srcId="{B9BFB759-C477-49DB-8005-DA1D658581E3}" destId="{47D2420A-7C99-41FC-B664-C9B29311EAAB}" srcOrd="0" destOrd="0" presId="urn:microsoft.com/office/officeart/2005/8/layout/cycle1"/>
    <dgm:cxn modelId="{FDF6D4AC-4F7F-4DC0-A6D4-CD15E716A3D6}" srcId="{B9BFB759-C477-49DB-8005-DA1D658581E3}" destId="{498CF608-8430-42EE-8FFD-D5A0CDB82C61}" srcOrd="1" destOrd="0" parTransId="{DC2EF2B8-CC4C-4C8B-9A02-E2F0ABA5EFD7}" sibTransId="{A83B3ACC-F999-490D-B749-270DB5D1A939}"/>
    <dgm:cxn modelId="{64F0AEB2-343E-480B-97F2-B0BDDCDA3822}" type="presOf" srcId="{498CF608-8430-42EE-8FFD-D5A0CDB82C61}" destId="{5ED7D1CF-B838-43B3-BA7A-4A0FABB76274}" srcOrd="0" destOrd="0" presId="urn:microsoft.com/office/officeart/2005/8/layout/cycle1"/>
    <dgm:cxn modelId="{78EE76BD-826E-457D-B260-2061108388E1}" type="presOf" srcId="{B35AD2B5-EFF0-4DF5-81F4-589D96DA3534}" destId="{12165FE9-2E57-4EB0-8D32-26E1004CDC9A}" srcOrd="0" destOrd="0" presId="urn:microsoft.com/office/officeart/2005/8/layout/cycle1"/>
    <dgm:cxn modelId="{D0D4FACA-1BD4-4254-A258-7AC847865360}" type="presOf" srcId="{B54389DB-7D2A-4E2E-8801-A9E7A69BB21C}" destId="{3E4AABF2-5C06-4861-9A83-FC5522B00AD0}" srcOrd="0" destOrd="0" presId="urn:microsoft.com/office/officeart/2005/8/layout/cycle1"/>
    <dgm:cxn modelId="{4AC4A3CB-A093-4628-82EB-333053AD5307}" type="presOf" srcId="{E3E294B9-E3F3-4B30-8421-A83EDBD14CE2}" destId="{9F7BF5CD-BCED-4760-8601-D34470392713}" srcOrd="0" destOrd="0" presId="urn:microsoft.com/office/officeart/2005/8/layout/cycle1"/>
    <dgm:cxn modelId="{FAC1A4CC-DDB2-4AF1-A594-B1D2050316E6}" type="presOf" srcId="{226F9CA8-01A9-4BF3-ABF4-835CF4AEAB35}" destId="{586AD729-3452-4092-8894-66FEA95CF716}" srcOrd="0" destOrd="0" presId="urn:microsoft.com/office/officeart/2005/8/layout/cycle1"/>
    <dgm:cxn modelId="{128833D5-CBB3-4ABD-AC71-3712AA2C41C9}" type="presOf" srcId="{8938BC40-7F78-430D-AAB9-C29CA2D398BE}" destId="{5A7F2CD7-30EC-4A05-876E-5A43D3D8F363}" srcOrd="0" destOrd="0" presId="urn:microsoft.com/office/officeart/2005/8/layout/cycle1"/>
    <dgm:cxn modelId="{F6A2F9F3-8B91-4AD9-B794-0B2F5F6F630E}" srcId="{B9BFB759-C477-49DB-8005-DA1D658581E3}" destId="{EB4C1C1B-FDE8-4EE7-89F3-FB3E33136226}" srcOrd="2" destOrd="0" parTransId="{5998BA7E-C5E6-4EB0-B896-1422DB298D2C}" sibTransId="{E3E294B9-E3F3-4B30-8421-A83EDBD14CE2}"/>
    <dgm:cxn modelId="{CB848341-F2BE-4949-9B50-54AD1559D6B2}" type="presParOf" srcId="{47D2420A-7C99-41FC-B664-C9B29311EAAB}" destId="{2C6926C1-8451-493E-8CC5-852D3C1E1D4A}" srcOrd="0" destOrd="0" presId="urn:microsoft.com/office/officeart/2005/8/layout/cycle1"/>
    <dgm:cxn modelId="{07B10DFC-B446-4B7A-B07E-3ED5A13D28B0}" type="presParOf" srcId="{47D2420A-7C99-41FC-B664-C9B29311EAAB}" destId="{3E4AABF2-5C06-4861-9A83-FC5522B00AD0}" srcOrd="1" destOrd="0" presId="urn:microsoft.com/office/officeart/2005/8/layout/cycle1"/>
    <dgm:cxn modelId="{A5A0D149-DD96-4DE8-AA7D-A8DE8E1F8206}" type="presParOf" srcId="{47D2420A-7C99-41FC-B664-C9B29311EAAB}" destId="{8CB25FA4-163D-4B4D-B51F-DFFF26F58AA7}" srcOrd="2" destOrd="0" presId="urn:microsoft.com/office/officeart/2005/8/layout/cycle1"/>
    <dgm:cxn modelId="{7A56949B-E714-43D2-A8E3-0BCB94650D31}" type="presParOf" srcId="{47D2420A-7C99-41FC-B664-C9B29311EAAB}" destId="{447100BA-AF06-4C19-A259-C0966EF0DD6B}" srcOrd="3" destOrd="0" presId="urn:microsoft.com/office/officeart/2005/8/layout/cycle1"/>
    <dgm:cxn modelId="{2125EEF0-7E12-4092-A860-D46B1CF12CE6}" type="presParOf" srcId="{47D2420A-7C99-41FC-B664-C9B29311EAAB}" destId="{5ED7D1CF-B838-43B3-BA7A-4A0FABB76274}" srcOrd="4" destOrd="0" presId="urn:microsoft.com/office/officeart/2005/8/layout/cycle1"/>
    <dgm:cxn modelId="{FD321CDB-6DAA-4F9F-B569-2BF3E1A11A6B}" type="presParOf" srcId="{47D2420A-7C99-41FC-B664-C9B29311EAAB}" destId="{8B54F7FC-04AB-4562-BEEA-4866B63BD250}" srcOrd="5" destOrd="0" presId="urn:microsoft.com/office/officeart/2005/8/layout/cycle1"/>
    <dgm:cxn modelId="{D21AB33D-7533-404C-AE65-97E0CC7DB764}" type="presParOf" srcId="{47D2420A-7C99-41FC-B664-C9B29311EAAB}" destId="{630D6099-24FD-47DF-AA98-E91674467057}" srcOrd="6" destOrd="0" presId="urn:microsoft.com/office/officeart/2005/8/layout/cycle1"/>
    <dgm:cxn modelId="{EF9652F4-670D-4F8F-8359-E0476438576A}" type="presParOf" srcId="{47D2420A-7C99-41FC-B664-C9B29311EAAB}" destId="{DDF03B63-AEBC-434B-8126-3B6D58D376D8}" srcOrd="7" destOrd="0" presId="urn:microsoft.com/office/officeart/2005/8/layout/cycle1"/>
    <dgm:cxn modelId="{09A144BB-BE5B-46DA-81EB-FB7DF65598D0}" type="presParOf" srcId="{47D2420A-7C99-41FC-B664-C9B29311EAAB}" destId="{9F7BF5CD-BCED-4760-8601-D34470392713}" srcOrd="8" destOrd="0" presId="urn:microsoft.com/office/officeart/2005/8/layout/cycle1"/>
    <dgm:cxn modelId="{9CCB5749-C4E1-4BC1-A750-D98FE576A05F}" type="presParOf" srcId="{47D2420A-7C99-41FC-B664-C9B29311EAAB}" destId="{7DDFA6AA-6B2E-4F0E-86E1-8F49E4749A98}" srcOrd="9" destOrd="0" presId="urn:microsoft.com/office/officeart/2005/8/layout/cycle1"/>
    <dgm:cxn modelId="{6CA299DD-CE87-46E6-8C68-B98E3DE7153E}" type="presParOf" srcId="{47D2420A-7C99-41FC-B664-C9B29311EAAB}" destId="{12165FE9-2E57-4EB0-8D32-26E1004CDC9A}" srcOrd="10" destOrd="0" presId="urn:microsoft.com/office/officeart/2005/8/layout/cycle1"/>
    <dgm:cxn modelId="{D6B3D8FC-9FCF-4F4F-999D-F0A459068769}" type="presParOf" srcId="{47D2420A-7C99-41FC-B664-C9B29311EAAB}" destId="{586AD729-3452-4092-8894-66FEA95CF716}" srcOrd="11" destOrd="0" presId="urn:microsoft.com/office/officeart/2005/8/layout/cycle1"/>
    <dgm:cxn modelId="{A063C02E-129A-45AC-A7FD-DE81795A2503}" type="presParOf" srcId="{47D2420A-7C99-41FC-B664-C9B29311EAAB}" destId="{230C86EA-C576-49DC-9AEF-8F56E997C7F3}" srcOrd="12" destOrd="0" presId="urn:microsoft.com/office/officeart/2005/8/layout/cycle1"/>
    <dgm:cxn modelId="{3BB2D96F-330D-49C1-A9A1-9356F8B04CC5}" type="presParOf" srcId="{47D2420A-7C99-41FC-B664-C9B29311EAAB}" destId="{5A7F2CD7-30EC-4A05-876E-5A43D3D8F363}" srcOrd="13" destOrd="0" presId="urn:microsoft.com/office/officeart/2005/8/layout/cycle1"/>
    <dgm:cxn modelId="{73AE6CCE-8809-4CD5-9900-972410AAFE70}" type="presParOf" srcId="{47D2420A-7C99-41FC-B664-C9B29311EAAB}" destId="{63F22013-59AC-4997-9AC5-3AE94A869CA2}" srcOrd="14" destOrd="0" presId="urn:microsoft.com/office/officeart/2005/8/layout/cycle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BFB759-C477-49DB-8005-DA1D658581E3}" type="doc">
      <dgm:prSet loTypeId="urn:microsoft.com/office/officeart/2005/8/layout/cycle1" loCatId="cycle" qsTypeId="urn:microsoft.com/office/officeart/2005/8/quickstyle/simple1" qsCatId="simple" csTypeId="urn:microsoft.com/office/officeart/2005/8/colors/accent1_2" csCatId="accent1" phldr="0"/>
      <dgm:spPr/>
      <dgm:t>
        <a:bodyPr/>
        <a:lstStyle/>
        <a:p>
          <a:endParaRPr lang="nb-NO"/>
        </a:p>
      </dgm:t>
    </dgm:pt>
    <dgm:pt modelId="{B54389DB-7D2A-4E2E-8801-A9E7A69BB21C}">
      <dgm:prSet phldrT="[Tekst]" phldr="1"/>
      <dgm:spPr/>
      <dgm:t>
        <a:bodyPr/>
        <a:lstStyle/>
        <a:p>
          <a:endParaRPr lang="nb-NO">
            <a:solidFill>
              <a:schemeClr val="bg1"/>
            </a:solidFill>
          </a:endParaRPr>
        </a:p>
      </dgm:t>
    </dgm:pt>
    <dgm:pt modelId="{42639AB2-C99B-42C8-88C1-AA0D3B5254AE}" type="parTrans" cxnId="{82CC5C48-9324-46D3-BC8F-781BC11DE78C}">
      <dgm:prSet/>
      <dgm:spPr/>
      <dgm:t>
        <a:bodyPr/>
        <a:lstStyle/>
        <a:p>
          <a:endParaRPr lang="nb-NO"/>
        </a:p>
      </dgm:t>
    </dgm:pt>
    <dgm:pt modelId="{320AC884-2309-4DAE-900E-28B7DA6B1BC5}" type="sibTrans" cxnId="{82CC5C48-9324-46D3-BC8F-781BC11DE78C}">
      <dgm:prSet/>
      <dgm:spPr/>
      <dgm:t>
        <a:bodyPr/>
        <a:lstStyle/>
        <a:p>
          <a:endParaRPr lang="nb-NO"/>
        </a:p>
      </dgm:t>
    </dgm:pt>
    <dgm:pt modelId="{498CF608-8430-42EE-8FFD-D5A0CDB82C61}">
      <dgm:prSet phldrT="[Tekst]" phldr="1"/>
      <dgm:spPr/>
      <dgm:t>
        <a:bodyPr/>
        <a:lstStyle/>
        <a:p>
          <a:endParaRPr lang="nb-NO">
            <a:solidFill>
              <a:schemeClr val="bg1"/>
            </a:solidFill>
          </a:endParaRPr>
        </a:p>
      </dgm:t>
    </dgm:pt>
    <dgm:pt modelId="{DC2EF2B8-CC4C-4C8B-9A02-E2F0ABA5EFD7}" type="parTrans" cxnId="{FDF6D4AC-4F7F-4DC0-A6D4-CD15E716A3D6}">
      <dgm:prSet/>
      <dgm:spPr/>
      <dgm:t>
        <a:bodyPr/>
        <a:lstStyle/>
        <a:p>
          <a:endParaRPr lang="nb-NO"/>
        </a:p>
      </dgm:t>
    </dgm:pt>
    <dgm:pt modelId="{A83B3ACC-F999-490D-B749-270DB5D1A939}" type="sibTrans" cxnId="{FDF6D4AC-4F7F-4DC0-A6D4-CD15E716A3D6}">
      <dgm:prSet/>
      <dgm:spPr/>
      <dgm:t>
        <a:bodyPr/>
        <a:lstStyle/>
        <a:p>
          <a:endParaRPr lang="nb-NO"/>
        </a:p>
      </dgm:t>
    </dgm:pt>
    <dgm:pt modelId="{EB4C1C1B-FDE8-4EE7-89F3-FB3E33136226}">
      <dgm:prSet phldrT="[Tekst]" phldr="1"/>
      <dgm:spPr/>
      <dgm:t>
        <a:bodyPr/>
        <a:lstStyle/>
        <a:p>
          <a:endParaRPr lang="nb-NO">
            <a:solidFill>
              <a:schemeClr val="bg1"/>
            </a:solidFill>
          </a:endParaRPr>
        </a:p>
      </dgm:t>
    </dgm:pt>
    <dgm:pt modelId="{5998BA7E-C5E6-4EB0-B896-1422DB298D2C}" type="parTrans" cxnId="{F6A2F9F3-8B91-4AD9-B794-0B2F5F6F630E}">
      <dgm:prSet/>
      <dgm:spPr/>
      <dgm:t>
        <a:bodyPr/>
        <a:lstStyle/>
        <a:p>
          <a:endParaRPr lang="nb-NO"/>
        </a:p>
      </dgm:t>
    </dgm:pt>
    <dgm:pt modelId="{E3E294B9-E3F3-4B30-8421-A83EDBD14CE2}" type="sibTrans" cxnId="{F6A2F9F3-8B91-4AD9-B794-0B2F5F6F630E}">
      <dgm:prSet/>
      <dgm:spPr/>
      <dgm:t>
        <a:bodyPr/>
        <a:lstStyle/>
        <a:p>
          <a:endParaRPr lang="nb-NO"/>
        </a:p>
      </dgm:t>
    </dgm:pt>
    <dgm:pt modelId="{B35AD2B5-EFF0-4DF5-81F4-589D96DA3534}">
      <dgm:prSet phldrT="[Tekst]" phldr="1"/>
      <dgm:spPr/>
      <dgm:t>
        <a:bodyPr/>
        <a:lstStyle/>
        <a:p>
          <a:endParaRPr lang="nb-NO">
            <a:solidFill>
              <a:schemeClr val="bg1"/>
            </a:solidFill>
          </a:endParaRPr>
        </a:p>
      </dgm:t>
    </dgm:pt>
    <dgm:pt modelId="{D1647BF0-BD1F-4FAF-94A7-1215BB894A87}" type="parTrans" cxnId="{4DD1091C-9B47-4FF7-A187-B85F890E7560}">
      <dgm:prSet/>
      <dgm:spPr/>
      <dgm:t>
        <a:bodyPr/>
        <a:lstStyle/>
        <a:p>
          <a:endParaRPr lang="nb-NO"/>
        </a:p>
      </dgm:t>
    </dgm:pt>
    <dgm:pt modelId="{226F9CA8-01A9-4BF3-ABF4-835CF4AEAB35}" type="sibTrans" cxnId="{4DD1091C-9B47-4FF7-A187-B85F890E7560}">
      <dgm:prSet/>
      <dgm:spPr/>
      <dgm:t>
        <a:bodyPr/>
        <a:lstStyle/>
        <a:p>
          <a:endParaRPr lang="nb-NO"/>
        </a:p>
      </dgm:t>
    </dgm:pt>
    <dgm:pt modelId="{8938BC40-7F78-430D-AAB9-C29CA2D398BE}">
      <dgm:prSet phldrT="[Tekst]" phldr="1"/>
      <dgm:spPr/>
      <dgm:t>
        <a:bodyPr/>
        <a:lstStyle/>
        <a:p>
          <a:endParaRPr lang="nb-NO">
            <a:solidFill>
              <a:schemeClr val="bg1"/>
            </a:solidFill>
          </a:endParaRPr>
        </a:p>
      </dgm:t>
    </dgm:pt>
    <dgm:pt modelId="{1C0193A0-D7BE-4DCC-B470-213457CB4B79}" type="parTrans" cxnId="{71B5671B-A23F-40AF-8AB6-84E53D4DFA05}">
      <dgm:prSet/>
      <dgm:spPr/>
      <dgm:t>
        <a:bodyPr/>
        <a:lstStyle/>
        <a:p>
          <a:endParaRPr lang="nb-NO"/>
        </a:p>
      </dgm:t>
    </dgm:pt>
    <dgm:pt modelId="{10083DD2-3029-46DB-9A17-7D1C63FF4CF9}" type="sibTrans" cxnId="{71B5671B-A23F-40AF-8AB6-84E53D4DFA05}">
      <dgm:prSet/>
      <dgm:spPr/>
      <dgm:t>
        <a:bodyPr/>
        <a:lstStyle/>
        <a:p>
          <a:endParaRPr lang="nb-NO"/>
        </a:p>
      </dgm:t>
    </dgm:pt>
    <dgm:pt modelId="{47D2420A-7C99-41FC-B664-C9B29311EAAB}" type="pres">
      <dgm:prSet presAssocID="{B9BFB759-C477-49DB-8005-DA1D658581E3}" presName="cycle" presStyleCnt="0">
        <dgm:presLayoutVars>
          <dgm:dir/>
          <dgm:resizeHandles val="exact"/>
        </dgm:presLayoutVars>
      </dgm:prSet>
      <dgm:spPr/>
    </dgm:pt>
    <dgm:pt modelId="{2C6926C1-8451-493E-8CC5-852D3C1E1D4A}" type="pres">
      <dgm:prSet presAssocID="{B54389DB-7D2A-4E2E-8801-A9E7A69BB21C}" presName="dummy" presStyleCnt="0"/>
      <dgm:spPr/>
    </dgm:pt>
    <dgm:pt modelId="{3E4AABF2-5C06-4861-9A83-FC5522B00AD0}" type="pres">
      <dgm:prSet presAssocID="{B54389DB-7D2A-4E2E-8801-A9E7A69BB21C}" presName="node" presStyleLbl="revTx" presStyleIdx="0" presStyleCnt="5">
        <dgm:presLayoutVars>
          <dgm:bulletEnabled val="1"/>
        </dgm:presLayoutVars>
      </dgm:prSet>
      <dgm:spPr/>
    </dgm:pt>
    <dgm:pt modelId="{8CB25FA4-163D-4B4D-B51F-DFFF26F58AA7}" type="pres">
      <dgm:prSet presAssocID="{320AC884-2309-4DAE-900E-28B7DA6B1BC5}" presName="sibTrans" presStyleLbl="node1" presStyleIdx="0" presStyleCnt="5"/>
      <dgm:spPr/>
    </dgm:pt>
    <dgm:pt modelId="{447100BA-AF06-4C19-A259-C0966EF0DD6B}" type="pres">
      <dgm:prSet presAssocID="{498CF608-8430-42EE-8FFD-D5A0CDB82C61}" presName="dummy" presStyleCnt="0"/>
      <dgm:spPr/>
    </dgm:pt>
    <dgm:pt modelId="{5ED7D1CF-B838-43B3-BA7A-4A0FABB76274}" type="pres">
      <dgm:prSet presAssocID="{498CF608-8430-42EE-8FFD-D5A0CDB82C61}" presName="node" presStyleLbl="revTx" presStyleIdx="1" presStyleCnt="5">
        <dgm:presLayoutVars>
          <dgm:bulletEnabled val="1"/>
        </dgm:presLayoutVars>
      </dgm:prSet>
      <dgm:spPr/>
    </dgm:pt>
    <dgm:pt modelId="{8B54F7FC-04AB-4562-BEEA-4866B63BD250}" type="pres">
      <dgm:prSet presAssocID="{A83B3ACC-F999-490D-B749-270DB5D1A939}" presName="sibTrans" presStyleLbl="node1" presStyleIdx="1" presStyleCnt="5"/>
      <dgm:spPr/>
    </dgm:pt>
    <dgm:pt modelId="{630D6099-24FD-47DF-AA98-E91674467057}" type="pres">
      <dgm:prSet presAssocID="{EB4C1C1B-FDE8-4EE7-89F3-FB3E33136226}" presName="dummy" presStyleCnt="0"/>
      <dgm:spPr/>
    </dgm:pt>
    <dgm:pt modelId="{DDF03B63-AEBC-434B-8126-3B6D58D376D8}" type="pres">
      <dgm:prSet presAssocID="{EB4C1C1B-FDE8-4EE7-89F3-FB3E33136226}" presName="node" presStyleLbl="revTx" presStyleIdx="2" presStyleCnt="5">
        <dgm:presLayoutVars>
          <dgm:bulletEnabled val="1"/>
        </dgm:presLayoutVars>
      </dgm:prSet>
      <dgm:spPr/>
    </dgm:pt>
    <dgm:pt modelId="{9F7BF5CD-BCED-4760-8601-D34470392713}" type="pres">
      <dgm:prSet presAssocID="{E3E294B9-E3F3-4B30-8421-A83EDBD14CE2}" presName="sibTrans" presStyleLbl="node1" presStyleIdx="2" presStyleCnt="5"/>
      <dgm:spPr/>
    </dgm:pt>
    <dgm:pt modelId="{7DDFA6AA-6B2E-4F0E-86E1-8F49E4749A98}" type="pres">
      <dgm:prSet presAssocID="{B35AD2B5-EFF0-4DF5-81F4-589D96DA3534}" presName="dummy" presStyleCnt="0"/>
      <dgm:spPr/>
    </dgm:pt>
    <dgm:pt modelId="{12165FE9-2E57-4EB0-8D32-26E1004CDC9A}" type="pres">
      <dgm:prSet presAssocID="{B35AD2B5-EFF0-4DF5-81F4-589D96DA3534}" presName="node" presStyleLbl="revTx" presStyleIdx="3" presStyleCnt="5">
        <dgm:presLayoutVars>
          <dgm:bulletEnabled val="1"/>
        </dgm:presLayoutVars>
      </dgm:prSet>
      <dgm:spPr/>
    </dgm:pt>
    <dgm:pt modelId="{586AD729-3452-4092-8894-66FEA95CF716}" type="pres">
      <dgm:prSet presAssocID="{226F9CA8-01A9-4BF3-ABF4-835CF4AEAB35}" presName="sibTrans" presStyleLbl="node1" presStyleIdx="3" presStyleCnt="5"/>
      <dgm:spPr/>
    </dgm:pt>
    <dgm:pt modelId="{230C86EA-C576-49DC-9AEF-8F56E997C7F3}" type="pres">
      <dgm:prSet presAssocID="{8938BC40-7F78-430D-AAB9-C29CA2D398BE}" presName="dummy" presStyleCnt="0"/>
      <dgm:spPr/>
    </dgm:pt>
    <dgm:pt modelId="{5A7F2CD7-30EC-4A05-876E-5A43D3D8F363}" type="pres">
      <dgm:prSet presAssocID="{8938BC40-7F78-430D-AAB9-C29CA2D398BE}" presName="node" presStyleLbl="revTx" presStyleIdx="4" presStyleCnt="5">
        <dgm:presLayoutVars>
          <dgm:bulletEnabled val="1"/>
        </dgm:presLayoutVars>
      </dgm:prSet>
      <dgm:spPr/>
    </dgm:pt>
    <dgm:pt modelId="{63F22013-59AC-4997-9AC5-3AE94A869CA2}" type="pres">
      <dgm:prSet presAssocID="{10083DD2-3029-46DB-9A17-7D1C63FF4CF9}" presName="sibTrans" presStyleLbl="node1" presStyleIdx="4" presStyleCnt="5"/>
      <dgm:spPr/>
    </dgm:pt>
  </dgm:ptLst>
  <dgm:cxnLst>
    <dgm:cxn modelId="{AC9BFA00-7499-4A48-B616-3632FEC87CC4}" type="presOf" srcId="{EB4C1C1B-FDE8-4EE7-89F3-FB3E33136226}" destId="{DDF03B63-AEBC-434B-8126-3B6D58D376D8}" srcOrd="0" destOrd="0" presId="urn:microsoft.com/office/officeart/2005/8/layout/cycle1"/>
    <dgm:cxn modelId="{9226D10B-05E5-4F63-8766-1C0B49436E45}" type="presOf" srcId="{A83B3ACC-F999-490D-B749-270DB5D1A939}" destId="{8B54F7FC-04AB-4562-BEEA-4866B63BD250}" srcOrd="0" destOrd="0" presId="urn:microsoft.com/office/officeart/2005/8/layout/cycle1"/>
    <dgm:cxn modelId="{71B5671B-A23F-40AF-8AB6-84E53D4DFA05}" srcId="{B9BFB759-C477-49DB-8005-DA1D658581E3}" destId="{8938BC40-7F78-430D-AAB9-C29CA2D398BE}" srcOrd="4" destOrd="0" parTransId="{1C0193A0-D7BE-4DCC-B470-213457CB4B79}" sibTransId="{10083DD2-3029-46DB-9A17-7D1C63FF4CF9}"/>
    <dgm:cxn modelId="{4DD1091C-9B47-4FF7-A187-B85F890E7560}" srcId="{B9BFB759-C477-49DB-8005-DA1D658581E3}" destId="{B35AD2B5-EFF0-4DF5-81F4-589D96DA3534}" srcOrd="3" destOrd="0" parTransId="{D1647BF0-BD1F-4FAF-94A7-1215BB894A87}" sibTransId="{226F9CA8-01A9-4BF3-ABF4-835CF4AEAB35}"/>
    <dgm:cxn modelId="{4A9A1F5E-EB55-48CF-ACC6-DD831DE84D30}" type="presOf" srcId="{10083DD2-3029-46DB-9A17-7D1C63FF4CF9}" destId="{63F22013-59AC-4997-9AC5-3AE94A869CA2}" srcOrd="0" destOrd="0" presId="urn:microsoft.com/office/officeart/2005/8/layout/cycle1"/>
    <dgm:cxn modelId="{82CC5C48-9324-46D3-BC8F-781BC11DE78C}" srcId="{B9BFB759-C477-49DB-8005-DA1D658581E3}" destId="{B54389DB-7D2A-4E2E-8801-A9E7A69BB21C}" srcOrd="0" destOrd="0" parTransId="{42639AB2-C99B-42C8-88C1-AA0D3B5254AE}" sibTransId="{320AC884-2309-4DAE-900E-28B7DA6B1BC5}"/>
    <dgm:cxn modelId="{6AC0C858-427E-4D74-B75A-1240EF02F414}" type="presOf" srcId="{320AC884-2309-4DAE-900E-28B7DA6B1BC5}" destId="{8CB25FA4-163D-4B4D-B51F-DFFF26F58AA7}" srcOrd="0" destOrd="0" presId="urn:microsoft.com/office/officeart/2005/8/layout/cycle1"/>
    <dgm:cxn modelId="{8D188679-A299-4D0C-9A6E-E51F4EC6FEF7}" type="presOf" srcId="{B9BFB759-C477-49DB-8005-DA1D658581E3}" destId="{47D2420A-7C99-41FC-B664-C9B29311EAAB}" srcOrd="0" destOrd="0" presId="urn:microsoft.com/office/officeart/2005/8/layout/cycle1"/>
    <dgm:cxn modelId="{FDF6D4AC-4F7F-4DC0-A6D4-CD15E716A3D6}" srcId="{B9BFB759-C477-49DB-8005-DA1D658581E3}" destId="{498CF608-8430-42EE-8FFD-D5A0CDB82C61}" srcOrd="1" destOrd="0" parTransId="{DC2EF2B8-CC4C-4C8B-9A02-E2F0ABA5EFD7}" sibTransId="{A83B3ACC-F999-490D-B749-270DB5D1A939}"/>
    <dgm:cxn modelId="{64F0AEB2-343E-480B-97F2-B0BDDCDA3822}" type="presOf" srcId="{498CF608-8430-42EE-8FFD-D5A0CDB82C61}" destId="{5ED7D1CF-B838-43B3-BA7A-4A0FABB76274}" srcOrd="0" destOrd="0" presId="urn:microsoft.com/office/officeart/2005/8/layout/cycle1"/>
    <dgm:cxn modelId="{78EE76BD-826E-457D-B260-2061108388E1}" type="presOf" srcId="{B35AD2B5-EFF0-4DF5-81F4-589D96DA3534}" destId="{12165FE9-2E57-4EB0-8D32-26E1004CDC9A}" srcOrd="0" destOrd="0" presId="urn:microsoft.com/office/officeart/2005/8/layout/cycle1"/>
    <dgm:cxn modelId="{D0D4FACA-1BD4-4254-A258-7AC847865360}" type="presOf" srcId="{B54389DB-7D2A-4E2E-8801-A9E7A69BB21C}" destId="{3E4AABF2-5C06-4861-9A83-FC5522B00AD0}" srcOrd="0" destOrd="0" presId="urn:microsoft.com/office/officeart/2005/8/layout/cycle1"/>
    <dgm:cxn modelId="{4AC4A3CB-A093-4628-82EB-333053AD5307}" type="presOf" srcId="{E3E294B9-E3F3-4B30-8421-A83EDBD14CE2}" destId="{9F7BF5CD-BCED-4760-8601-D34470392713}" srcOrd="0" destOrd="0" presId="urn:microsoft.com/office/officeart/2005/8/layout/cycle1"/>
    <dgm:cxn modelId="{FAC1A4CC-DDB2-4AF1-A594-B1D2050316E6}" type="presOf" srcId="{226F9CA8-01A9-4BF3-ABF4-835CF4AEAB35}" destId="{586AD729-3452-4092-8894-66FEA95CF716}" srcOrd="0" destOrd="0" presId="urn:microsoft.com/office/officeart/2005/8/layout/cycle1"/>
    <dgm:cxn modelId="{128833D5-CBB3-4ABD-AC71-3712AA2C41C9}" type="presOf" srcId="{8938BC40-7F78-430D-AAB9-C29CA2D398BE}" destId="{5A7F2CD7-30EC-4A05-876E-5A43D3D8F363}" srcOrd="0" destOrd="0" presId="urn:microsoft.com/office/officeart/2005/8/layout/cycle1"/>
    <dgm:cxn modelId="{F6A2F9F3-8B91-4AD9-B794-0B2F5F6F630E}" srcId="{B9BFB759-C477-49DB-8005-DA1D658581E3}" destId="{EB4C1C1B-FDE8-4EE7-89F3-FB3E33136226}" srcOrd="2" destOrd="0" parTransId="{5998BA7E-C5E6-4EB0-B896-1422DB298D2C}" sibTransId="{E3E294B9-E3F3-4B30-8421-A83EDBD14CE2}"/>
    <dgm:cxn modelId="{CB848341-F2BE-4949-9B50-54AD1559D6B2}" type="presParOf" srcId="{47D2420A-7C99-41FC-B664-C9B29311EAAB}" destId="{2C6926C1-8451-493E-8CC5-852D3C1E1D4A}" srcOrd="0" destOrd="0" presId="urn:microsoft.com/office/officeart/2005/8/layout/cycle1"/>
    <dgm:cxn modelId="{07B10DFC-B446-4B7A-B07E-3ED5A13D28B0}" type="presParOf" srcId="{47D2420A-7C99-41FC-B664-C9B29311EAAB}" destId="{3E4AABF2-5C06-4861-9A83-FC5522B00AD0}" srcOrd="1" destOrd="0" presId="urn:microsoft.com/office/officeart/2005/8/layout/cycle1"/>
    <dgm:cxn modelId="{A5A0D149-DD96-4DE8-AA7D-A8DE8E1F8206}" type="presParOf" srcId="{47D2420A-7C99-41FC-B664-C9B29311EAAB}" destId="{8CB25FA4-163D-4B4D-B51F-DFFF26F58AA7}" srcOrd="2" destOrd="0" presId="urn:microsoft.com/office/officeart/2005/8/layout/cycle1"/>
    <dgm:cxn modelId="{7A56949B-E714-43D2-A8E3-0BCB94650D31}" type="presParOf" srcId="{47D2420A-7C99-41FC-B664-C9B29311EAAB}" destId="{447100BA-AF06-4C19-A259-C0966EF0DD6B}" srcOrd="3" destOrd="0" presId="urn:microsoft.com/office/officeart/2005/8/layout/cycle1"/>
    <dgm:cxn modelId="{2125EEF0-7E12-4092-A860-D46B1CF12CE6}" type="presParOf" srcId="{47D2420A-7C99-41FC-B664-C9B29311EAAB}" destId="{5ED7D1CF-B838-43B3-BA7A-4A0FABB76274}" srcOrd="4" destOrd="0" presId="urn:microsoft.com/office/officeart/2005/8/layout/cycle1"/>
    <dgm:cxn modelId="{FD321CDB-6DAA-4F9F-B569-2BF3E1A11A6B}" type="presParOf" srcId="{47D2420A-7C99-41FC-B664-C9B29311EAAB}" destId="{8B54F7FC-04AB-4562-BEEA-4866B63BD250}" srcOrd="5" destOrd="0" presId="urn:microsoft.com/office/officeart/2005/8/layout/cycle1"/>
    <dgm:cxn modelId="{D21AB33D-7533-404C-AE65-97E0CC7DB764}" type="presParOf" srcId="{47D2420A-7C99-41FC-B664-C9B29311EAAB}" destId="{630D6099-24FD-47DF-AA98-E91674467057}" srcOrd="6" destOrd="0" presId="urn:microsoft.com/office/officeart/2005/8/layout/cycle1"/>
    <dgm:cxn modelId="{EF9652F4-670D-4F8F-8359-E0476438576A}" type="presParOf" srcId="{47D2420A-7C99-41FC-B664-C9B29311EAAB}" destId="{DDF03B63-AEBC-434B-8126-3B6D58D376D8}" srcOrd="7" destOrd="0" presId="urn:microsoft.com/office/officeart/2005/8/layout/cycle1"/>
    <dgm:cxn modelId="{09A144BB-BE5B-46DA-81EB-FB7DF65598D0}" type="presParOf" srcId="{47D2420A-7C99-41FC-B664-C9B29311EAAB}" destId="{9F7BF5CD-BCED-4760-8601-D34470392713}" srcOrd="8" destOrd="0" presId="urn:microsoft.com/office/officeart/2005/8/layout/cycle1"/>
    <dgm:cxn modelId="{9CCB5749-C4E1-4BC1-A750-D98FE576A05F}" type="presParOf" srcId="{47D2420A-7C99-41FC-B664-C9B29311EAAB}" destId="{7DDFA6AA-6B2E-4F0E-86E1-8F49E4749A98}" srcOrd="9" destOrd="0" presId="urn:microsoft.com/office/officeart/2005/8/layout/cycle1"/>
    <dgm:cxn modelId="{6CA299DD-CE87-46E6-8C68-B98E3DE7153E}" type="presParOf" srcId="{47D2420A-7C99-41FC-B664-C9B29311EAAB}" destId="{12165FE9-2E57-4EB0-8D32-26E1004CDC9A}" srcOrd="10" destOrd="0" presId="urn:microsoft.com/office/officeart/2005/8/layout/cycle1"/>
    <dgm:cxn modelId="{D6B3D8FC-9FCF-4F4F-999D-F0A459068769}" type="presParOf" srcId="{47D2420A-7C99-41FC-B664-C9B29311EAAB}" destId="{586AD729-3452-4092-8894-66FEA95CF716}" srcOrd="11" destOrd="0" presId="urn:microsoft.com/office/officeart/2005/8/layout/cycle1"/>
    <dgm:cxn modelId="{A063C02E-129A-45AC-A7FD-DE81795A2503}" type="presParOf" srcId="{47D2420A-7C99-41FC-B664-C9B29311EAAB}" destId="{230C86EA-C576-49DC-9AEF-8F56E997C7F3}" srcOrd="12" destOrd="0" presId="urn:microsoft.com/office/officeart/2005/8/layout/cycle1"/>
    <dgm:cxn modelId="{3BB2D96F-330D-49C1-A9A1-9356F8B04CC5}" type="presParOf" srcId="{47D2420A-7C99-41FC-B664-C9B29311EAAB}" destId="{5A7F2CD7-30EC-4A05-876E-5A43D3D8F363}" srcOrd="13" destOrd="0" presId="urn:microsoft.com/office/officeart/2005/8/layout/cycle1"/>
    <dgm:cxn modelId="{73AE6CCE-8809-4CD5-9900-972410AAFE70}" type="presParOf" srcId="{47D2420A-7C99-41FC-B664-C9B29311EAAB}" destId="{63F22013-59AC-4997-9AC5-3AE94A869CA2}" srcOrd="14" destOrd="0" presId="urn:microsoft.com/office/officeart/2005/8/layout/cycle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A45C1-A45D-42BD-9C8C-A1EE4D7A539C}">
      <dsp:nvSpPr>
        <dsp:cNvPr id="0" name=""/>
        <dsp:cNvSpPr/>
      </dsp:nvSpPr>
      <dsp:spPr>
        <a:xfrm>
          <a:off x="2654" y="1127841"/>
          <a:ext cx="1316239" cy="20196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nb-NO" sz="1000" kern="1200" dirty="0"/>
            <a:t>Sosial bærekraft må forstås kontekstuelt</a:t>
          </a:r>
          <a:endParaRPr lang="nb-NO" sz="900" kern="1200" dirty="0"/>
        </a:p>
        <a:p>
          <a:pPr marL="57150" lvl="1" indent="-57150" algn="l" defTabSz="444500">
            <a:lnSpc>
              <a:spcPct val="90000"/>
            </a:lnSpc>
            <a:spcBef>
              <a:spcPct val="0"/>
            </a:spcBef>
            <a:spcAft>
              <a:spcPct val="15000"/>
            </a:spcAft>
            <a:buChar char="•"/>
          </a:pPr>
          <a:r>
            <a:rPr lang="nb-NO" sz="1000" kern="1200" dirty="0"/>
            <a:t>Består av to dimensjoner:      a) Sosialt robuste lokalsamfunn     b) Sosialt rettferdig tilgang til goder/fravær av byrder</a:t>
          </a:r>
        </a:p>
      </dsp:txBody>
      <dsp:txXfrm>
        <a:off x="41205" y="1166392"/>
        <a:ext cx="1239137" cy="1509802"/>
      </dsp:txXfrm>
    </dsp:sp>
    <dsp:sp modelId="{D84FD6AA-7291-422C-9EDF-5E35D9CF76C9}">
      <dsp:nvSpPr>
        <dsp:cNvPr id="0" name=""/>
        <dsp:cNvSpPr/>
      </dsp:nvSpPr>
      <dsp:spPr>
        <a:xfrm rot="1525440">
          <a:off x="606019" y="2504228"/>
          <a:ext cx="1378899" cy="1378899"/>
        </a:xfrm>
        <a:prstGeom prst="leftCircularArrow">
          <a:avLst>
            <a:gd name="adj1" fmla="val 2188"/>
            <a:gd name="adj2" fmla="val 263245"/>
            <a:gd name="adj3" fmla="val 364913"/>
            <a:gd name="adj4" fmla="val 7350646"/>
            <a:gd name="adj5" fmla="val 25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21D29E-58E6-4AF2-B198-B9A9B2B13004}">
      <dsp:nvSpPr>
        <dsp:cNvPr id="0" name=""/>
        <dsp:cNvSpPr/>
      </dsp:nvSpPr>
      <dsp:spPr>
        <a:xfrm>
          <a:off x="347480" y="2968390"/>
          <a:ext cx="1091389" cy="434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nb-NO" sz="1000" kern="1200"/>
            <a:t>Litteraturstudiene</a:t>
          </a:r>
        </a:p>
      </dsp:txBody>
      <dsp:txXfrm>
        <a:off x="360192" y="2981102"/>
        <a:ext cx="1065965" cy="408585"/>
      </dsp:txXfrm>
    </dsp:sp>
    <dsp:sp modelId="{B6C73D66-2380-49DD-9388-09CE5584E9DB}">
      <dsp:nvSpPr>
        <dsp:cNvPr id="0" name=""/>
        <dsp:cNvSpPr/>
      </dsp:nvSpPr>
      <dsp:spPr>
        <a:xfrm>
          <a:off x="1556553" y="1145847"/>
          <a:ext cx="1224227" cy="19836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Char char="•"/>
          </a:pPr>
          <a:r>
            <a:rPr lang="nb-NO" sz="900" kern="1200"/>
            <a:t>?</a:t>
          </a:r>
        </a:p>
      </dsp:txBody>
      <dsp:txXfrm>
        <a:off x="1592409" y="1606778"/>
        <a:ext cx="1152515" cy="1486897"/>
      </dsp:txXfrm>
    </dsp:sp>
    <dsp:sp modelId="{FFE291BB-459C-497A-9AC4-CBC3F6CC556A}">
      <dsp:nvSpPr>
        <dsp:cNvPr id="0" name=""/>
        <dsp:cNvSpPr/>
      </dsp:nvSpPr>
      <dsp:spPr>
        <a:xfrm rot="20620010">
          <a:off x="2083213" y="476836"/>
          <a:ext cx="1511222" cy="1511222"/>
        </a:xfrm>
        <a:prstGeom prst="circularArrow">
          <a:avLst>
            <a:gd name="adj1" fmla="val 1996"/>
            <a:gd name="adj2" fmla="val 239143"/>
            <a:gd name="adj3" fmla="val 20846161"/>
            <a:gd name="adj4" fmla="val 13836326"/>
            <a:gd name="adj5" fmla="val 232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16162D-73F9-435A-940C-0B1273A4A610}">
      <dsp:nvSpPr>
        <dsp:cNvPr id="0" name=""/>
        <dsp:cNvSpPr/>
      </dsp:nvSpPr>
      <dsp:spPr>
        <a:xfrm>
          <a:off x="1827607" y="956265"/>
          <a:ext cx="1091389" cy="434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nb-NO" sz="1000" kern="1200"/>
            <a:t>Stedskompasset</a:t>
          </a:r>
        </a:p>
      </dsp:txBody>
      <dsp:txXfrm>
        <a:off x="1840319" y="968977"/>
        <a:ext cx="1065965" cy="408585"/>
      </dsp:txXfrm>
    </dsp:sp>
    <dsp:sp modelId="{E2EA4599-85F3-4798-8CBB-71FE96E56887}">
      <dsp:nvSpPr>
        <dsp:cNvPr id="0" name=""/>
        <dsp:cNvSpPr/>
      </dsp:nvSpPr>
      <dsp:spPr>
        <a:xfrm>
          <a:off x="3069105" y="1125107"/>
          <a:ext cx="1214908" cy="20251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Char char="•"/>
          </a:pPr>
          <a:r>
            <a:rPr lang="nb-NO" sz="900" kern="1200"/>
            <a:t>?</a:t>
          </a:r>
        </a:p>
      </dsp:txBody>
      <dsp:txXfrm>
        <a:off x="3104688" y="1160690"/>
        <a:ext cx="1143742" cy="1520034"/>
      </dsp:txXfrm>
    </dsp:sp>
    <dsp:sp modelId="{9C372068-63A3-4809-AF43-FE6038AE393F}">
      <dsp:nvSpPr>
        <dsp:cNvPr id="0" name=""/>
        <dsp:cNvSpPr/>
      </dsp:nvSpPr>
      <dsp:spPr>
        <a:xfrm rot="1497145">
          <a:off x="3681997" y="2433617"/>
          <a:ext cx="1370515" cy="1370515"/>
        </a:xfrm>
        <a:prstGeom prst="leftCircularArrow">
          <a:avLst>
            <a:gd name="adj1" fmla="val 2201"/>
            <a:gd name="adj2" fmla="val 264937"/>
            <a:gd name="adj3" fmla="val 497927"/>
            <a:gd name="adj4" fmla="val 7481968"/>
            <a:gd name="adj5" fmla="val 25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EC6C0C-3E2F-4EB5-B8FB-2B682D01D127}">
      <dsp:nvSpPr>
        <dsp:cNvPr id="0" name=""/>
        <dsp:cNvSpPr/>
      </dsp:nvSpPr>
      <dsp:spPr>
        <a:xfrm>
          <a:off x="3356324" y="2926747"/>
          <a:ext cx="1091389" cy="434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nb-NO" sz="1000" kern="1200"/>
            <a:t>Bylab</a:t>
          </a:r>
        </a:p>
      </dsp:txBody>
      <dsp:txXfrm>
        <a:off x="3369036" y="2939459"/>
        <a:ext cx="1065965" cy="408585"/>
      </dsp:txXfrm>
    </dsp:sp>
    <dsp:sp modelId="{B156213E-F696-4A00-BEEA-FCC7525AF577}">
      <dsp:nvSpPr>
        <dsp:cNvPr id="0" name=""/>
        <dsp:cNvSpPr/>
      </dsp:nvSpPr>
      <dsp:spPr>
        <a:xfrm>
          <a:off x="4570545" y="1113532"/>
          <a:ext cx="1240139" cy="20483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nb-NO" sz="1000" kern="1200"/>
            <a:t>?</a:t>
          </a:r>
        </a:p>
      </dsp:txBody>
      <dsp:txXfrm>
        <a:off x="4606867" y="1588778"/>
        <a:ext cx="1167495" cy="1536746"/>
      </dsp:txXfrm>
    </dsp:sp>
    <dsp:sp modelId="{E12BB44A-F69D-4B8F-8B6F-AD8FB637F8B1}">
      <dsp:nvSpPr>
        <dsp:cNvPr id="0" name=""/>
        <dsp:cNvSpPr/>
      </dsp:nvSpPr>
      <dsp:spPr>
        <a:xfrm>
          <a:off x="4842539" y="817486"/>
          <a:ext cx="1091389" cy="434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nb-NO" sz="1000" kern="1200"/>
            <a:t>Politisk verksted</a:t>
          </a:r>
        </a:p>
      </dsp:txBody>
      <dsp:txXfrm>
        <a:off x="4855251" y="830198"/>
        <a:ext cx="1065965" cy="4085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A45C1-A45D-42BD-9C8C-A1EE4D7A539C}">
      <dsp:nvSpPr>
        <dsp:cNvPr id="0" name=""/>
        <dsp:cNvSpPr/>
      </dsp:nvSpPr>
      <dsp:spPr>
        <a:xfrm>
          <a:off x="59305" y="42251"/>
          <a:ext cx="1202045" cy="26748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nb-NO" sz="1000" kern="1200" dirty="0"/>
            <a:t>Sosial bærekraft må forstås kontekstuelt</a:t>
          </a:r>
          <a:endParaRPr lang="nb-NO" sz="900" kern="1200" dirty="0"/>
        </a:p>
        <a:p>
          <a:pPr marL="57150" lvl="1" indent="-57150" algn="l" defTabSz="444500">
            <a:lnSpc>
              <a:spcPct val="90000"/>
            </a:lnSpc>
            <a:spcBef>
              <a:spcPct val="0"/>
            </a:spcBef>
            <a:spcAft>
              <a:spcPct val="15000"/>
            </a:spcAft>
            <a:buChar char="•"/>
          </a:pPr>
          <a:r>
            <a:rPr lang="nb-NO" sz="1000" kern="1200" dirty="0"/>
            <a:t>Består av to dimensjoner:     a) Sosialt robuste lokalsamfunn    b) Sosialt rettferdig tilgang til goder/fravær av byrder</a:t>
          </a:r>
        </a:p>
      </dsp:txBody>
      <dsp:txXfrm>
        <a:off x="94512" y="77458"/>
        <a:ext cx="1131631" cy="2031270"/>
      </dsp:txXfrm>
    </dsp:sp>
    <dsp:sp modelId="{D84FD6AA-7291-422C-9EDF-5E35D9CF76C9}">
      <dsp:nvSpPr>
        <dsp:cNvPr id="0" name=""/>
        <dsp:cNvSpPr/>
      </dsp:nvSpPr>
      <dsp:spPr>
        <a:xfrm rot="1988508">
          <a:off x="626277" y="1676750"/>
          <a:ext cx="1634321" cy="1634321"/>
        </a:xfrm>
        <a:prstGeom prst="leftCircularArrow">
          <a:avLst>
            <a:gd name="adj1" fmla="val 3471"/>
            <a:gd name="adj2" fmla="val 430353"/>
            <a:gd name="adj3" fmla="val 467508"/>
            <a:gd name="adj4" fmla="val 7286134"/>
            <a:gd name="adj5" fmla="val 40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21D29E-58E6-4AF2-B198-B9A9B2B13004}">
      <dsp:nvSpPr>
        <dsp:cNvPr id="0" name=""/>
        <dsp:cNvSpPr/>
      </dsp:nvSpPr>
      <dsp:spPr>
        <a:xfrm>
          <a:off x="406672" y="2265021"/>
          <a:ext cx="1168381" cy="464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nb-NO" sz="1100" kern="1200"/>
            <a:t>Litteraturstudiene</a:t>
          </a:r>
        </a:p>
      </dsp:txBody>
      <dsp:txXfrm>
        <a:off x="420280" y="2278629"/>
        <a:ext cx="1141165" cy="437410"/>
      </dsp:txXfrm>
    </dsp:sp>
    <dsp:sp modelId="{B6C73D66-2380-49DD-9388-09CE5584E9DB}">
      <dsp:nvSpPr>
        <dsp:cNvPr id="0" name=""/>
        <dsp:cNvSpPr/>
      </dsp:nvSpPr>
      <dsp:spPr>
        <a:xfrm>
          <a:off x="1770156" y="0"/>
          <a:ext cx="1310590" cy="26154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nb-NO" sz="1000" kern="1200" noProof="0" dirty="0"/>
            <a:t>Robusthet: Trygghet, identitet, tilhørig-het, nære sosiale relasjoner</a:t>
          </a:r>
        </a:p>
        <a:p>
          <a:pPr marL="57150" lvl="1" indent="-57150" algn="l" defTabSz="444500">
            <a:lnSpc>
              <a:spcPct val="90000"/>
            </a:lnSpc>
            <a:spcBef>
              <a:spcPct val="0"/>
            </a:spcBef>
            <a:spcAft>
              <a:spcPct val="15000"/>
            </a:spcAft>
            <a:buChar char="•"/>
          </a:pPr>
          <a:r>
            <a:rPr lang="nb-NO" sz="1000" kern="1200" noProof="0" dirty="0"/>
            <a:t>Goder: nærhet til tjenester/tilbud; tilgjengelige, vedlikeholdte, estetiske og grønne fysiske omgivelser</a:t>
          </a:r>
        </a:p>
      </dsp:txBody>
      <dsp:txXfrm>
        <a:off x="1808542" y="598832"/>
        <a:ext cx="1233818" cy="1978198"/>
      </dsp:txXfrm>
    </dsp:sp>
    <dsp:sp modelId="{FFE291BB-459C-497A-9AC4-CBC3F6CC556A}">
      <dsp:nvSpPr>
        <dsp:cNvPr id="0" name=""/>
        <dsp:cNvSpPr/>
      </dsp:nvSpPr>
      <dsp:spPr>
        <a:xfrm rot="20210792">
          <a:off x="2221952" y="-582080"/>
          <a:ext cx="1836310" cy="1836310"/>
        </a:xfrm>
        <a:prstGeom prst="circularArrow">
          <a:avLst>
            <a:gd name="adj1" fmla="val 3089"/>
            <a:gd name="adj2" fmla="val 379565"/>
            <a:gd name="adj3" fmla="val 20817224"/>
            <a:gd name="adj4" fmla="val 13947810"/>
            <a:gd name="adj5" fmla="val 36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16162D-73F9-435A-940C-0B1273A4A610}">
      <dsp:nvSpPr>
        <dsp:cNvPr id="0" name=""/>
        <dsp:cNvSpPr/>
      </dsp:nvSpPr>
      <dsp:spPr>
        <a:xfrm>
          <a:off x="2025803" y="0"/>
          <a:ext cx="1168381" cy="464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nb-NO" sz="1100" kern="1200"/>
            <a:t>Stedskompasset</a:t>
          </a:r>
        </a:p>
      </dsp:txBody>
      <dsp:txXfrm>
        <a:off x="2039411" y="13608"/>
        <a:ext cx="1141165" cy="437410"/>
      </dsp:txXfrm>
    </dsp:sp>
    <dsp:sp modelId="{E2EA4599-85F3-4798-8CBB-71FE96E56887}">
      <dsp:nvSpPr>
        <dsp:cNvPr id="0" name=""/>
        <dsp:cNvSpPr/>
      </dsp:nvSpPr>
      <dsp:spPr>
        <a:xfrm>
          <a:off x="3471209" y="27393"/>
          <a:ext cx="1300614" cy="26748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00050">
            <a:lnSpc>
              <a:spcPct val="90000"/>
            </a:lnSpc>
            <a:spcBef>
              <a:spcPct val="0"/>
            </a:spcBef>
            <a:spcAft>
              <a:spcPct val="15000"/>
            </a:spcAft>
            <a:buChar char="•"/>
          </a:pPr>
          <a:r>
            <a:rPr lang="nb-NO" sz="900" kern="1200"/>
            <a:t>?</a:t>
          </a:r>
        </a:p>
      </dsp:txBody>
      <dsp:txXfrm>
        <a:off x="3509303" y="65487"/>
        <a:ext cx="1224426" cy="2025487"/>
      </dsp:txXfrm>
    </dsp:sp>
    <dsp:sp modelId="{9C372068-63A3-4809-AF43-FE6038AE393F}">
      <dsp:nvSpPr>
        <dsp:cNvPr id="0" name=""/>
        <dsp:cNvSpPr/>
      </dsp:nvSpPr>
      <dsp:spPr>
        <a:xfrm rot="1843191">
          <a:off x="3984769" y="1524020"/>
          <a:ext cx="1674495" cy="1674495"/>
        </a:xfrm>
        <a:prstGeom prst="leftCircularArrow">
          <a:avLst>
            <a:gd name="adj1" fmla="val 3388"/>
            <a:gd name="adj2" fmla="val 419196"/>
            <a:gd name="adj3" fmla="val 668792"/>
            <a:gd name="adj4" fmla="val 7498575"/>
            <a:gd name="adj5" fmla="val 39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EC6C0C-3E2F-4EB5-B8FB-2B682D01D127}">
      <dsp:nvSpPr>
        <dsp:cNvPr id="0" name=""/>
        <dsp:cNvSpPr/>
      </dsp:nvSpPr>
      <dsp:spPr>
        <a:xfrm>
          <a:off x="3771259" y="2265021"/>
          <a:ext cx="1168381" cy="464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nb-NO" sz="1100" kern="1200"/>
            <a:t>Bylab</a:t>
          </a:r>
        </a:p>
      </dsp:txBody>
      <dsp:txXfrm>
        <a:off x="3784867" y="2278629"/>
        <a:ext cx="1141165" cy="437410"/>
      </dsp:txXfrm>
    </dsp:sp>
    <dsp:sp modelId="{B156213E-F696-4A00-BEEA-FCC7525AF577}">
      <dsp:nvSpPr>
        <dsp:cNvPr id="0" name=""/>
        <dsp:cNvSpPr/>
      </dsp:nvSpPr>
      <dsp:spPr>
        <a:xfrm>
          <a:off x="5194896" y="49683"/>
          <a:ext cx="1327625" cy="26302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nb-NO" sz="1000" kern="1200"/>
            <a:t>?</a:t>
          </a:r>
        </a:p>
      </dsp:txBody>
      <dsp:txXfrm>
        <a:off x="5233781" y="652200"/>
        <a:ext cx="1249855" cy="1988879"/>
      </dsp:txXfrm>
    </dsp:sp>
    <dsp:sp modelId="{E12BB44A-F69D-4B8F-8B6F-AD8FB637F8B1}">
      <dsp:nvSpPr>
        <dsp:cNvPr id="0" name=""/>
        <dsp:cNvSpPr/>
      </dsp:nvSpPr>
      <dsp:spPr>
        <a:xfrm>
          <a:off x="5486077" y="0"/>
          <a:ext cx="1168381" cy="464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nb-NO" sz="1100" kern="1200"/>
            <a:t>Politisk verksted</a:t>
          </a:r>
        </a:p>
      </dsp:txBody>
      <dsp:txXfrm>
        <a:off x="5499685" y="13608"/>
        <a:ext cx="1141165" cy="437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A45C1-A45D-42BD-9C8C-A1EE4D7A539C}">
      <dsp:nvSpPr>
        <dsp:cNvPr id="0" name=""/>
        <dsp:cNvSpPr/>
      </dsp:nvSpPr>
      <dsp:spPr>
        <a:xfrm>
          <a:off x="59305" y="42251"/>
          <a:ext cx="1202045" cy="26748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nb-NO" sz="1000" kern="1200" dirty="0"/>
            <a:t>Sosial bærekraft må forstås kontekstuelt</a:t>
          </a:r>
          <a:endParaRPr lang="nb-NO" sz="900" kern="1200" dirty="0"/>
        </a:p>
        <a:p>
          <a:pPr marL="57150" lvl="1" indent="-57150" algn="l" defTabSz="444500">
            <a:lnSpc>
              <a:spcPct val="90000"/>
            </a:lnSpc>
            <a:spcBef>
              <a:spcPct val="0"/>
            </a:spcBef>
            <a:spcAft>
              <a:spcPct val="15000"/>
            </a:spcAft>
            <a:buChar char="•"/>
          </a:pPr>
          <a:r>
            <a:rPr lang="nb-NO" sz="1000" kern="1200" dirty="0"/>
            <a:t>Består av to dimensjoner:     a) Sosialt robuste lokalsamfunn    b) Sosialt rettferdig tilgang til goder/fravær av byrder</a:t>
          </a:r>
        </a:p>
      </dsp:txBody>
      <dsp:txXfrm>
        <a:off x="94512" y="77458"/>
        <a:ext cx="1131631" cy="2031270"/>
      </dsp:txXfrm>
    </dsp:sp>
    <dsp:sp modelId="{D84FD6AA-7291-422C-9EDF-5E35D9CF76C9}">
      <dsp:nvSpPr>
        <dsp:cNvPr id="0" name=""/>
        <dsp:cNvSpPr/>
      </dsp:nvSpPr>
      <dsp:spPr>
        <a:xfrm rot="1988508">
          <a:off x="651418" y="1632766"/>
          <a:ext cx="1557121" cy="1557121"/>
        </a:xfrm>
        <a:prstGeom prst="leftCircularArrow">
          <a:avLst>
            <a:gd name="adj1" fmla="val 3643"/>
            <a:gd name="adj2" fmla="val 453550"/>
            <a:gd name="adj3" fmla="val 544579"/>
            <a:gd name="adj4" fmla="val 7340007"/>
            <a:gd name="adj5" fmla="val 42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21D29E-58E6-4AF2-B198-B9A9B2B13004}">
      <dsp:nvSpPr>
        <dsp:cNvPr id="0" name=""/>
        <dsp:cNvSpPr/>
      </dsp:nvSpPr>
      <dsp:spPr>
        <a:xfrm>
          <a:off x="406672" y="2265021"/>
          <a:ext cx="1168381" cy="464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nb-NO" sz="1100" kern="1200"/>
            <a:t>Litteraturstudiene</a:t>
          </a:r>
        </a:p>
      </dsp:txBody>
      <dsp:txXfrm>
        <a:off x="420280" y="2278629"/>
        <a:ext cx="1141165" cy="437410"/>
      </dsp:txXfrm>
    </dsp:sp>
    <dsp:sp modelId="{B6C73D66-2380-49DD-9388-09CE5584E9DB}">
      <dsp:nvSpPr>
        <dsp:cNvPr id="0" name=""/>
        <dsp:cNvSpPr/>
      </dsp:nvSpPr>
      <dsp:spPr>
        <a:xfrm>
          <a:off x="1720760" y="49689"/>
          <a:ext cx="1310590" cy="26154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nb-NO" sz="1000" kern="1200" noProof="0" dirty="0"/>
            <a:t>Robusthet: Trygghet, identitet, tilhørig-het, nære sosiale relasjoner</a:t>
          </a:r>
          <a:endParaRPr lang="nb-NO" sz="1000" kern="1200" dirty="0"/>
        </a:p>
        <a:p>
          <a:pPr marL="57150" lvl="1" indent="-57150" algn="l" defTabSz="444500">
            <a:lnSpc>
              <a:spcPct val="90000"/>
            </a:lnSpc>
            <a:spcBef>
              <a:spcPct val="0"/>
            </a:spcBef>
            <a:spcAft>
              <a:spcPct val="15000"/>
            </a:spcAft>
            <a:buChar char="•"/>
          </a:pPr>
          <a:r>
            <a:rPr lang="nb-NO" sz="1000" kern="1200" noProof="0" dirty="0"/>
            <a:t>Goder: nærhet til tjenester/tilbud; tilgjengelige, vedlikeholdte, estetiske og grønne fysiske omgivelser</a:t>
          </a:r>
        </a:p>
      </dsp:txBody>
      <dsp:txXfrm>
        <a:off x="1759146" y="648521"/>
        <a:ext cx="1233818" cy="1978198"/>
      </dsp:txXfrm>
    </dsp:sp>
    <dsp:sp modelId="{FFE291BB-459C-497A-9AC4-CBC3F6CC556A}">
      <dsp:nvSpPr>
        <dsp:cNvPr id="0" name=""/>
        <dsp:cNvSpPr/>
      </dsp:nvSpPr>
      <dsp:spPr>
        <a:xfrm rot="20210792">
          <a:off x="2221952" y="-582080"/>
          <a:ext cx="1836310" cy="1836310"/>
        </a:xfrm>
        <a:prstGeom prst="circularArrow">
          <a:avLst>
            <a:gd name="adj1" fmla="val 3089"/>
            <a:gd name="adj2" fmla="val 379565"/>
            <a:gd name="adj3" fmla="val 20817224"/>
            <a:gd name="adj4" fmla="val 13947810"/>
            <a:gd name="adj5" fmla="val 36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16162D-73F9-435A-940C-0B1273A4A610}">
      <dsp:nvSpPr>
        <dsp:cNvPr id="0" name=""/>
        <dsp:cNvSpPr/>
      </dsp:nvSpPr>
      <dsp:spPr>
        <a:xfrm>
          <a:off x="2025803" y="0"/>
          <a:ext cx="1168381" cy="464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nb-NO" sz="1100" kern="1200"/>
            <a:t>Stedskompasset</a:t>
          </a:r>
        </a:p>
      </dsp:txBody>
      <dsp:txXfrm>
        <a:off x="2039411" y="13608"/>
        <a:ext cx="1141165" cy="437410"/>
      </dsp:txXfrm>
    </dsp:sp>
    <dsp:sp modelId="{E2EA4599-85F3-4798-8CBB-71FE96E56887}">
      <dsp:nvSpPr>
        <dsp:cNvPr id="0" name=""/>
        <dsp:cNvSpPr/>
      </dsp:nvSpPr>
      <dsp:spPr>
        <a:xfrm>
          <a:off x="3471209" y="27393"/>
          <a:ext cx="1300614" cy="26748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nb-NO" sz="1000" kern="1200" dirty="0"/>
            <a:t>Robusthet:         a) Sosial kapasitet til å ta initiativ</a:t>
          </a:r>
        </a:p>
        <a:p>
          <a:pPr marL="57150" lvl="1" indent="-57150" algn="l" defTabSz="444500">
            <a:lnSpc>
              <a:spcPct val="90000"/>
            </a:lnSpc>
            <a:spcBef>
              <a:spcPct val="0"/>
            </a:spcBef>
            <a:spcAft>
              <a:spcPct val="15000"/>
            </a:spcAft>
            <a:buChar char="•"/>
          </a:pPr>
          <a:r>
            <a:rPr lang="nb-NO" sz="1000" kern="1200" dirty="0"/>
            <a:t>Goder: vedlikehold og oppgradering av uterom og grøntområder</a:t>
          </a:r>
        </a:p>
        <a:p>
          <a:pPr marL="57150" lvl="1" indent="-57150" algn="l" defTabSz="444500">
            <a:lnSpc>
              <a:spcPct val="90000"/>
            </a:lnSpc>
            <a:spcBef>
              <a:spcPct val="0"/>
            </a:spcBef>
            <a:spcAft>
              <a:spcPct val="15000"/>
            </a:spcAft>
            <a:buChar char="•"/>
          </a:pPr>
          <a:endParaRPr lang="nb-NO" sz="1000" kern="1200" dirty="0"/>
        </a:p>
      </dsp:txBody>
      <dsp:txXfrm>
        <a:off x="3509303" y="65487"/>
        <a:ext cx="1224426" cy="2025487"/>
      </dsp:txXfrm>
    </dsp:sp>
    <dsp:sp modelId="{9C372068-63A3-4809-AF43-FE6038AE393F}">
      <dsp:nvSpPr>
        <dsp:cNvPr id="0" name=""/>
        <dsp:cNvSpPr/>
      </dsp:nvSpPr>
      <dsp:spPr>
        <a:xfrm rot="1843191">
          <a:off x="3984769" y="1524020"/>
          <a:ext cx="1674495" cy="1674495"/>
        </a:xfrm>
        <a:prstGeom prst="leftCircularArrow">
          <a:avLst>
            <a:gd name="adj1" fmla="val 3388"/>
            <a:gd name="adj2" fmla="val 419196"/>
            <a:gd name="adj3" fmla="val 668792"/>
            <a:gd name="adj4" fmla="val 7498575"/>
            <a:gd name="adj5" fmla="val 39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EC6C0C-3E2F-4EB5-B8FB-2B682D01D127}">
      <dsp:nvSpPr>
        <dsp:cNvPr id="0" name=""/>
        <dsp:cNvSpPr/>
      </dsp:nvSpPr>
      <dsp:spPr>
        <a:xfrm>
          <a:off x="3771259" y="2265021"/>
          <a:ext cx="1168381" cy="464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nb-NO" sz="1100" kern="1200"/>
            <a:t>Bylab</a:t>
          </a:r>
        </a:p>
      </dsp:txBody>
      <dsp:txXfrm>
        <a:off x="3784867" y="2278629"/>
        <a:ext cx="1141165" cy="437410"/>
      </dsp:txXfrm>
    </dsp:sp>
    <dsp:sp modelId="{B156213E-F696-4A00-BEEA-FCC7525AF577}">
      <dsp:nvSpPr>
        <dsp:cNvPr id="0" name=""/>
        <dsp:cNvSpPr/>
      </dsp:nvSpPr>
      <dsp:spPr>
        <a:xfrm>
          <a:off x="5194896" y="49683"/>
          <a:ext cx="1327625" cy="26302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nb-NO" sz="1000" kern="1200"/>
            <a:t>?</a:t>
          </a:r>
        </a:p>
      </dsp:txBody>
      <dsp:txXfrm>
        <a:off x="5233781" y="652200"/>
        <a:ext cx="1249855" cy="1988879"/>
      </dsp:txXfrm>
    </dsp:sp>
    <dsp:sp modelId="{E12BB44A-F69D-4B8F-8B6F-AD8FB637F8B1}">
      <dsp:nvSpPr>
        <dsp:cNvPr id="0" name=""/>
        <dsp:cNvSpPr/>
      </dsp:nvSpPr>
      <dsp:spPr>
        <a:xfrm>
          <a:off x="5486077" y="0"/>
          <a:ext cx="1168381" cy="464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nb-NO" sz="1100" kern="1200"/>
            <a:t>Politisk verksted</a:t>
          </a:r>
        </a:p>
      </dsp:txBody>
      <dsp:txXfrm>
        <a:off x="5499685" y="13608"/>
        <a:ext cx="1141165" cy="437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AD839-F2F6-4F93-90A8-DBB89A5B14B1}">
      <dsp:nvSpPr>
        <dsp:cNvPr id="0" name=""/>
        <dsp:cNvSpPr/>
      </dsp:nvSpPr>
      <dsp:spPr>
        <a:xfrm rot="5400000">
          <a:off x="-137126" y="138494"/>
          <a:ext cx="914176" cy="63992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nb-NO" sz="600" kern="1200"/>
            <a:t>1. Områdesatsing og levekårsstatistikk</a:t>
          </a:r>
        </a:p>
      </dsp:txBody>
      <dsp:txXfrm rot="-5400000">
        <a:off x="1" y="321330"/>
        <a:ext cx="639923" cy="274253"/>
      </dsp:txXfrm>
    </dsp:sp>
    <dsp:sp modelId="{1384B1A7-5A65-4A64-A0EC-49B3EA905FF9}">
      <dsp:nvSpPr>
        <dsp:cNvPr id="0" name=""/>
        <dsp:cNvSpPr/>
      </dsp:nvSpPr>
      <dsp:spPr>
        <a:xfrm rot="5400000">
          <a:off x="2766107" y="-2123890"/>
          <a:ext cx="594107" cy="484473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nb-NO" sz="1100" kern="1200"/>
            <a:t>Hva forteller levekårskartleggingen om sosial bærekraft?</a:t>
          </a:r>
        </a:p>
        <a:p>
          <a:pPr marL="57150" lvl="1" indent="-57150" algn="l" defTabSz="488950">
            <a:lnSpc>
              <a:spcPct val="90000"/>
            </a:lnSpc>
            <a:spcBef>
              <a:spcPct val="0"/>
            </a:spcBef>
            <a:spcAft>
              <a:spcPct val="15000"/>
            </a:spcAft>
            <a:buChar char="•"/>
          </a:pPr>
          <a:r>
            <a:rPr lang="nb-NO" sz="1100" kern="1200"/>
            <a:t>Hvordan opplever dere at denne typen kunnskap fungerer?</a:t>
          </a:r>
        </a:p>
        <a:p>
          <a:pPr marL="57150" lvl="1" indent="-57150" algn="l" defTabSz="488950">
            <a:lnSpc>
              <a:spcPct val="90000"/>
            </a:lnSpc>
            <a:spcBef>
              <a:spcPct val="0"/>
            </a:spcBef>
            <a:spcAft>
              <a:spcPct val="15000"/>
            </a:spcAft>
            <a:buChar char="•"/>
          </a:pPr>
          <a:r>
            <a:rPr lang="nb-NO" sz="1100" kern="1200"/>
            <a:t>Datagrunnlag: Levekårsstatistikk</a:t>
          </a:r>
        </a:p>
      </dsp:txBody>
      <dsp:txXfrm rot="-5400000">
        <a:off x="640795" y="30424"/>
        <a:ext cx="4815729" cy="536103"/>
      </dsp:txXfrm>
    </dsp:sp>
    <dsp:sp modelId="{DF500D4C-D583-4D31-AB62-AA1460D4D30B}">
      <dsp:nvSpPr>
        <dsp:cNvPr id="0" name=""/>
        <dsp:cNvSpPr/>
      </dsp:nvSpPr>
      <dsp:spPr>
        <a:xfrm rot="5400000">
          <a:off x="-137126" y="899656"/>
          <a:ext cx="914176" cy="63992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nb-NO" sz="600" kern="1200"/>
            <a:t>2. Stedskompasset</a:t>
          </a:r>
        </a:p>
      </dsp:txBody>
      <dsp:txXfrm rot="-5400000">
        <a:off x="1" y="1082492"/>
        <a:ext cx="639923" cy="274253"/>
      </dsp:txXfrm>
    </dsp:sp>
    <dsp:sp modelId="{3C0FC80F-D403-4187-B5AB-066C33F11FE1}">
      <dsp:nvSpPr>
        <dsp:cNvPr id="0" name=""/>
        <dsp:cNvSpPr/>
      </dsp:nvSpPr>
      <dsp:spPr>
        <a:xfrm rot="5400000">
          <a:off x="2766054" y="-1363600"/>
          <a:ext cx="594214" cy="484647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nb-NO" sz="1100" kern="1200"/>
            <a:t>Hvordan fungerer Stedskompasset som verktøy for å belyse lokalsamfunnets behov?</a:t>
          </a:r>
        </a:p>
        <a:p>
          <a:pPr marL="57150" lvl="1" indent="-57150" algn="l" defTabSz="488950">
            <a:lnSpc>
              <a:spcPct val="90000"/>
            </a:lnSpc>
            <a:spcBef>
              <a:spcPct val="0"/>
            </a:spcBef>
            <a:spcAft>
              <a:spcPct val="15000"/>
            </a:spcAft>
            <a:buChar char="•"/>
          </a:pPr>
          <a:r>
            <a:rPr lang="nb-NO" sz="1100" kern="1200"/>
            <a:t>Datagrunnlag: Stedskompasset</a:t>
          </a:r>
        </a:p>
      </dsp:txBody>
      <dsp:txXfrm rot="-5400000">
        <a:off x="639924" y="791537"/>
        <a:ext cx="4817469" cy="536200"/>
      </dsp:txXfrm>
    </dsp:sp>
    <dsp:sp modelId="{8D275BC8-C901-43D9-937F-E676C0E6B08C}">
      <dsp:nvSpPr>
        <dsp:cNvPr id="0" name=""/>
        <dsp:cNvSpPr/>
      </dsp:nvSpPr>
      <dsp:spPr>
        <a:xfrm rot="5400000">
          <a:off x="-137126" y="1660819"/>
          <a:ext cx="914176" cy="63992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nb-NO" sz="600" kern="1200"/>
            <a:t>3. Fremtidsverksted</a:t>
          </a:r>
        </a:p>
      </dsp:txBody>
      <dsp:txXfrm rot="-5400000">
        <a:off x="1" y="1843655"/>
        <a:ext cx="639923" cy="274253"/>
      </dsp:txXfrm>
    </dsp:sp>
    <dsp:sp modelId="{6961F94D-AFB4-4186-A2A1-D13D0E04E4EC}">
      <dsp:nvSpPr>
        <dsp:cNvPr id="0" name=""/>
        <dsp:cNvSpPr/>
      </dsp:nvSpPr>
      <dsp:spPr>
        <a:xfrm rot="5400000">
          <a:off x="2766054" y="-631013"/>
          <a:ext cx="594214" cy="484647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nb-NO" sz="1100" kern="1200"/>
            <a:t>Hva består en sosial og fysisk grunnstruktur av?</a:t>
          </a:r>
        </a:p>
        <a:p>
          <a:pPr marL="57150" lvl="1" indent="-57150" algn="l" defTabSz="488950">
            <a:lnSpc>
              <a:spcPct val="90000"/>
            </a:lnSpc>
            <a:spcBef>
              <a:spcPct val="0"/>
            </a:spcBef>
            <a:spcAft>
              <a:spcPct val="15000"/>
            </a:spcAft>
            <a:buChar char="•"/>
          </a:pPr>
          <a:r>
            <a:rPr lang="nb-NO" sz="1100" kern="1200"/>
            <a:t>Hva skal til for at et lokalsamfunn er sosialt bærekraftig?</a:t>
          </a:r>
        </a:p>
        <a:p>
          <a:pPr marL="57150" lvl="1" indent="-57150" algn="l" defTabSz="488950">
            <a:lnSpc>
              <a:spcPct val="90000"/>
            </a:lnSpc>
            <a:spcBef>
              <a:spcPct val="0"/>
            </a:spcBef>
            <a:spcAft>
              <a:spcPct val="15000"/>
            </a:spcAft>
            <a:buChar char="•"/>
          </a:pPr>
          <a:r>
            <a:rPr lang="nb-NO" sz="1100" kern="1200"/>
            <a:t>Datagrunnlag: Fremtidsverkstedet</a:t>
          </a:r>
        </a:p>
      </dsp:txBody>
      <dsp:txXfrm rot="-5400000">
        <a:off x="639924" y="1524124"/>
        <a:ext cx="4817469" cy="536200"/>
      </dsp:txXfrm>
    </dsp:sp>
    <dsp:sp modelId="{33813CF1-892C-400B-98FD-1C08E3044E99}">
      <dsp:nvSpPr>
        <dsp:cNvPr id="0" name=""/>
        <dsp:cNvSpPr/>
      </dsp:nvSpPr>
      <dsp:spPr>
        <a:xfrm rot="5400000">
          <a:off x="-137126" y="2421982"/>
          <a:ext cx="914176" cy="63992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nb-NO" sz="600" kern="1200"/>
            <a:t>4. Vedtak</a:t>
          </a:r>
        </a:p>
      </dsp:txBody>
      <dsp:txXfrm rot="-5400000">
        <a:off x="1" y="2604818"/>
        <a:ext cx="639923" cy="274253"/>
      </dsp:txXfrm>
    </dsp:sp>
    <dsp:sp modelId="{8DDE8DAD-305F-4C78-B910-566299F9F0CF}">
      <dsp:nvSpPr>
        <dsp:cNvPr id="0" name=""/>
        <dsp:cNvSpPr/>
      </dsp:nvSpPr>
      <dsp:spPr>
        <a:xfrm rot="5400000">
          <a:off x="2766054" y="158724"/>
          <a:ext cx="594214" cy="484647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nb-NO" sz="1100" kern="1200"/>
            <a:t>Gitt den informasjonen dere har fått nå, hvordan vil dere formulere et vedtak som ivaretar hensynet til sosial bærekraft?</a:t>
          </a:r>
        </a:p>
      </dsp:txBody>
      <dsp:txXfrm rot="-5400000">
        <a:off x="639924" y="2313862"/>
        <a:ext cx="4817469" cy="536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A45C1-A45D-42BD-9C8C-A1EE4D7A539C}">
      <dsp:nvSpPr>
        <dsp:cNvPr id="0" name=""/>
        <dsp:cNvSpPr/>
      </dsp:nvSpPr>
      <dsp:spPr>
        <a:xfrm>
          <a:off x="59305" y="42251"/>
          <a:ext cx="1202045" cy="26748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nb-NO" sz="1000" kern="1200" dirty="0"/>
            <a:t>Sosial bærekraft må forstås kontekstuelt</a:t>
          </a:r>
          <a:endParaRPr lang="nb-NO" sz="900" kern="1200" dirty="0"/>
        </a:p>
        <a:p>
          <a:pPr marL="57150" lvl="1" indent="-57150" algn="l" defTabSz="444500">
            <a:lnSpc>
              <a:spcPct val="90000"/>
            </a:lnSpc>
            <a:spcBef>
              <a:spcPct val="0"/>
            </a:spcBef>
            <a:spcAft>
              <a:spcPct val="15000"/>
            </a:spcAft>
            <a:buChar char="•"/>
          </a:pPr>
          <a:r>
            <a:rPr lang="nb-NO" sz="1000" kern="1200" dirty="0"/>
            <a:t>Består av to dimensjoner:     a) Sosialt robuste lokalsamfunn    b) Sosialt rettferdig tilgang til goder/fravær av byrder</a:t>
          </a:r>
        </a:p>
      </dsp:txBody>
      <dsp:txXfrm>
        <a:off x="94512" y="77458"/>
        <a:ext cx="1131631" cy="2031270"/>
      </dsp:txXfrm>
    </dsp:sp>
    <dsp:sp modelId="{D84FD6AA-7291-422C-9EDF-5E35D9CF76C9}">
      <dsp:nvSpPr>
        <dsp:cNvPr id="0" name=""/>
        <dsp:cNvSpPr/>
      </dsp:nvSpPr>
      <dsp:spPr>
        <a:xfrm rot="1988508">
          <a:off x="676519" y="1665201"/>
          <a:ext cx="1557121" cy="1557121"/>
        </a:xfrm>
        <a:prstGeom prst="leftCircularArrow">
          <a:avLst>
            <a:gd name="adj1" fmla="val 3643"/>
            <a:gd name="adj2" fmla="val 453550"/>
            <a:gd name="adj3" fmla="val 544579"/>
            <a:gd name="adj4" fmla="val 7340007"/>
            <a:gd name="adj5" fmla="val 42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21D29E-58E6-4AF2-B198-B9A9B2B13004}">
      <dsp:nvSpPr>
        <dsp:cNvPr id="0" name=""/>
        <dsp:cNvSpPr/>
      </dsp:nvSpPr>
      <dsp:spPr>
        <a:xfrm>
          <a:off x="406672" y="2265021"/>
          <a:ext cx="1168381" cy="464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nb-NO" sz="1100" kern="1200"/>
            <a:t>Litteraturstudiene</a:t>
          </a:r>
        </a:p>
      </dsp:txBody>
      <dsp:txXfrm>
        <a:off x="420280" y="2278629"/>
        <a:ext cx="1141165" cy="437410"/>
      </dsp:txXfrm>
    </dsp:sp>
    <dsp:sp modelId="{B6C73D66-2380-49DD-9388-09CE5584E9DB}">
      <dsp:nvSpPr>
        <dsp:cNvPr id="0" name=""/>
        <dsp:cNvSpPr/>
      </dsp:nvSpPr>
      <dsp:spPr>
        <a:xfrm>
          <a:off x="1720760" y="49689"/>
          <a:ext cx="1310590" cy="26154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nb-NO" sz="1000" kern="1200" noProof="0" dirty="0"/>
            <a:t>Robusthet: Trygghet, identitet, tilhørig-het, nære sosiale relasjoner</a:t>
          </a:r>
          <a:endParaRPr lang="nb-NO" sz="1000" kern="1200" dirty="0"/>
        </a:p>
        <a:p>
          <a:pPr marL="57150" lvl="1" indent="-57150" algn="l" defTabSz="444500">
            <a:lnSpc>
              <a:spcPct val="90000"/>
            </a:lnSpc>
            <a:spcBef>
              <a:spcPct val="0"/>
            </a:spcBef>
            <a:spcAft>
              <a:spcPct val="15000"/>
            </a:spcAft>
            <a:buChar char="•"/>
          </a:pPr>
          <a:r>
            <a:rPr lang="nb-NO" sz="1000" kern="1200" noProof="0" dirty="0"/>
            <a:t>Goder: nærhet til tjenester/tilbud; tilgjengelige, vedlikeholdte, estetiske og grønne fysiske omgivelser</a:t>
          </a:r>
        </a:p>
      </dsp:txBody>
      <dsp:txXfrm>
        <a:off x="1759146" y="648521"/>
        <a:ext cx="1233818" cy="1978198"/>
      </dsp:txXfrm>
    </dsp:sp>
    <dsp:sp modelId="{FFE291BB-459C-497A-9AC4-CBC3F6CC556A}">
      <dsp:nvSpPr>
        <dsp:cNvPr id="0" name=""/>
        <dsp:cNvSpPr/>
      </dsp:nvSpPr>
      <dsp:spPr>
        <a:xfrm rot="20210792">
          <a:off x="2221952" y="-582080"/>
          <a:ext cx="1836310" cy="1836310"/>
        </a:xfrm>
        <a:prstGeom prst="circularArrow">
          <a:avLst>
            <a:gd name="adj1" fmla="val 3089"/>
            <a:gd name="adj2" fmla="val 379565"/>
            <a:gd name="adj3" fmla="val 20817224"/>
            <a:gd name="adj4" fmla="val 13947810"/>
            <a:gd name="adj5" fmla="val 360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16162D-73F9-435A-940C-0B1273A4A610}">
      <dsp:nvSpPr>
        <dsp:cNvPr id="0" name=""/>
        <dsp:cNvSpPr/>
      </dsp:nvSpPr>
      <dsp:spPr>
        <a:xfrm>
          <a:off x="2025803" y="0"/>
          <a:ext cx="1168381" cy="464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nb-NO" sz="1100" kern="1200"/>
            <a:t>Stedskompasset</a:t>
          </a:r>
        </a:p>
      </dsp:txBody>
      <dsp:txXfrm>
        <a:off x="2039411" y="13608"/>
        <a:ext cx="1141165" cy="437410"/>
      </dsp:txXfrm>
    </dsp:sp>
    <dsp:sp modelId="{E2EA4599-85F3-4798-8CBB-71FE96E56887}">
      <dsp:nvSpPr>
        <dsp:cNvPr id="0" name=""/>
        <dsp:cNvSpPr/>
      </dsp:nvSpPr>
      <dsp:spPr>
        <a:xfrm>
          <a:off x="3471209" y="27393"/>
          <a:ext cx="1300614" cy="26748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nb-NO" sz="1000" kern="1200" dirty="0"/>
            <a:t>Robusthet:         a) Sosial kapasitet til å ta initiativ</a:t>
          </a:r>
        </a:p>
        <a:p>
          <a:pPr marL="57150" lvl="1" indent="-57150" algn="l" defTabSz="444500">
            <a:lnSpc>
              <a:spcPct val="90000"/>
            </a:lnSpc>
            <a:spcBef>
              <a:spcPct val="0"/>
            </a:spcBef>
            <a:spcAft>
              <a:spcPct val="15000"/>
            </a:spcAft>
            <a:buChar char="•"/>
          </a:pPr>
          <a:r>
            <a:rPr lang="nb-NO" sz="1000" kern="1200" dirty="0"/>
            <a:t>Goder: vedlikehold og oppgradering av uterom og grøntområder</a:t>
          </a:r>
        </a:p>
        <a:p>
          <a:pPr marL="57150" lvl="1" indent="-57150" algn="l" defTabSz="444500">
            <a:lnSpc>
              <a:spcPct val="90000"/>
            </a:lnSpc>
            <a:spcBef>
              <a:spcPct val="0"/>
            </a:spcBef>
            <a:spcAft>
              <a:spcPct val="15000"/>
            </a:spcAft>
            <a:buChar char="•"/>
          </a:pPr>
          <a:endParaRPr lang="nb-NO" sz="1000" kern="1200" dirty="0"/>
        </a:p>
      </dsp:txBody>
      <dsp:txXfrm>
        <a:off x="3509303" y="65487"/>
        <a:ext cx="1224426" cy="2025487"/>
      </dsp:txXfrm>
    </dsp:sp>
    <dsp:sp modelId="{9C372068-63A3-4809-AF43-FE6038AE393F}">
      <dsp:nvSpPr>
        <dsp:cNvPr id="0" name=""/>
        <dsp:cNvSpPr/>
      </dsp:nvSpPr>
      <dsp:spPr>
        <a:xfrm rot="1843191">
          <a:off x="3984769" y="1524020"/>
          <a:ext cx="1674495" cy="1674495"/>
        </a:xfrm>
        <a:prstGeom prst="leftCircularArrow">
          <a:avLst>
            <a:gd name="adj1" fmla="val 3388"/>
            <a:gd name="adj2" fmla="val 419196"/>
            <a:gd name="adj3" fmla="val 668792"/>
            <a:gd name="adj4" fmla="val 7498575"/>
            <a:gd name="adj5" fmla="val 39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EC6C0C-3E2F-4EB5-B8FB-2B682D01D127}">
      <dsp:nvSpPr>
        <dsp:cNvPr id="0" name=""/>
        <dsp:cNvSpPr/>
      </dsp:nvSpPr>
      <dsp:spPr>
        <a:xfrm>
          <a:off x="3771259" y="2265021"/>
          <a:ext cx="1168381" cy="464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nb-NO" sz="1100" kern="1200"/>
            <a:t>Bylab</a:t>
          </a:r>
        </a:p>
      </dsp:txBody>
      <dsp:txXfrm>
        <a:off x="3784867" y="2278629"/>
        <a:ext cx="1141165" cy="437410"/>
      </dsp:txXfrm>
    </dsp:sp>
    <dsp:sp modelId="{B156213E-F696-4A00-BEEA-FCC7525AF577}">
      <dsp:nvSpPr>
        <dsp:cNvPr id="0" name=""/>
        <dsp:cNvSpPr/>
      </dsp:nvSpPr>
      <dsp:spPr>
        <a:xfrm>
          <a:off x="5194896" y="49683"/>
          <a:ext cx="1327625" cy="26302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nb-NO" sz="1000" kern="1200" dirty="0"/>
            <a:t>Robusthet:          Institusjonell kapasitet, lokal tilstedeværelse, involverende prosesser</a:t>
          </a:r>
        </a:p>
        <a:p>
          <a:pPr marL="57150" lvl="1" indent="-57150" algn="l" defTabSz="444500">
            <a:lnSpc>
              <a:spcPct val="90000"/>
            </a:lnSpc>
            <a:spcBef>
              <a:spcPct val="0"/>
            </a:spcBef>
            <a:spcAft>
              <a:spcPct val="15000"/>
            </a:spcAft>
            <a:buChar char="•"/>
          </a:pPr>
          <a:r>
            <a:rPr lang="nb-NO" sz="1000" kern="1200" dirty="0"/>
            <a:t>Goder: Infrastruktur for </a:t>
          </a:r>
          <a:r>
            <a:rPr lang="nb-NO" sz="1000" kern="1200" dirty="0" err="1"/>
            <a:t>samskaping</a:t>
          </a:r>
          <a:r>
            <a:rPr lang="nb-NO" sz="1000" kern="1200" dirty="0"/>
            <a:t>, tjenestene aktiveres</a:t>
          </a:r>
        </a:p>
      </dsp:txBody>
      <dsp:txXfrm>
        <a:off x="5233781" y="652200"/>
        <a:ext cx="1249855" cy="1988879"/>
      </dsp:txXfrm>
    </dsp:sp>
    <dsp:sp modelId="{E12BB44A-F69D-4B8F-8B6F-AD8FB637F8B1}">
      <dsp:nvSpPr>
        <dsp:cNvPr id="0" name=""/>
        <dsp:cNvSpPr/>
      </dsp:nvSpPr>
      <dsp:spPr>
        <a:xfrm>
          <a:off x="5486077" y="0"/>
          <a:ext cx="1168381" cy="4646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nb-NO" sz="1100" kern="1200"/>
            <a:t>Politisk verksted</a:t>
          </a:r>
        </a:p>
      </dsp:txBody>
      <dsp:txXfrm>
        <a:off x="5499685" y="13608"/>
        <a:ext cx="1141165" cy="4374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8B981-A095-4BAC-95AD-00D60D88A2DA}">
      <dsp:nvSpPr>
        <dsp:cNvPr id="0" name=""/>
        <dsp:cNvSpPr/>
      </dsp:nvSpPr>
      <dsp:spPr>
        <a:xfrm>
          <a:off x="2814327" y="19399"/>
          <a:ext cx="684643" cy="684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nb-NO" sz="1800" kern="1200">
            <a:solidFill>
              <a:schemeClr val="bg1"/>
            </a:solidFill>
          </a:endParaRPr>
        </a:p>
      </dsp:txBody>
      <dsp:txXfrm>
        <a:off x="2814327" y="19399"/>
        <a:ext cx="684643" cy="684643"/>
      </dsp:txXfrm>
    </dsp:sp>
    <dsp:sp modelId="{13A103E6-EBEC-4EA1-ADBD-855ADE7B3BBF}">
      <dsp:nvSpPr>
        <dsp:cNvPr id="0" name=""/>
        <dsp:cNvSpPr/>
      </dsp:nvSpPr>
      <dsp:spPr>
        <a:xfrm>
          <a:off x="1200615" y="-789"/>
          <a:ext cx="2570934" cy="2570934"/>
        </a:xfrm>
        <a:prstGeom prst="circularArrow">
          <a:avLst>
            <a:gd name="adj1" fmla="val 5193"/>
            <a:gd name="adj2" fmla="val 335383"/>
            <a:gd name="adj3" fmla="val 21295401"/>
            <a:gd name="adj4" fmla="val 19764346"/>
            <a:gd name="adj5" fmla="val 6058"/>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8AA8F-0806-4F4B-90F3-453455001AD4}">
      <dsp:nvSpPr>
        <dsp:cNvPr id="0" name=""/>
        <dsp:cNvSpPr/>
      </dsp:nvSpPr>
      <dsp:spPr>
        <a:xfrm>
          <a:off x="3228760" y="1294893"/>
          <a:ext cx="684643" cy="684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nb-NO" sz="1800" kern="1200">
            <a:solidFill>
              <a:schemeClr val="bg1"/>
            </a:solidFill>
          </a:endParaRPr>
        </a:p>
      </dsp:txBody>
      <dsp:txXfrm>
        <a:off x="3228760" y="1294893"/>
        <a:ext cx="684643" cy="684643"/>
      </dsp:txXfrm>
    </dsp:sp>
    <dsp:sp modelId="{A46B660C-08B8-48E5-B51A-946F962986B3}">
      <dsp:nvSpPr>
        <dsp:cNvPr id="0" name=""/>
        <dsp:cNvSpPr/>
      </dsp:nvSpPr>
      <dsp:spPr>
        <a:xfrm>
          <a:off x="1200615" y="-789"/>
          <a:ext cx="2570934" cy="2570934"/>
        </a:xfrm>
        <a:prstGeom prst="circularArrow">
          <a:avLst>
            <a:gd name="adj1" fmla="val 5193"/>
            <a:gd name="adj2" fmla="val 335383"/>
            <a:gd name="adj3" fmla="val 4016936"/>
            <a:gd name="adj4" fmla="val 2251378"/>
            <a:gd name="adj5" fmla="val 6058"/>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3A3706-1FEC-4F40-BEFF-AA60E4501A59}">
      <dsp:nvSpPr>
        <dsp:cNvPr id="0" name=""/>
        <dsp:cNvSpPr/>
      </dsp:nvSpPr>
      <dsp:spPr>
        <a:xfrm>
          <a:off x="2143760" y="2083191"/>
          <a:ext cx="684643" cy="684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nb-NO" sz="1800" kern="1200">
            <a:solidFill>
              <a:schemeClr val="bg1"/>
            </a:solidFill>
          </a:endParaRPr>
        </a:p>
      </dsp:txBody>
      <dsp:txXfrm>
        <a:off x="2143760" y="2083191"/>
        <a:ext cx="684643" cy="684643"/>
      </dsp:txXfrm>
    </dsp:sp>
    <dsp:sp modelId="{6749B4E8-495C-4A13-8077-F8BE7BACB525}">
      <dsp:nvSpPr>
        <dsp:cNvPr id="0" name=""/>
        <dsp:cNvSpPr/>
      </dsp:nvSpPr>
      <dsp:spPr>
        <a:xfrm>
          <a:off x="1200615" y="-789"/>
          <a:ext cx="2570934" cy="2570934"/>
        </a:xfrm>
        <a:prstGeom prst="circularArrow">
          <a:avLst>
            <a:gd name="adj1" fmla="val 5193"/>
            <a:gd name="adj2" fmla="val 335383"/>
            <a:gd name="adj3" fmla="val 8213240"/>
            <a:gd name="adj4" fmla="val 6447681"/>
            <a:gd name="adj5" fmla="val 6058"/>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852C7-F223-4AFA-A62E-91219995A544}">
      <dsp:nvSpPr>
        <dsp:cNvPr id="0" name=""/>
        <dsp:cNvSpPr/>
      </dsp:nvSpPr>
      <dsp:spPr>
        <a:xfrm>
          <a:off x="1058760" y="1294893"/>
          <a:ext cx="684643" cy="684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nb-NO" sz="1800" kern="1200">
            <a:solidFill>
              <a:schemeClr val="bg1"/>
            </a:solidFill>
          </a:endParaRPr>
        </a:p>
      </dsp:txBody>
      <dsp:txXfrm>
        <a:off x="1058760" y="1294893"/>
        <a:ext cx="684643" cy="684643"/>
      </dsp:txXfrm>
    </dsp:sp>
    <dsp:sp modelId="{6A9E8596-0DD4-4F03-A402-72D400562A82}">
      <dsp:nvSpPr>
        <dsp:cNvPr id="0" name=""/>
        <dsp:cNvSpPr/>
      </dsp:nvSpPr>
      <dsp:spPr>
        <a:xfrm>
          <a:off x="1200615" y="-789"/>
          <a:ext cx="2570934" cy="2570934"/>
        </a:xfrm>
        <a:prstGeom prst="circularArrow">
          <a:avLst>
            <a:gd name="adj1" fmla="val 5193"/>
            <a:gd name="adj2" fmla="val 335383"/>
            <a:gd name="adj3" fmla="val 12300271"/>
            <a:gd name="adj4" fmla="val 10769216"/>
            <a:gd name="adj5" fmla="val 6058"/>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4B9C6D-FA0A-408D-9EE1-DFCF8EE69941}">
      <dsp:nvSpPr>
        <dsp:cNvPr id="0" name=""/>
        <dsp:cNvSpPr/>
      </dsp:nvSpPr>
      <dsp:spPr>
        <a:xfrm>
          <a:off x="1473193" y="19399"/>
          <a:ext cx="684643" cy="684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nb-NO" sz="1800" kern="1200">
            <a:solidFill>
              <a:schemeClr val="bg1"/>
            </a:solidFill>
          </a:endParaRPr>
        </a:p>
      </dsp:txBody>
      <dsp:txXfrm>
        <a:off x="1473193" y="19399"/>
        <a:ext cx="684643" cy="684643"/>
      </dsp:txXfrm>
    </dsp:sp>
    <dsp:sp modelId="{3C1D3F0D-5813-4BDF-8114-0D909FCFEF43}">
      <dsp:nvSpPr>
        <dsp:cNvPr id="0" name=""/>
        <dsp:cNvSpPr/>
      </dsp:nvSpPr>
      <dsp:spPr>
        <a:xfrm>
          <a:off x="1200615" y="-789"/>
          <a:ext cx="2570934" cy="2570934"/>
        </a:xfrm>
        <a:prstGeom prst="circularArrow">
          <a:avLst>
            <a:gd name="adj1" fmla="val 5193"/>
            <a:gd name="adj2" fmla="val 335383"/>
            <a:gd name="adj3" fmla="val 16867918"/>
            <a:gd name="adj4" fmla="val 15196699"/>
            <a:gd name="adj5" fmla="val 6058"/>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AABF2-5C06-4861-9A83-FC5522B00AD0}">
      <dsp:nvSpPr>
        <dsp:cNvPr id="0" name=""/>
        <dsp:cNvSpPr/>
      </dsp:nvSpPr>
      <dsp:spPr>
        <a:xfrm>
          <a:off x="2868631" y="19007"/>
          <a:ext cx="647175" cy="64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nb-NO" sz="1700" kern="1200">
            <a:solidFill>
              <a:schemeClr val="bg1"/>
            </a:solidFill>
          </a:endParaRPr>
        </a:p>
      </dsp:txBody>
      <dsp:txXfrm>
        <a:off x="2868631" y="19007"/>
        <a:ext cx="647175" cy="647175"/>
      </dsp:txXfrm>
    </dsp:sp>
    <dsp:sp modelId="{8CB25FA4-163D-4B4D-B51F-DFFF26F58AA7}">
      <dsp:nvSpPr>
        <dsp:cNvPr id="0" name=""/>
        <dsp:cNvSpPr/>
      </dsp:nvSpPr>
      <dsp:spPr>
        <a:xfrm>
          <a:off x="1344219" y="41"/>
          <a:ext cx="2428991" cy="2428991"/>
        </a:xfrm>
        <a:prstGeom prst="circularArrow">
          <a:avLst>
            <a:gd name="adj1" fmla="val 5196"/>
            <a:gd name="adj2" fmla="val 335576"/>
            <a:gd name="adj3" fmla="val 21294613"/>
            <a:gd name="adj4" fmla="val 19765037"/>
            <a:gd name="adj5" fmla="val 6061"/>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7D1CF-B838-43B3-BA7A-4A0FABB76274}">
      <dsp:nvSpPr>
        <dsp:cNvPr id="0" name=""/>
        <dsp:cNvSpPr/>
      </dsp:nvSpPr>
      <dsp:spPr>
        <a:xfrm>
          <a:off x="3260157" y="1224001"/>
          <a:ext cx="647175" cy="64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nb-NO" sz="1700" kern="1200">
            <a:solidFill>
              <a:schemeClr val="bg1"/>
            </a:solidFill>
          </a:endParaRPr>
        </a:p>
      </dsp:txBody>
      <dsp:txXfrm>
        <a:off x="3260157" y="1224001"/>
        <a:ext cx="647175" cy="647175"/>
      </dsp:txXfrm>
    </dsp:sp>
    <dsp:sp modelId="{8B54F7FC-04AB-4562-BEEA-4866B63BD250}">
      <dsp:nvSpPr>
        <dsp:cNvPr id="0" name=""/>
        <dsp:cNvSpPr/>
      </dsp:nvSpPr>
      <dsp:spPr>
        <a:xfrm>
          <a:off x="1344219" y="41"/>
          <a:ext cx="2428991" cy="2428991"/>
        </a:xfrm>
        <a:prstGeom prst="circularArrow">
          <a:avLst>
            <a:gd name="adj1" fmla="val 5196"/>
            <a:gd name="adj2" fmla="val 335576"/>
            <a:gd name="adj3" fmla="val 4016119"/>
            <a:gd name="adj4" fmla="val 2252127"/>
            <a:gd name="adj5" fmla="val 6061"/>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F03B63-AEBC-434B-8126-3B6D58D376D8}">
      <dsp:nvSpPr>
        <dsp:cNvPr id="0" name=""/>
        <dsp:cNvSpPr/>
      </dsp:nvSpPr>
      <dsp:spPr>
        <a:xfrm>
          <a:off x="2235127" y="1968729"/>
          <a:ext cx="647175" cy="64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nb-NO" sz="1700" kern="1200">
            <a:solidFill>
              <a:schemeClr val="bg1"/>
            </a:solidFill>
          </a:endParaRPr>
        </a:p>
      </dsp:txBody>
      <dsp:txXfrm>
        <a:off x="2235127" y="1968729"/>
        <a:ext cx="647175" cy="647175"/>
      </dsp:txXfrm>
    </dsp:sp>
    <dsp:sp modelId="{9F7BF5CD-BCED-4760-8601-D34470392713}">
      <dsp:nvSpPr>
        <dsp:cNvPr id="0" name=""/>
        <dsp:cNvSpPr/>
      </dsp:nvSpPr>
      <dsp:spPr>
        <a:xfrm>
          <a:off x="1344219" y="41"/>
          <a:ext cx="2428991" cy="2428991"/>
        </a:xfrm>
        <a:prstGeom prst="circularArrow">
          <a:avLst>
            <a:gd name="adj1" fmla="val 5196"/>
            <a:gd name="adj2" fmla="val 335576"/>
            <a:gd name="adj3" fmla="val 8212296"/>
            <a:gd name="adj4" fmla="val 6448304"/>
            <a:gd name="adj5" fmla="val 6061"/>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165FE9-2E57-4EB0-8D32-26E1004CDC9A}">
      <dsp:nvSpPr>
        <dsp:cNvPr id="0" name=""/>
        <dsp:cNvSpPr/>
      </dsp:nvSpPr>
      <dsp:spPr>
        <a:xfrm>
          <a:off x="1210098" y="1224001"/>
          <a:ext cx="647175" cy="64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nb-NO" sz="1700" kern="1200">
            <a:solidFill>
              <a:schemeClr val="bg1"/>
            </a:solidFill>
          </a:endParaRPr>
        </a:p>
      </dsp:txBody>
      <dsp:txXfrm>
        <a:off x="1210098" y="1224001"/>
        <a:ext cx="647175" cy="647175"/>
      </dsp:txXfrm>
    </dsp:sp>
    <dsp:sp modelId="{586AD729-3452-4092-8894-66FEA95CF716}">
      <dsp:nvSpPr>
        <dsp:cNvPr id="0" name=""/>
        <dsp:cNvSpPr/>
      </dsp:nvSpPr>
      <dsp:spPr>
        <a:xfrm>
          <a:off x="1344219" y="41"/>
          <a:ext cx="2428991" cy="2428991"/>
        </a:xfrm>
        <a:prstGeom prst="circularArrow">
          <a:avLst>
            <a:gd name="adj1" fmla="val 5196"/>
            <a:gd name="adj2" fmla="val 335576"/>
            <a:gd name="adj3" fmla="val 12299386"/>
            <a:gd name="adj4" fmla="val 10769810"/>
            <a:gd name="adj5" fmla="val 6061"/>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F2CD7-30EC-4A05-876E-5A43D3D8F363}">
      <dsp:nvSpPr>
        <dsp:cNvPr id="0" name=""/>
        <dsp:cNvSpPr/>
      </dsp:nvSpPr>
      <dsp:spPr>
        <a:xfrm>
          <a:off x="1601624" y="19007"/>
          <a:ext cx="647175" cy="64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nb-NO" sz="1700" kern="1200">
            <a:solidFill>
              <a:schemeClr val="bg1"/>
            </a:solidFill>
          </a:endParaRPr>
        </a:p>
      </dsp:txBody>
      <dsp:txXfrm>
        <a:off x="1601624" y="19007"/>
        <a:ext cx="647175" cy="647175"/>
      </dsp:txXfrm>
    </dsp:sp>
    <dsp:sp modelId="{63F22013-59AC-4997-9AC5-3AE94A869CA2}">
      <dsp:nvSpPr>
        <dsp:cNvPr id="0" name=""/>
        <dsp:cNvSpPr/>
      </dsp:nvSpPr>
      <dsp:spPr>
        <a:xfrm>
          <a:off x="1344219" y="41"/>
          <a:ext cx="2428991" cy="2428991"/>
        </a:xfrm>
        <a:prstGeom prst="circularArrow">
          <a:avLst>
            <a:gd name="adj1" fmla="val 5196"/>
            <a:gd name="adj2" fmla="val 335576"/>
            <a:gd name="adj3" fmla="val 16867104"/>
            <a:gd name="adj4" fmla="val 15197320"/>
            <a:gd name="adj5" fmla="val 6061"/>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AABF2-5C06-4861-9A83-FC5522B00AD0}">
      <dsp:nvSpPr>
        <dsp:cNvPr id="0" name=""/>
        <dsp:cNvSpPr/>
      </dsp:nvSpPr>
      <dsp:spPr>
        <a:xfrm>
          <a:off x="2893083" y="20104"/>
          <a:ext cx="697150" cy="69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nb-NO" sz="1900" kern="1200">
            <a:solidFill>
              <a:schemeClr val="bg1"/>
            </a:solidFill>
          </a:endParaRPr>
        </a:p>
      </dsp:txBody>
      <dsp:txXfrm>
        <a:off x="2893083" y="20104"/>
        <a:ext cx="697150" cy="697150"/>
      </dsp:txXfrm>
    </dsp:sp>
    <dsp:sp modelId="{8CB25FA4-163D-4B4D-B51F-DFFF26F58AA7}">
      <dsp:nvSpPr>
        <dsp:cNvPr id="0" name=""/>
        <dsp:cNvSpPr/>
      </dsp:nvSpPr>
      <dsp:spPr>
        <a:xfrm>
          <a:off x="1249550" y="-494"/>
          <a:ext cx="2618330" cy="2618330"/>
        </a:xfrm>
        <a:prstGeom prst="circularArrow">
          <a:avLst>
            <a:gd name="adj1" fmla="val 5192"/>
            <a:gd name="adj2" fmla="val 335320"/>
            <a:gd name="adj3" fmla="val 21295657"/>
            <a:gd name="adj4" fmla="val 19764122"/>
            <a:gd name="adj5" fmla="val 60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7D1CF-B838-43B3-BA7A-4A0FABB76274}">
      <dsp:nvSpPr>
        <dsp:cNvPr id="0" name=""/>
        <dsp:cNvSpPr/>
      </dsp:nvSpPr>
      <dsp:spPr>
        <a:xfrm>
          <a:off x="3315165" y="1319140"/>
          <a:ext cx="697150" cy="69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nb-NO" sz="1900" kern="1200">
            <a:solidFill>
              <a:schemeClr val="bg1"/>
            </a:solidFill>
          </a:endParaRPr>
        </a:p>
      </dsp:txBody>
      <dsp:txXfrm>
        <a:off x="3315165" y="1319140"/>
        <a:ext cx="697150" cy="697150"/>
      </dsp:txXfrm>
    </dsp:sp>
    <dsp:sp modelId="{8B54F7FC-04AB-4562-BEEA-4866B63BD250}">
      <dsp:nvSpPr>
        <dsp:cNvPr id="0" name=""/>
        <dsp:cNvSpPr/>
      </dsp:nvSpPr>
      <dsp:spPr>
        <a:xfrm>
          <a:off x="1249550" y="-494"/>
          <a:ext cx="2618330" cy="2618330"/>
        </a:xfrm>
        <a:prstGeom prst="circularArrow">
          <a:avLst>
            <a:gd name="adj1" fmla="val 5192"/>
            <a:gd name="adj2" fmla="val 335320"/>
            <a:gd name="adj3" fmla="val 4017201"/>
            <a:gd name="adj4" fmla="val 2251135"/>
            <a:gd name="adj5" fmla="val 60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F03B63-AEBC-434B-8126-3B6D58D376D8}">
      <dsp:nvSpPr>
        <dsp:cNvPr id="0" name=""/>
        <dsp:cNvSpPr/>
      </dsp:nvSpPr>
      <dsp:spPr>
        <a:xfrm>
          <a:off x="2210140" y="2121988"/>
          <a:ext cx="697150" cy="69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nb-NO" sz="1900" kern="1200">
            <a:solidFill>
              <a:schemeClr val="bg1"/>
            </a:solidFill>
          </a:endParaRPr>
        </a:p>
      </dsp:txBody>
      <dsp:txXfrm>
        <a:off x="2210140" y="2121988"/>
        <a:ext cx="697150" cy="697150"/>
      </dsp:txXfrm>
    </dsp:sp>
    <dsp:sp modelId="{9F7BF5CD-BCED-4760-8601-D34470392713}">
      <dsp:nvSpPr>
        <dsp:cNvPr id="0" name=""/>
        <dsp:cNvSpPr/>
      </dsp:nvSpPr>
      <dsp:spPr>
        <a:xfrm>
          <a:off x="1249550" y="-494"/>
          <a:ext cx="2618330" cy="2618330"/>
        </a:xfrm>
        <a:prstGeom prst="circularArrow">
          <a:avLst>
            <a:gd name="adj1" fmla="val 5192"/>
            <a:gd name="adj2" fmla="val 335320"/>
            <a:gd name="adj3" fmla="val 8213545"/>
            <a:gd name="adj4" fmla="val 6447479"/>
            <a:gd name="adj5" fmla="val 60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165FE9-2E57-4EB0-8D32-26E1004CDC9A}">
      <dsp:nvSpPr>
        <dsp:cNvPr id="0" name=""/>
        <dsp:cNvSpPr/>
      </dsp:nvSpPr>
      <dsp:spPr>
        <a:xfrm>
          <a:off x="1105115" y="1319140"/>
          <a:ext cx="697150" cy="69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nb-NO" sz="1900" kern="1200">
            <a:solidFill>
              <a:schemeClr val="bg1"/>
            </a:solidFill>
          </a:endParaRPr>
        </a:p>
      </dsp:txBody>
      <dsp:txXfrm>
        <a:off x="1105115" y="1319140"/>
        <a:ext cx="697150" cy="697150"/>
      </dsp:txXfrm>
    </dsp:sp>
    <dsp:sp modelId="{586AD729-3452-4092-8894-66FEA95CF716}">
      <dsp:nvSpPr>
        <dsp:cNvPr id="0" name=""/>
        <dsp:cNvSpPr/>
      </dsp:nvSpPr>
      <dsp:spPr>
        <a:xfrm>
          <a:off x="1249550" y="-494"/>
          <a:ext cx="2618330" cy="2618330"/>
        </a:xfrm>
        <a:prstGeom prst="circularArrow">
          <a:avLst>
            <a:gd name="adj1" fmla="val 5192"/>
            <a:gd name="adj2" fmla="val 335320"/>
            <a:gd name="adj3" fmla="val 12300557"/>
            <a:gd name="adj4" fmla="val 10769023"/>
            <a:gd name="adj5" fmla="val 60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7F2CD7-30EC-4A05-876E-5A43D3D8F363}">
      <dsp:nvSpPr>
        <dsp:cNvPr id="0" name=""/>
        <dsp:cNvSpPr/>
      </dsp:nvSpPr>
      <dsp:spPr>
        <a:xfrm>
          <a:off x="1527197" y="20104"/>
          <a:ext cx="697150" cy="69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nb-NO" sz="1900" kern="1200">
            <a:solidFill>
              <a:schemeClr val="bg1"/>
            </a:solidFill>
          </a:endParaRPr>
        </a:p>
      </dsp:txBody>
      <dsp:txXfrm>
        <a:off x="1527197" y="20104"/>
        <a:ext cx="697150" cy="697150"/>
      </dsp:txXfrm>
    </dsp:sp>
    <dsp:sp modelId="{63F22013-59AC-4997-9AC5-3AE94A869CA2}">
      <dsp:nvSpPr>
        <dsp:cNvPr id="0" name=""/>
        <dsp:cNvSpPr/>
      </dsp:nvSpPr>
      <dsp:spPr>
        <a:xfrm>
          <a:off x="1249550" y="-494"/>
          <a:ext cx="2618330" cy="2618330"/>
        </a:xfrm>
        <a:prstGeom prst="circularArrow">
          <a:avLst>
            <a:gd name="adj1" fmla="val 5192"/>
            <a:gd name="adj2" fmla="val 335320"/>
            <a:gd name="adj3" fmla="val 16868182"/>
            <a:gd name="adj4" fmla="val 15196498"/>
            <a:gd name="adj5" fmla="val 605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1"/>
            <a:ext cx="2946136" cy="498100"/>
          </a:xfrm>
          <a:prstGeom prst="rect">
            <a:avLst/>
          </a:prstGeom>
        </p:spPr>
        <p:txBody>
          <a:bodyPr vert="horz" lIns="83796" tIns="41898" rIns="83796" bIns="41898" rtlCol="0"/>
          <a:lstStyle>
            <a:lvl1pPr algn="l">
              <a:defRPr sz="1100"/>
            </a:lvl1pPr>
          </a:lstStyle>
          <a:p>
            <a:endParaRPr lang="nb-NO"/>
          </a:p>
        </p:txBody>
      </p:sp>
      <p:sp>
        <p:nvSpPr>
          <p:cNvPr id="3" name="Plassholder for dato 2"/>
          <p:cNvSpPr>
            <a:spLocks noGrp="1"/>
          </p:cNvSpPr>
          <p:nvPr>
            <p:ph type="dt" idx="1"/>
          </p:nvPr>
        </p:nvSpPr>
        <p:spPr>
          <a:xfrm>
            <a:off x="3850112" y="1"/>
            <a:ext cx="2946136" cy="498100"/>
          </a:xfrm>
          <a:prstGeom prst="rect">
            <a:avLst/>
          </a:prstGeom>
        </p:spPr>
        <p:txBody>
          <a:bodyPr vert="horz" lIns="83796" tIns="41898" rIns="83796" bIns="41898" rtlCol="0"/>
          <a:lstStyle>
            <a:lvl1pPr algn="r">
              <a:defRPr sz="1100"/>
            </a:lvl1pPr>
          </a:lstStyle>
          <a:p>
            <a:fld id="{0E12B592-0DAC-46E5-8A34-A122FE64DB4B}" type="datetimeFigureOut">
              <a:rPr lang="nb-NO" smtClean="0"/>
              <a:t>21.02.2024</a:t>
            </a:fld>
            <a:endParaRPr lang="nb-NO"/>
          </a:p>
        </p:txBody>
      </p:sp>
      <p:sp>
        <p:nvSpPr>
          <p:cNvPr id="4" name="Plassholder for lysbilde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83796" tIns="41898" rIns="83796" bIns="41898" rtlCol="0" anchor="ctr"/>
          <a:lstStyle/>
          <a:p>
            <a:endParaRPr lang="nb-NO"/>
          </a:p>
        </p:txBody>
      </p:sp>
      <p:sp>
        <p:nvSpPr>
          <p:cNvPr id="5" name="Plassholder for notater 4"/>
          <p:cNvSpPr>
            <a:spLocks noGrp="1"/>
          </p:cNvSpPr>
          <p:nvPr>
            <p:ph type="body" sz="quarter" idx="3"/>
          </p:nvPr>
        </p:nvSpPr>
        <p:spPr>
          <a:xfrm>
            <a:off x="679768" y="4777636"/>
            <a:ext cx="5438140" cy="3908172"/>
          </a:xfrm>
          <a:prstGeom prst="rect">
            <a:avLst/>
          </a:prstGeom>
        </p:spPr>
        <p:txBody>
          <a:bodyPr vert="horz" lIns="83796" tIns="41898" rIns="83796" bIns="41898"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38"/>
            <a:ext cx="2946136" cy="498100"/>
          </a:xfrm>
          <a:prstGeom prst="rect">
            <a:avLst/>
          </a:prstGeom>
        </p:spPr>
        <p:txBody>
          <a:bodyPr vert="horz" lIns="83796" tIns="41898" rIns="83796" bIns="41898" rtlCol="0" anchor="b"/>
          <a:lstStyle>
            <a:lvl1pPr algn="l">
              <a:defRPr sz="1100"/>
            </a:lvl1pPr>
          </a:lstStyle>
          <a:p>
            <a:endParaRPr lang="nb-NO"/>
          </a:p>
        </p:txBody>
      </p:sp>
      <p:sp>
        <p:nvSpPr>
          <p:cNvPr id="7" name="Plassholder for lysbildenummer 6"/>
          <p:cNvSpPr>
            <a:spLocks noGrp="1"/>
          </p:cNvSpPr>
          <p:nvPr>
            <p:ph type="sldNum" sz="quarter" idx="5"/>
          </p:nvPr>
        </p:nvSpPr>
        <p:spPr>
          <a:xfrm>
            <a:off x="3850112" y="9428538"/>
            <a:ext cx="2946136" cy="498100"/>
          </a:xfrm>
          <a:prstGeom prst="rect">
            <a:avLst/>
          </a:prstGeom>
        </p:spPr>
        <p:txBody>
          <a:bodyPr vert="horz" lIns="83796" tIns="41898" rIns="83796" bIns="41898" rtlCol="0" anchor="b"/>
          <a:lstStyle>
            <a:lvl1pPr algn="r">
              <a:defRPr sz="1100"/>
            </a:lvl1pPr>
          </a:lstStyle>
          <a:p>
            <a:fld id="{761A8109-2FB0-44A3-8570-2AE145FB04FE}" type="slidenum">
              <a:rPr lang="nb-NO" smtClean="0"/>
              <a:t>‹#›</a:t>
            </a:fld>
            <a:endParaRPr lang="nb-NO"/>
          </a:p>
        </p:txBody>
      </p:sp>
    </p:spTree>
    <p:extLst>
      <p:ext uri="{BB962C8B-B14F-4D97-AF65-F5344CB8AC3E}">
        <p14:creationId xmlns:p14="http://schemas.microsoft.com/office/powerpoint/2010/main" val="959589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61A8109-2FB0-44A3-8570-2AE145FB04FE}" type="slidenum">
              <a:rPr lang="nb-NO" smtClean="0"/>
              <a:t>1</a:t>
            </a:fld>
            <a:endParaRPr lang="nb-NO"/>
          </a:p>
        </p:txBody>
      </p:sp>
    </p:spTree>
    <p:extLst>
      <p:ext uri="{BB962C8B-B14F-4D97-AF65-F5344CB8AC3E}">
        <p14:creationId xmlns:p14="http://schemas.microsoft.com/office/powerpoint/2010/main" val="294411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61A8109-2FB0-44A3-8570-2AE145FB04FE}" type="slidenum">
              <a:rPr lang="nb-NO" smtClean="0"/>
              <a:t>6</a:t>
            </a:fld>
            <a:endParaRPr lang="nb-NO"/>
          </a:p>
        </p:txBody>
      </p:sp>
    </p:spTree>
    <p:extLst>
      <p:ext uri="{BB962C8B-B14F-4D97-AF65-F5344CB8AC3E}">
        <p14:creationId xmlns:p14="http://schemas.microsoft.com/office/powerpoint/2010/main" val="2480155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61A8109-2FB0-44A3-8570-2AE145FB04FE}" type="slidenum">
              <a:rPr lang="nb-NO" smtClean="0"/>
              <a:t>7</a:t>
            </a:fld>
            <a:endParaRPr lang="nb-NO"/>
          </a:p>
        </p:txBody>
      </p:sp>
    </p:spTree>
    <p:extLst>
      <p:ext uri="{BB962C8B-B14F-4D97-AF65-F5344CB8AC3E}">
        <p14:creationId xmlns:p14="http://schemas.microsoft.com/office/powerpoint/2010/main" val="374940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61A8109-2FB0-44A3-8570-2AE145FB04FE}" type="slidenum">
              <a:rPr lang="nb-NO" smtClean="0"/>
              <a:t>12</a:t>
            </a:fld>
            <a:endParaRPr lang="nb-NO"/>
          </a:p>
        </p:txBody>
      </p:sp>
    </p:spTree>
    <p:extLst>
      <p:ext uri="{BB962C8B-B14F-4D97-AF65-F5344CB8AC3E}">
        <p14:creationId xmlns:p14="http://schemas.microsoft.com/office/powerpoint/2010/main" val="2258217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61A8109-2FB0-44A3-8570-2AE145FB04FE}" type="slidenum">
              <a:rPr lang="nb-NO" smtClean="0"/>
              <a:t>20</a:t>
            </a:fld>
            <a:endParaRPr lang="nb-NO"/>
          </a:p>
        </p:txBody>
      </p:sp>
    </p:spTree>
    <p:extLst>
      <p:ext uri="{BB962C8B-B14F-4D97-AF65-F5344CB8AC3E}">
        <p14:creationId xmlns:p14="http://schemas.microsoft.com/office/powerpoint/2010/main" val="2780780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61A8109-2FB0-44A3-8570-2AE145FB04FE}" type="slidenum">
              <a:rPr lang="nb-NO" smtClean="0"/>
              <a:t>22</a:t>
            </a:fld>
            <a:endParaRPr lang="nb-NO"/>
          </a:p>
        </p:txBody>
      </p:sp>
    </p:spTree>
    <p:extLst>
      <p:ext uri="{BB962C8B-B14F-4D97-AF65-F5344CB8AC3E}">
        <p14:creationId xmlns:p14="http://schemas.microsoft.com/office/powerpoint/2010/main" val="3285904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61A8109-2FB0-44A3-8570-2AE145FB04FE}" type="slidenum">
              <a:rPr lang="nb-NO" smtClean="0"/>
              <a:t>25</a:t>
            </a:fld>
            <a:endParaRPr lang="nb-NO"/>
          </a:p>
        </p:txBody>
      </p:sp>
    </p:spTree>
    <p:extLst>
      <p:ext uri="{BB962C8B-B14F-4D97-AF65-F5344CB8AC3E}">
        <p14:creationId xmlns:p14="http://schemas.microsoft.com/office/powerpoint/2010/main" val="26826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p:txBody>
      </p:sp>
      <p:sp>
        <p:nvSpPr>
          <p:cNvPr id="4" name="Plassholder for lysbildenummer 3"/>
          <p:cNvSpPr>
            <a:spLocks noGrp="1"/>
          </p:cNvSpPr>
          <p:nvPr>
            <p:ph type="sldNum" sz="quarter" idx="5"/>
          </p:nvPr>
        </p:nvSpPr>
        <p:spPr/>
        <p:txBody>
          <a:bodyPr/>
          <a:lstStyle/>
          <a:p>
            <a:fld id="{761A8109-2FB0-44A3-8570-2AE145FB04FE}" type="slidenum">
              <a:rPr lang="nb-NO" smtClean="0"/>
              <a:t>26</a:t>
            </a:fld>
            <a:endParaRPr lang="nb-NO"/>
          </a:p>
        </p:txBody>
      </p:sp>
    </p:spTree>
    <p:extLst>
      <p:ext uri="{BB962C8B-B14F-4D97-AF65-F5344CB8AC3E}">
        <p14:creationId xmlns:p14="http://schemas.microsoft.com/office/powerpoint/2010/main" val="316230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nb-NO"/>
              <a:t>SOSLOKAL erfaringsnotat 3</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311840E-9415-4619-A747-57F040C13A6D}" type="datetime1">
              <a:rPr lang="en-US" smtClean="0"/>
              <a:t>2/21/2024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nb-NO"/>
              <a:t>SOSLOKAL erfaringsnotat 3</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03455A0-5B1C-4B00-8B99-CB1811907618}" type="datetime1">
              <a:rPr lang="en-US" smtClean="0"/>
              <a:t>2/21/2024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nb-NO"/>
              <a:t>SOSLOKAL erfaringsnotat 3</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8FA40AEA-89CB-43BE-B3F9-736BC00D7AEE}" type="datetime1">
              <a:rPr lang="en-US" smtClean="0"/>
              <a:t>2/21/2024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nb-NO"/>
              <a:t>SOSLOKAL erfaringsnotat 3</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5DBE6075-2E10-4050-8FE4-3B1BEC653B04}" type="datetime1">
              <a:rPr lang="en-US" smtClean="0"/>
              <a:t>2/21/2024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nb-NO"/>
              <a:t>SOSLOKAL erfaringsnotat 3</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1134084-C3B9-4408-9949-8B9A8F982441}" type="datetime1">
              <a:rPr lang="en-US" smtClean="0"/>
              <a:t>2/21/2024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7915CE0-0994-4F6C-A8B8-9488496A4B79}"/>
              </a:ext>
            </a:extLst>
          </p:cNvPr>
          <p:cNvSpPr>
            <a:spLocks noGrp="1"/>
          </p:cNvSpPr>
          <p:nvPr>
            <p:ph type="dt" sz="half" idx="10"/>
          </p:nvPr>
        </p:nvSpPr>
        <p:spPr>
          <a:xfrm>
            <a:off x="378142" y="9944862"/>
            <a:ext cx="1739455" cy="276999"/>
          </a:xfrm>
        </p:spPr>
        <p:txBody>
          <a:bodyPr/>
          <a:lstStyle/>
          <a:p>
            <a:fld id="{892C79D3-5861-4902-90DD-ADD59E86F0ED}" type="datetime1">
              <a:rPr lang="en-US" smtClean="0"/>
              <a:t>2/21/2024</a:t>
            </a:fld>
            <a:endParaRPr lang="nb-NO"/>
          </a:p>
        </p:txBody>
      </p:sp>
      <p:sp>
        <p:nvSpPr>
          <p:cNvPr id="3" name="Plassholder for bunntekst 2">
            <a:extLst>
              <a:ext uri="{FF2B5EF4-FFF2-40B4-BE49-F238E27FC236}">
                <a16:creationId xmlns:a16="http://schemas.microsoft.com/office/drawing/2014/main" id="{55ABF073-7D5C-4602-B647-83037EB0D302}"/>
              </a:ext>
            </a:extLst>
          </p:cNvPr>
          <p:cNvSpPr>
            <a:spLocks noGrp="1"/>
          </p:cNvSpPr>
          <p:nvPr>
            <p:ph type="ftr" sz="quarter" idx="11"/>
          </p:nvPr>
        </p:nvSpPr>
        <p:spPr>
          <a:xfrm>
            <a:off x="2571369" y="9944862"/>
            <a:ext cx="2420112" cy="276999"/>
          </a:xfrm>
        </p:spPr>
        <p:txBody>
          <a:bodyPr/>
          <a:lstStyle/>
          <a:p>
            <a:r>
              <a:rPr lang="nb-NO"/>
              <a:t>SOSLOKAL erfaringsnotat 3</a:t>
            </a:r>
          </a:p>
        </p:txBody>
      </p:sp>
      <p:sp>
        <p:nvSpPr>
          <p:cNvPr id="4" name="Plassholder for lysbildenummer 3">
            <a:extLst>
              <a:ext uri="{FF2B5EF4-FFF2-40B4-BE49-F238E27FC236}">
                <a16:creationId xmlns:a16="http://schemas.microsoft.com/office/drawing/2014/main" id="{BAB75BAC-D3C8-4111-A83B-74C8607EB848}"/>
              </a:ext>
            </a:extLst>
          </p:cNvPr>
          <p:cNvSpPr>
            <a:spLocks noGrp="1"/>
          </p:cNvSpPr>
          <p:nvPr>
            <p:ph type="sldNum" sz="quarter" idx="12"/>
          </p:nvPr>
        </p:nvSpPr>
        <p:spPr>
          <a:xfrm>
            <a:off x="5445252" y="9944862"/>
            <a:ext cx="1739455" cy="276999"/>
          </a:xfrm>
        </p:spPr>
        <p:txBody>
          <a:bodyPr/>
          <a:lstStyle/>
          <a:p>
            <a:fld id="{2DBE2725-F78E-4B2C-97B8-E146AF27DA9B}" type="slidenum">
              <a:rPr lang="nb-NO" smtClean="0"/>
              <a:t>‹#›</a:t>
            </a:fld>
            <a:endParaRPr lang="nb-NO"/>
          </a:p>
        </p:txBody>
      </p:sp>
    </p:spTree>
    <p:extLst>
      <p:ext uri="{BB962C8B-B14F-4D97-AF65-F5344CB8AC3E}">
        <p14:creationId xmlns:p14="http://schemas.microsoft.com/office/powerpoint/2010/main" val="206601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r>
              <a:rPr lang="nb-NO"/>
              <a:t>SOSLOKAL erfaringsnotat 3</a:t>
            </a:r>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3394334-6DE9-486E-A60E-0874B584428E}" type="datetime1">
              <a:rPr lang="en-US" smtClean="0"/>
              <a:t>2/21/2024</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hyperlink" Target="https://www.fredrikstad.kommune.no/tjenester/politikk-og-demokrati/planer/alleplaner/kommunedelplan-folkehelse/#heading-h2-3"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610697"/>
            <a:ext cx="7559040" cy="374368"/>
          </a:xfrm>
          <a:custGeom>
            <a:avLst/>
            <a:gdLst/>
            <a:ahLst/>
            <a:cxnLst/>
            <a:rect l="l" t="t" r="r" b="b"/>
            <a:pathLst>
              <a:path w="7559040" h="226060">
                <a:moveTo>
                  <a:pt x="7559040" y="0"/>
                </a:moveTo>
                <a:lnTo>
                  <a:pt x="0" y="0"/>
                </a:lnTo>
                <a:lnTo>
                  <a:pt x="0" y="225551"/>
                </a:lnTo>
                <a:lnTo>
                  <a:pt x="7559040" y="225551"/>
                </a:lnTo>
                <a:lnTo>
                  <a:pt x="7559040" y="0"/>
                </a:lnTo>
                <a:close/>
              </a:path>
            </a:pathLst>
          </a:custGeom>
          <a:solidFill>
            <a:srgbClr val="A89D93">
              <a:alpha val="59999"/>
            </a:srgbClr>
          </a:solidFill>
        </p:spPr>
        <p:txBody>
          <a:bodyPr wrap="square" lIns="0" tIns="0" rIns="0" bIns="0" rtlCol="0" anchor="t"/>
          <a:lstStyle/>
          <a:p>
            <a:pPr algn="ctr"/>
            <a:r>
              <a:rPr lang="nb-NO" sz="1200" dirty="0">
                <a:cs typeface="Calibri"/>
              </a:rPr>
              <a:t>Hege Hofstad, Konstantinos Mouratidis, Hilde Hatleskog Zeiner, Kjersti Eline Følling, Bent Olav Olsen</a:t>
            </a:r>
            <a:br>
              <a:rPr lang="nb-NO" sz="1200" dirty="0">
                <a:cs typeface="Calibri"/>
              </a:rPr>
            </a:br>
            <a:r>
              <a:rPr lang="nb-NO" sz="1200" dirty="0">
                <a:cs typeface="Calibri"/>
              </a:rPr>
              <a:t>NIBR-kortnotat 2023:4, ISSN: 2703-8821 </a:t>
            </a:r>
          </a:p>
        </p:txBody>
      </p:sp>
      <p:sp>
        <p:nvSpPr>
          <p:cNvPr id="3" name="object 3"/>
          <p:cNvSpPr/>
          <p:nvPr/>
        </p:nvSpPr>
        <p:spPr>
          <a:xfrm>
            <a:off x="3771171" y="7486190"/>
            <a:ext cx="45719" cy="2594896"/>
          </a:xfrm>
          <a:custGeom>
            <a:avLst/>
            <a:gdLst/>
            <a:ahLst/>
            <a:cxnLst/>
            <a:rect l="l" t="t" r="r" b="b"/>
            <a:pathLst>
              <a:path h="2738120">
                <a:moveTo>
                  <a:pt x="0" y="0"/>
                </a:moveTo>
                <a:lnTo>
                  <a:pt x="0" y="2737866"/>
                </a:lnTo>
              </a:path>
            </a:pathLst>
          </a:custGeom>
          <a:ln w="6350">
            <a:solidFill>
              <a:srgbClr val="7E7E7E"/>
            </a:solidFill>
            <a:prstDash val="sysDot"/>
          </a:ln>
        </p:spPr>
        <p:txBody>
          <a:bodyPr wrap="square" lIns="0" tIns="0" rIns="0" bIns="0" rtlCol="0"/>
          <a:lstStyle/>
          <a:p>
            <a:endParaRPr/>
          </a:p>
        </p:txBody>
      </p:sp>
      <p:sp>
        <p:nvSpPr>
          <p:cNvPr id="4" name="object 4"/>
          <p:cNvSpPr/>
          <p:nvPr/>
        </p:nvSpPr>
        <p:spPr>
          <a:xfrm>
            <a:off x="420306" y="10199737"/>
            <a:ext cx="6618603" cy="57213"/>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pic>
        <p:nvPicPr>
          <p:cNvPr id="5" name="object 5"/>
          <p:cNvPicPr/>
          <p:nvPr/>
        </p:nvPicPr>
        <p:blipFill>
          <a:blip r:embed="rId3" cstate="print"/>
          <a:stretch>
            <a:fillRect/>
          </a:stretch>
        </p:blipFill>
        <p:spPr>
          <a:xfrm>
            <a:off x="431292" y="10234439"/>
            <a:ext cx="641858" cy="321455"/>
          </a:xfrm>
          <a:prstGeom prst="rect">
            <a:avLst/>
          </a:prstGeom>
        </p:spPr>
      </p:pic>
      <p:sp>
        <p:nvSpPr>
          <p:cNvPr id="6" name="object 6"/>
          <p:cNvSpPr txBox="1"/>
          <p:nvPr/>
        </p:nvSpPr>
        <p:spPr>
          <a:xfrm>
            <a:off x="1173444" y="10234439"/>
            <a:ext cx="4029710" cy="361950"/>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Calibri"/>
                <a:cs typeface="Calibri"/>
              </a:rPr>
              <a:t>OSLO</a:t>
            </a:r>
            <a:r>
              <a:rPr sz="1100" b="1" spc="-15" dirty="0">
                <a:latin typeface="Calibri"/>
                <a:cs typeface="Calibri"/>
              </a:rPr>
              <a:t> </a:t>
            </a:r>
            <a:r>
              <a:rPr sz="1100" b="1" dirty="0">
                <a:latin typeface="Calibri"/>
                <a:cs typeface="Calibri"/>
              </a:rPr>
              <a:t>METROPOLITAN</a:t>
            </a:r>
            <a:r>
              <a:rPr sz="1100" b="1" spc="-35" dirty="0">
                <a:latin typeface="Calibri"/>
                <a:cs typeface="Calibri"/>
              </a:rPr>
              <a:t> </a:t>
            </a:r>
            <a:r>
              <a:rPr sz="1100" b="1" dirty="0">
                <a:latin typeface="Calibri"/>
                <a:cs typeface="Calibri"/>
              </a:rPr>
              <a:t>UNIVERSITY</a:t>
            </a:r>
            <a:endParaRPr sz="1100" dirty="0">
              <a:latin typeface="Calibri"/>
              <a:cs typeface="Calibri"/>
            </a:endParaRPr>
          </a:p>
          <a:p>
            <a:pPr marL="12700">
              <a:lnSpc>
                <a:spcPct val="100000"/>
              </a:lnSpc>
              <a:spcBef>
                <a:spcPts val="5"/>
              </a:spcBef>
            </a:pPr>
            <a:r>
              <a:rPr sz="1100" dirty="0">
                <a:latin typeface="Calibri"/>
                <a:cs typeface="Calibri"/>
              </a:rPr>
              <a:t>NORWEGIAN</a:t>
            </a:r>
            <a:r>
              <a:rPr sz="1100" spc="-15" dirty="0">
                <a:latin typeface="Calibri"/>
                <a:cs typeface="Calibri"/>
              </a:rPr>
              <a:t> </a:t>
            </a:r>
            <a:r>
              <a:rPr sz="1100" spc="-5" dirty="0">
                <a:latin typeface="Calibri"/>
                <a:cs typeface="Calibri"/>
              </a:rPr>
              <a:t>INSTITUTE </a:t>
            </a:r>
            <a:r>
              <a:rPr sz="1100" dirty="0">
                <a:latin typeface="Calibri"/>
                <a:cs typeface="Calibri"/>
              </a:rPr>
              <a:t>FOR</a:t>
            </a:r>
            <a:r>
              <a:rPr sz="1100" spc="-5" dirty="0">
                <a:latin typeface="Calibri"/>
                <a:cs typeface="Calibri"/>
              </a:rPr>
              <a:t> URBAN</a:t>
            </a:r>
            <a:r>
              <a:rPr sz="1100" spc="-15" dirty="0">
                <a:latin typeface="Calibri"/>
                <a:cs typeface="Calibri"/>
              </a:rPr>
              <a:t> </a:t>
            </a:r>
            <a:r>
              <a:rPr sz="1100" spc="-5" dirty="0">
                <a:latin typeface="Calibri"/>
                <a:cs typeface="Calibri"/>
              </a:rPr>
              <a:t>AND</a:t>
            </a:r>
            <a:r>
              <a:rPr sz="1100" spc="10" dirty="0">
                <a:latin typeface="Calibri"/>
                <a:cs typeface="Calibri"/>
              </a:rPr>
              <a:t> </a:t>
            </a:r>
            <a:r>
              <a:rPr sz="1100" spc="-5" dirty="0">
                <a:latin typeface="Calibri"/>
                <a:cs typeface="Calibri"/>
              </a:rPr>
              <a:t>REGIONAL </a:t>
            </a:r>
            <a:r>
              <a:rPr sz="1100" dirty="0">
                <a:latin typeface="Calibri"/>
                <a:cs typeface="Calibri"/>
              </a:rPr>
              <a:t>RESEARCH </a:t>
            </a:r>
            <a:r>
              <a:rPr sz="1100" spc="-5" dirty="0">
                <a:latin typeface="Calibri"/>
                <a:cs typeface="Calibri"/>
              </a:rPr>
              <a:t>(NIBR)</a:t>
            </a:r>
            <a:endParaRPr sz="1100" dirty="0">
              <a:latin typeface="Calibri"/>
              <a:cs typeface="Calibri"/>
            </a:endParaRPr>
          </a:p>
        </p:txBody>
      </p:sp>
      <p:sp>
        <p:nvSpPr>
          <p:cNvPr id="8" name="object 8"/>
          <p:cNvSpPr txBox="1"/>
          <p:nvPr/>
        </p:nvSpPr>
        <p:spPr>
          <a:xfrm>
            <a:off x="431291" y="2044804"/>
            <a:ext cx="6826759" cy="1486304"/>
          </a:xfrm>
          <a:prstGeom prst="rect">
            <a:avLst/>
          </a:prstGeom>
        </p:spPr>
        <p:txBody>
          <a:bodyPr vert="horz" wrap="square" lIns="0" tIns="31750" rIns="0" bIns="0" rtlCol="0" anchor="t">
            <a:spAutoFit/>
          </a:bodyPr>
          <a:lstStyle/>
          <a:p>
            <a:pPr marL="12700" marR="177165" algn="just">
              <a:spcBef>
                <a:spcPts val="250"/>
              </a:spcBef>
            </a:pPr>
            <a:r>
              <a:rPr lang="nb-NO" sz="1050" dirty="0">
                <a:ea typeface="+mn-lt"/>
                <a:cs typeface="+mn-lt"/>
              </a:rPr>
              <a:t>Innovasjonsprosjektet SOSLOKAL søker </a:t>
            </a:r>
            <a:r>
              <a:rPr lang="nb-NO" sz="1050" i="1" dirty="0">
                <a:ea typeface="+mn-lt"/>
                <a:cs typeface="+mn-lt"/>
              </a:rPr>
              <a:t>å utvikle sosial bærekraft som en kjerneverdi og referansepunkt for lokalsamfunnsutvikling</a:t>
            </a:r>
            <a:r>
              <a:rPr lang="nb-NO" sz="1050" i="1" dirty="0"/>
              <a:t> </a:t>
            </a:r>
            <a:r>
              <a:rPr lang="nb-NO" sz="1050" dirty="0"/>
              <a:t>gjennom et tett samarbeid mellom partnerne Kristiansand, Fredrikstad og Stavanger kommuner, By- og regionforskningsinstituttet NIBR, </a:t>
            </a:r>
            <a:r>
              <a:rPr lang="nb-NO" sz="1050" dirty="0" err="1"/>
              <a:t>OsloMet</a:t>
            </a:r>
            <a:r>
              <a:rPr lang="nb-NO" sz="1050" dirty="0"/>
              <a:t>,  Norges miljø- og biovitenskapelige universitet (NMBU) og </a:t>
            </a:r>
            <a:r>
              <a:rPr lang="nb-NO" sz="1050" dirty="0">
                <a:ea typeface="+mn-lt"/>
                <a:cs typeface="+mn-lt"/>
              </a:rPr>
              <a:t>Sunne Kommuner – </a:t>
            </a:r>
            <a:r>
              <a:rPr lang="nb-NO" sz="1050" dirty="0" err="1">
                <a:ea typeface="+mn-lt"/>
                <a:cs typeface="+mn-lt"/>
              </a:rPr>
              <a:t>WHOs</a:t>
            </a:r>
            <a:r>
              <a:rPr lang="nb-NO" sz="1050" dirty="0">
                <a:ea typeface="+mn-lt"/>
                <a:cs typeface="+mn-lt"/>
              </a:rPr>
              <a:t> norske nettverk. </a:t>
            </a:r>
            <a:r>
              <a:rPr lang="nb-NO" sz="1050" dirty="0"/>
              <a:t>Utgangspunktet for prosjektet er et erkjent behov for ny kunnskap om hva sosial bærekraft betyr i en lokal, norsk kontekst. Dette notatet oppsummerer erfaringene etter gjennomføring av prosjektets hovedaktiviteter i</a:t>
            </a:r>
            <a:r>
              <a:rPr lang="nb-NO" sz="1050" dirty="0">
                <a:solidFill>
                  <a:srgbClr val="00B050"/>
                </a:solidFill>
              </a:rPr>
              <a:t> </a:t>
            </a:r>
            <a:r>
              <a:rPr lang="nb-NO" sz="1050" dirty="0"/>
              <a:t>Fredrikstad (våren 2023) . De samme hovedaktivitetene er gjennomført i Kristiansand (høsten 2021) og  i Stavanger (våren 2022). Notatet gir  konkret kunnskap til disse tre kommunene, men inneholder også generelle innsikter med relevans for andre kommuner som arbeider for å skape sosialt bærekraftige lokalsamfunn. </a:t>
            </a:r>
            <a:r>
              <a:rPr lang="nb-NO" sz="1050" dirty="0">
                <a:ea typeface="+mn-lt"/>
                <a:cs typeface="+mn-lt"/>
              </a:rPr>
              <a:t>Prosjektet er finansiert av Norges Forskningsråd.</a:t>
            </a:r>
            <a:endParaRPr sz="1050" dirty="0">
              <a:latin typeface="Arial"/>
              <a:cs typeface="Arial"/>
            </a:endParaRPr>
          </a:p>
        </p:txBody>
      </p:sp>
      <p:sp>
        <p:nvSpPr>
          <p:cNvPr id="9" name="object 9"/>
          <p:cNvSpPr txBox="1"/>
          <p:nvPr/>
        </p:nvSpPr>
        <p:spPr>
          <a:xfrm>
            <a:off x="606425" y="4405157"/>
            <a:ext cx="6038850" cy="173124"/>
          </a:xfrm>
          <a:prstGeom prst="rect">
            <a:avLst/>
          </a:prstGeom>
        </p:spPr>
        <p:txBody>
          <a:bodyPr vert="horz" wrap="square" lIns="0" tIns="19050" rIns="0" bIns="0" rtlCol="0">
            <a:spAutoFit/>
          </a:bodyPr>
          <a:lstStyle/>
          <a:p>
            <a:pPr marL="12700" marR="5080" algn="ctr">
              <a:lnSpc>
                <a:spcPts val="1180"/>
              </a:lnSpc>
              <a:spcBef>
                <a:spcPts val="150"/>
              </a:spcBef>
            </a:pPr>
            <a:r>
              <a:rPr lang="nb-NO" sz="1050" b="1" spc="-5" dirty="0">
                <a:solidFill>
                  <a:schemeClr val="bg1">
                    <a:lumMod val="50000"/>
                  </a:schemeClr>
                </a:solidFill>
                <a:cs typeface="Arial"/>
              </a:rPr>
              <a:t>Figur 1: </a:t>
            </a:r>
            <a:r>
              <a:rPr lang="nb-NO" sz="1050" b="1" spc="-5" dirty="0" err="1">
                <a:solidFill>
                  <a:schemeClr val="bg1">
                    <a:lumMod val="50000"/>
                  </a:schemeClr>
                </a:solidFill>
                <a:cs typeface="Arial"/>
              </a:rPr>
              <a:t>SOSLOKALs</a:t>
            </a:r>
            <a:r>
              <a:rPr lang="nb-NO" sz="1050" b="1" spc="-5" dirty="0">
                <a:solidFill>
                  <a:schemeClr val="bg1">
                    <a:lumMod val="50000"/>
                  </a:schemeClr>
                </a:solidFill>
                <a:cs typeface="Arial"/>
              </a:rPr>
              <a:t> hovedaktiviteter og innovasjoner</a:t>
            </a:r>
            <a:endParaRPr sz="1050" b="1" dirty="0">
              <a:solidFill>
                <a:schemeClr val="bg1">
                  <a:lumMod val="50000"/>
                </a:schemeClr>
              </a:solidFill>
              <a:cs typeface="Arial"/>
            </a:endParaRPr>
          </a:p>
        </p:txBody>
      </p:sp>
      <p:sp>
        <p:nvSpPr>
          <p:cNvPr id="14" name="object 14"/>
          <p:cNvSpPr txBox="1"/>
          <p:nvPr/>
        </p:nvSpPr>
        <p:spPr>
          <a:xfrm>
            <a:off x="4058602" y="7568397"/>
            <a:ext cx="3126105" cy="2461571"/>
          </a:xfrm>
          <a:prstGeom prst="rect">
            <a:avLst/>
          </a:prstGeom>
        </p:spPr>
        <p:txBody>
          <a:bodyPr vert="horz" wrap="square" lIns="0" tIns="12065" rIns="0" bIns="0" rtlCol="0" anchor="t">
            <a:spAutoFit/>
          </a:bodyPr>
          <a:lstStyle/>
          <a:p>
            <a:pPr marL="12700" marR="5080" algn="just">
              <a:spcBef>
                <a:spcPts val="95"/>
              </a:spcBef>
            </a:pPr>
            <a:r>
              <a:rPr lang="nb-NO" sz="1050" dirty="0"/>
              <a:t>sosial bærekraft og politiske beslutninger. </a:t>
            </a:r>
            <a:endParaRPr lang="nb-NO" sz="1050" dirty="0">
              <a:cs typeface="Calibri"/>
            </a:endParaRPr>
          </a:p>
          <a:p>
            <a:pPr marL="12700" marR="5080" algn="just">
              <a:spcBef>
                <a:spcPts val="95"/>
              </a:spcBef>
            </a:pPr>
            <a:endParaRPr lang="nb-NO" sz="1050" dirty="0">
              <a:latin typeface="Calibri"/>
              <a:cs typeface="Calibri"/>
            </a:endParaRPr>
          </a:p>
          <a:p>
            <a:pPr marL="12700" marR="5080" algn="just">
              <a:spcBef>
                <a:spcPts val="95"/>
              </a:spcBef>
            </a:pPr>
            <a:r>
              <a:rPr lang="nb-NO" sz="1050" dirty="0">
                <a:cs typeface="Calibri"/>
              </a:rPr>
              <a:t>5. </a:t>
            </a:r>
            <a:r>
              <a:rPr lang="nb-NO" sz="1050" dirty="0">
                <a:ea typeface="+mn-lt"/>
                <a:cs typeface="+mn-lt"/>
              </a:rPr>
              <a:t>S</a:t>
            </a:r>
            <a:r>
              <a:rPr lang="nb-NO" sz="1050" i="1" dirty="0">
                <a:ea typeface="+mn-lt"/>
                <a:cs typeface="+mn-lt"/>
              </a:rPr>
              <a:t>trategisk innovasjon: </a:t>
            </a:r>
            <a:r>
              <a:rPr lang="nb-NO" sz="1050" dirty="0">
                <a:ea typeface="+mn-lt"/>
                <a:cs typeface="+mn-lt"/>
              </a:rPr>
              <a:t>Utvikling av en lokalt tilpasset forståelse av lokal sosial bærekraft.</a:t>
            </a:r>
            <a:endParaRPr lang="nb-NO" sz="1050" dirty="0">
              <a:cs typeface="Calibri"/>
            </a:endParaRPr>
          </a:p>
          <a:p>
            <a:pPr algn="just" rtl="0" fontAlgn="base"/>
            <a:endParaRPr lang="nb-NO" sz="1050" b="0" i="0" dirty="0">
              <a:solidFill>
                <a:srgbClr val="000000"/>
              </a:solidFill>
              <a:effectLst/>
              <a:latin typeface="Segoe UI" panose="020B0502040204020203" pitchFamily="34" charset="0"/>
            </a:endParaRPr>
          </a:p>
          <a:p>
            <a:pPr algn="just" rtl="0" fontAlgn="base"/>
            <a:r>
              <a:rPr lang="nb-NO" sz="1050" b="0" i="0" dirty="0">
                <a:solidFill>
                  <a:srgbClr val="000000"/>
                </a:solidFill>
                <a:effectLst/>
                <a:latin typeface="Arial" panose="020B0604020202020204" pitchFamily="34" charset="0"/>
              </a:rPr>
              <a:t>​</a:t>
            </a:r>
            <a:r>
              <a:rPr lang="nb-NO" sz="1050" b="0" i="0" u="none" strike="noStrike" dirty="0">
                <a:solidFill>
                  <a:srgbClr val="000000"/>
                </a:solidFill>
                <a:effectLst/>
                <a:latin typeface="Calibri" panose="020F0502020204030204" pitchFamily="34" charset="0"/>
              </a:rPr>
              <a:t>Erfaringsnotatet starter med å oppsummere hovedfunnene fra den idémessige innovasjonen, som la grunnlag for gjennomføringen både i Kristiansand og Stavanger. Deretter oppsummeres Kristiansands erfaringer med innovasjon 2-4 før </a:t>
            </a:r>
            <a:r>
              <a:rPr lang="nb-NO" sz="1050" dirty="0">
                <a:solidFill>
                  <a:srgbClr val="000000"/>
                </a:solidFill>
                <a:latin typeface="Calibri" panose="020F0502020204030204" pitchFamily="34" charset="0"/>
              </a:rPr>
              <a:t>resultatene</a:t>
            </a:r>
            <a:r>
              <a:rPr lang="nb-NO" sz="1050" b="0" i="0" u="none" strike="noStrike" dirty="0">
                <a:solidFill>
                  <a:srgbClr val="000000"/>
                </a:solidFill>
                <a:effectLst/>
                <a:latin typeface="Calibri" panose="020F0502020204030204" pitchFamily="34" charset="0"/>
              </a:rPr>
              <a:t> av innovasjon 2-4 i Stavanger presenteres. </a:t>
            </a:r>
            <a:r>
              <a:rPr lang="en-US" sz="1050" b="0" i="0" dirty="0">
                <a:solidFill>
                  <a:srgbClr val="000000"/>
                </a:solidFill>
                <a:effectLst/>
                <a:latin typeface="Calibri" panose="020F0502020204030204" pitchFamily="34" charset="0"/>
              </a:rPr>
              <a:t>​</a:t>
            </a:r>
            <a:r>
              <a:rPr lang="nb-NO" sz="1050" b="0" i="0" dirty="0">
                <a:solidFill>
                  <a:srgbClr val="000000"/>
                </a:solidFill>
                <a:effectLst/>
                <a:latin typeface="Calibri" panose="020F0502020204030204" pitchFamily="34" charset="0"/>
              </a:rPr>
              <a:t>Erfaringsnotatet avslutter med en oppsummering av den strategiske innovasjonen </a:t>
            </a:r>
            <a:r>
              <a:rPr lang="nb-NO" sz="1050" dirty="0">
                <a:solidFill>
                  <a:srgbClr val="000000"/>
                </a:solidFill>
                <a:latin typeface="Calibri" panose="020F0502020204030204" pitchFamily="34" charset="0"/>
              </a:rPr>
              <a:t>basert på resultatene fra Stavanger, samt </a:t>
            </a:r>
            <a:r>
              <a:rPr lang="nb-NO" sz="1050" b="0" i="0" dirty="0">
                <a:solidFill>
                  <a:srgbClr val="000000"/>
                </a:solidFill>
                <a:effectLst/>
                <a:latin typeface="Calibri" panose="020F0502020204030204" pitchFamily="34" charset="0"/>
              </a:rPr>
              <a:t>anbefalinger til Stavangers videre arbeid med sosial bærekraft. </a:t>
            </a:r>
            <a:endParaRPr lang="nb-NO" sz="1050" b="0" i="0" dirty="0">
              <a:solidFill>
                <a:srgbClr val="000000"/>
              </a:solidFill>
              <a:effectLst/>
              <a:latin typeface="Segoe UI" panose="020B0502040204020203" pitchFamily="34" charset="0"/>
            </a:endParaRPr>
          </a:p>
        </p:txBody>
      </p:sp>
      <p:sp>
        <p:nvSpPr>
          <p:cNvPr id="18" name="object 18"/>
          <p:cNvSpPr txBox="1"/>
          <p:nvPr/>
        </p:nvSpPr>
        <p:spPr>
          <a:xfrm>
            <a:off x="0" y="0"/>
            <a:ext cx="7559040" cy="1610697"/>
          </a:xfrm>
          <a:prstGeom prst="rect">
            <a:avLst/>
          </a:prstGeom>
          <a:solidFill>
            <a:srgbClr val="99002B"/>
          </a:solidFill>
        </p:spPr>
        <p:txBody>
          <a:bodyPr vert="horz" wrap="square" lIns="0" tIns="2540" rIns="0" bIns="0" rtlCol="0" anchor="t">
            <a:spAutoFit/>
          </a:bodyPr>
          <a:lstStyle/>
          <a:p>
            <a:pPr>
              <a:lnSpc>
                <a:spcPct val="100000"/>
              </a:lnSpc>
              <a:spcBef>
                <a:spcPts val="20"/>
              </a:spcBef>
            </a:pPr>
            <a:endParaRPr lang="nb-NO" sz="1400" dirty="0">
              <a:latin typeface="Times New Roman"/>
              <a:cs typeface="Times New Roman"/>
            </a:endParaRPr>
          </a:p>
          <a:p>
            <a:pPr marL="473075">
              <a:lnSpc>
                <a:spcPct val="100000"/>
              </a:lnSpc>
            </a:pPr>
            <a:r>
              <a:rPr lang="nb-NO" sz="1100" dirty="0">
                <a:solidFill>
                  <a:srgbClr val="FFFFFF"/>
                </a:solidFill>
                <a:latin typeface="Arial"/>
                <a:cs typeface="Arial"/>
              </a:rPr>
              <a:t>	SOSLOKAL: SOSIAL BÆREKRAFT SOM DRIVKRAFT I LOKALSAMFUNNSUTVIKLINGEN</a:t>
            </a:r>
            <a:endParaRPr sz="1100" dirty="0">
              <a:latin typeface="Arial"/>
              <a:cs typeface="Arial"/>
            </a:endParaRPr>
          </a:p>
          <a:p>
            <a:pPr marL="474345" marR="981710" algn="ctr">
              <a:lnSpc>
                <a:spcPct val="100000"/>
              </a:lnSpc>
              <a:spcBef>
                <a:spcPts val="745"/>
              </a:spcBef>
            </a:pPr>
            <a:r>
              <a:rPr lang="nb-NO" sz="2400" b="1" dirty="0">
                <a:solidFill>
                  <a:schemeClr val="bg1"/>
                </a:solidFill>
              </a:rPr>
              <a:t>     Hva er lokal, sosial bærekraft? </a:t>
            </a:r>
          </a:p>
          <a:p>
            <a:pPr marL="474345" marR="981710">
              <a:lnSpc>
                <a:spcPct val="100000"/>
              </a:lnSpc>
              <a:spcBef>
                <a:spcPts val="745"/>
              </a:spcBef>
            </a:pPr>
            <a:r>
              <a:rPr lang="nb-NO" sz="2400" b="1" dirty="0">
                <a:solidFill>
                  <a:schemeClr val="bg1"/>
                </a:solidFill>
              </a:rPr>
              <a:t>		   Erfaringer fra Fredrikstad</a:t>
            </a:r>
            <a:endParaRPr lang="nb-NO" sz="2400" b="1" dirty="0">
              <a:solidFill>
                <a:schemeClr val="bg1"/>
              </a:solidFill>
              <a:cs typeface="Calibri"/>
            </a:endParaRPr>
          </a:p>
          <a:p>
            <a:pPr marL="474345" marR="981710">
              <a:lnSpc>
                <a:spcPct val="100000"/>
              </a:lnSpc>
              <a:spcBef>
                <a:spcPts val="745"/>
              </a:spcBef>
            </a:pPr>
            <a:endParaRPr lang="nb-NO" sz="1400" dirty="0">
              <a:latin typeface="Arial"/>
              <a:cs typeface="Arial"/>
            </a:endParaRPr>
          </a:p>
        </p:txBody>
      </p:sp>
      <p:sp>
        <p:nvSpPr>
          <p:cNvPr id="20" name="AutoShape 2" descr="data:image/png;base64,iVBORw0KGgoAAAANSUhEUgAAAoAAAAFoCAIAAABIUN0GAAAAAXNSR0IArs4c6QAAAARnQU1BAACxjwv8YQUAAAAJcEhZcwAADsMAAA7DAcdvqGQAAEAoSURBVHhe7d0JXFTlwgZwZhiGfRFQUBEBd9z3pTTXzC21NNfsU9OulZUtn3a9llY3K299WVmZt9IstaxrmZWZW0buKW4kuICIiArIzjDM8j3Me5xLMIMIBwbnPP+fTe/7njNnzjBnznPeM2dRmc1mFyIiIqpdaun/REREVIsYwERERA7AACYiInIABjAREZEDMICJiIgcgAFMRETkAAxgIiIiB2AAExEROQADmIgqYjK7GPEfEcmNAUxEFSkqNqXnFUsVIpIPA5iIKnIoKWdPQpZUISL5MICJyC6zi0vc5YK957IN3AtNJDcGMBHZZTCaj1zIvZZbnJSuk5qISCYMYCKyKz6toEBvRAGdYNFCRHJhABORXcdS8kRh37nsYiP3QhPJiQFMRLYZTebDSTminKsznkrNF2UikgUDmIhsS8vRX8v97wlIB87nsAtMJCMGMBHZdigxVypZHEzM0RtMUoWIqo0BTEQ2mMxm6w/AQpHBdCjpL5FMRNXBACYiG/KKTGevFkiVG9AJNnM3NJFMGMBEZMMhW1l77GJevuWsJCKqPpWZG7REdZW4/pRGrcouNKCgN5itl2UuNtq4RDPGrO+rlSoWof5aTze1h5u62GhWq1xc8V8lYK3wzs4UZLBUL+XB3qFD2wZKFSKqBgYwkYMZTWaVSpWrM1zMLLqaq8/VGQv1xny9KS1bn6Mz5BQaMUgatRoCvd28tGpfD019XxRcUfZ2d20c4N40yAMFrAdKZzOS/pG1p22e+Nsq1GvhiKZqVaWCnIgqwAAmqlXo1BqMZoRrYnohurBXc4svXS+6nF3kwMtcuLmqQvy0jQLc8RjgpUEqZ+QXr9qTKg0uZ/nEFkE+blKFiKqKAUxUsxC3CN0/L+cnpusuZOgSrhTK0qN1oHHdGozpFCxViKiqGMBEMjOZS7q5ySVZW5CcWXTmSsGVHL00zCmE1XP/533NXLkTmqh6GMBE8jCazOjgHk/Jj7ucn5BW4Nz373v1vqjwQA+pQkRVwgAmqjqEbnah8Y8LuejsHruYJ24cpAQjOgRN6hEiVYioShjARFWkKzb9fdP5q861e7mSAr3d3prQXFO5k5qIyCZeiIOoitxcVW5KTaDM/OL4tLLXySKiW8IAJqoiV7Wqa1NfqaI8B87buEwHEVUeA5io6jqF+0gl5dl/Poe36CeqDgYwUdVF1ff09XCVKgpToDceTebNkYiqjgFMVHUatap7hJ9UUZ5DSbk8iJOoyhjARNXStrG3VFKew0k5hcW8RT9RFTGAiaqlcxNfN6VeFKrYaD5wPluqENEtYgATVQvSt0OYcg/FOpSU69SX/CKqQQxgompRqVzaKXgv9IlLebf7vSWIHIUBTFRdPaP8FXt7XLPZJeYs90ITVQUDmKi6fNzVkcGeUkV5LmYWcSc0URUwgImqS61SdQ5X6CWxukf6Tb8jlJeEJqoCBjCRDHpEKi6AVSqXcV0bzB3Y2F3D1QhRVfCbQySDUD9tkI+bVFEADzf100PCR3cKRu9faiKiW8QAJpKBq1rVI1Ipl8QK9df+Y0RE53Afhi9RdTCAieTRURlnA7dv7PPiqMiIYA+pTkRVxRvyE8mj2Gh+9Iv4Qr08l2Z0c1UFeLkF+7jV93Xz83D1cnf1cS+564O/p8ZLW1JAN7SCmxGnZunxeDm7CI9ZBQZ8yXMKDTmFxqu5+mu5xQV6o2WsWzY4OnBqrxDeh59IFgxgInngi7Ty19SYM1lSvdI8tepG/u7hQR7I2lA/bWRwyR2WtBq10WSW/SKXJsv3XW8wZ+YXI6Sv5eqPXsyLS80XQyuA0J3Zt+EdzQMYvkRyYQATyWZPQtZHe1Klin0I2pYhXuGBHk2DPCKDPRDA+CY6Ktg+/u3yrvjrUsUOdLufGBTWKtRLqhORHBjARLIpLDb9bW08eq5S/QZELBI3IsgTcRvdyFvrqtLUjfs3GEzmuesScnUV7ZFu3sDz8YFhwUo6xpuodjCAiWSD5F22NfnEpTyUVSoXhC7itn1j76j6nq4qEGPVIQlXCl76Pkmq2NKnmf+sfo0Ue7snohrFACaS06/xWUkZuhYhXl2b+iC36vhpsl8euvr9sXSp8leY8QndQoa1D3Tlr75ENYOnIRHJqW/LgIf6hPZp5ueuUdfx9DWazEcu5EqVv/LUqp8bGj6iY5As6Xv8+PHk5GSpYrFnz56cnBypYrF169bU1Jv/fF5+UsKmTZuaNm0qVRwBM7ZmzRqpQlQ5DGAiOd1G3cXrBYZLWSXnKZXRMMD9hZGRHcJ85HorTz755KeffipVLO66664jR46I8tmzZ/v27Tts2LBffvlFtFSg/KQExHmZRK9lO3bseOWVV6QKUeUwgIkUav95G4nVsYnPS6MjmwS6S/UadvLkSaTv5MmT/fxu7+uIzZs378yZM1KFqHIYwERKZDK7HE8pOVistBHtg+YNaeLpVnurhfDw8BMnTsyZM0et/suLmkym9evXp6WlSXVbCgoKFi5cOGTIkPnz5+fl/fe94LnLly8fNWrU/fff/9VXX4nGrVu3oocaExMzfvx4DDp48CB6zHPnzh06dOiyZcvwFDGazedizEWLFg0aNAjPjY2Ntdmyffv2F1980TJ6SZ9+1qxZAwYMmDBhwvTp09944w3RboUR8NJ4OoZilkQjXnrlypUjRozALKEdEhISxCByVgxgIiUqLDbGpxVIFcuFtx4d0HhCj5q6ylVWVlZSKVKriws6vsHBwVKllOTkZHSLv/nmG6luy6RJk/7zn/9MmzYN6fvss89KrS4ujzzyyNdff42Eu++++/D42WefoTE+Pv6DDz5A0g8fPtzLyws5h4BEYcyYMYsXL7b+fGvzuYh5BDYSF41i5su3nDp1avPmzSjodDoka4MGDcRmwf79+7t164Z2q7i4uM6dO2u12qeffjosLAyzgfBGO9IXUS1eGtkfGhpq8y9DTsVMRMqz+/T1KatOiX9z1yUkpBVIA2pA//79pdVNKbt27ZIGWwQEBKxevVqqmM1GoxEhlJGRIdVvwKSQlyiI/b0HDhwQ7QsWLMAUULh48SI604mJiaL9tdde69OnDwpvv/02QvHy5csoX7lyBc996623LKOYJ06cOHXqVBTsPReZ/fjjj4tGoXwLpt+pUycUDh06pNFoMP+ijKC1DP+vGTNmIGKlitmMDYh77rkHhZEjR7700kuiEeVXX31VlMmJsQdMpEQnb1x+skUDr8X3RrQI8RTVGiJS00pqtQ9BOH78+MDAQKleztmzZ/HYpUsXUW3durUoHD16FI/Tp09HzxIQ6tb92I0aNUK3EgUkMR7RDbU0u6BR7MG299x58+ahPHTo0C1btpQ8wVaLlXiJ3bt343HHjh0RERGW5v+KjY1FrksVF5devXqhT4wCesM7d+40mUzp6ekYp/wTyfkwgIkUR280x14sOQGpb4uAhSOaBnrffle5Eile5pdjAY0v3vDBBx/88MMP0oBKsPncwYMHnzt37s4775w0adKiRYtstlh5eXkhgx966KEmTZp8+OGHH3/8sTTgBkQsSBV8Fnq9h0fJraUQwAkJCY0bN27WrBn6xBMmTBAjkBNjABMpzp+p+XqD+cHeoQ/3bVhHLopZXmpqaumgKqNVq1Z43Lt3r6gePnxYFNCOZ6GP2/8Ga+f4pip4LhoRtC+99NK3335rr0VArxcBnJiYeOrUKTwipKUBN2Ca6OlKFReXbdu2oROMwrp161asWHHmzJnr16+vWrXK5rYFORl+xlR7du/e3aJFC6lisWzZsgcffFCqWJw/f75Nmza9e/eW6lQDzl0rfObuJne3dfxVrjIzM5dY6HQ6JBkK4vxgpC/6gjZP+RWioqKGDx+Ojua7776LRUjs8oWWLVtOmzZt2LBhy5cvX7NmzXPPPbd06VIx6KbsPbdv3754FcwMMnLgwIE2W6zuuOOOlJSUoKCgjh07YkmeOXNmevpfrjU2f/78PXv2TJkyBZ1jdKD379///PPPo33cuHFjx45t27YtesCYvvUYbHJiDGCqPdnZ2eKnOyusZ7G2kioW8+bNQy/k9OnTUp3kZjSZh0QHynidjZtCrpTZonr88cfFb5wGg0G0LFiwoFOnTtaWgICAv/3tbz179rQM/K/Sk9q4cePs2bNjY2PRVf35559nzJgh2hFsixcvjouLQyp7eXmNHz8ejV27dkXCiREAE7f+yIrIROiKss3nIiBPnjyJ1Jw6dSo2GW22WKePQPXx8dm3b9+uXbuQ0Oijv3jj9CQBb/Po0aNhYWExMTHR0dEnTpxAnxjL/ObNm19//fVff/31l19+ueeee5DNFZ+FRU6A14Km2vPdd9+NGTOm9CKHuMUKFKsqUd26deucOXOwLobr129yjzyiOmjWrFkFBQVffPGFqI4aNSo8PHzFihWiag82Q5s0aRIfH49eOKqHDx/GxselS5fEIV3krNgDprpCr9c/+eSTb775pjgmxeq5556zHrBKVMeh54rtyO7du0+YMKF9+/apqakLFy6UhtnXqFGj++67D33x0aNHozsO+CIwfZ0ee8BUe0QPuH+ps0LPnj3bvHlz0QNetmwZ1lw7duxYs2bNU089Ze0Bv//++0ePHl21apWoEtVxOp0uNjYWj8HBwe3atZNaK6HkGiVJSRqNBs8KCAiQWsl5MYCp9ogAXr16tVS3HPmJji8CGB0FdBd+++236OjoMgFMROSUuAuaattDpSBuRePLL78cFRV16NAhpG9MTAxSGYXMzEwxlIjI+TCAqU4ICQnx8fFB5xhEAKNg886vRETOgQFMdcLixYt33bBgwQKEMQrivJTPPvvsmWeeEaMROUrFt9zHFuQtXXKLCBjAVHu0Wm2Z6/uUbwG0aDQaqeLi8scff/z4449SheiGLRZSpXLy8vKWLFlS+t6FlVfxLff1er31nGaiSuJBWER0W5o+fToeK7haVnlJSUmRkZGJiYmy3+qgXr16q1evHj16tFQnqgT2gInoNrBz5877779/wIAB//znP1FFRzbGAjH8ySefoGXKlCmxsbEPPvjgsGHDdDrdtm3bJk2ahPHRIq4UjaHPPfccCnjEs8QhfnFxcbNmzRo0aNC8efOuXr2KFrB5R/3St9wvMzOlIePHjh178OBBqU5kHwOYiOq6lJSUUaNGIdgWLVokdiD37Nkz1KJ///7iXNsff/wRoejl5dWvXz+TyYRoHDx4MCITLYjknJwcjCxue4BHPMvHxychIeGOO+7A0xcuXJienn7XXXfp9Xp7d9S33nK//MxYIdTxWoGBgWVuwk9km5mIqG47cOCAVqu9dOmSVLf4HwupYrml/8MPPyxVSsnIyMCK7sSJEygnJiaibL3l/uzZs61TKCoq8vPz+/nnn+3dUd96y32bM4NX//zzz3v06DFjxgzxXKKbYg+YiOo6dCjRne3YsSM6ndYdxeWNHDlSKrm4YLR33333kUcemTt3Lqo2j5A6fPjwnj17BlgMHToU3d8rV66go4xBFdxR397MvPbaa8nJyStWrOCdBKmSuKAQUV2HSPvhhx/Wrl0bExPTtm3bm94mKDMzs2vXrsePHx89evSkSZOkVlsGDhxYcvN9i59++mn8+PE3vaO+vZl56qmn0HUW9xYkqgwGMBHdHu655x50SdGX/f3331HVarVZWVliUBm//fYbMnjlypXDhw8XZ5MLeAoerc+Kjo7OycnpX4qHh8dN76gvlJkZCA4O/uabb95///0NGzaIFqKKMYCd39y5cyMjI1u1ajVgwABsnlftJEhZmEwmb2/vCq5mUPvat2/PLkvdhyh95JFHsOS8/PLLWIq6d++Oxnbt2u3cufP1118vH3ht2rRBND7zzDN4CjrB1vtrIVkRkwsXLly6dCkSGh/9li1b0NnFaCtWrBgxYkR6evpN76hvc2aEHj16LFu2DEPj4uKkJiL7XBcvXiwVyUlhddOrV69//OMfLVq0eOedd3744QescVSqWrsd+3/hRVu2bNmvXz8/Pz+pydGaN29+1113YaUs1alOioqKQn/02LFjOp0OXUxx01wEJB7PnDmDPi5aMjIysInZoEEDNCI+e/fufejQIaTsokWL8PlikI+PD5ZA9GjPnTtXVFSELmyjRo0mTJiQkJCAiWNMBDASdPv27Xv27MHjrFmzBg8e/N577124cAGDkOjYfMTSa3NmrK/es2dPVNGxLt3zJrKJF+Jwfp07dx4zZsyLllMYt27dOmzYMKw+oqOj9+7di3XEkSNHsIGPEcTIx48fj4+Pb9q0aZcuXayXozp//vwff/xRv359rH2sB5jExsZiRda2bdvWrVuLFqyhdu/eff36daz7wsLCbLbs378f4wcEBKSmpmZlZSH/0IIVGaYsuin22oUys4eVJroa1p2EeLmYmJg+ffpotVp0Yn7//XdPT0+sUsVhNWKEMvODCWKlaR2h/NuveH7I+VTtjvpEVSEOhiYnhpRdvHixKB89ehQfOgIYZaTg7Nmz8Yj+QXZ2dm5u7r333oty//79kUndunW7du0aRlu7di0ap02bhmB77bXX0ILew8iRI9u1azd58uTAwMAXXngBjfn5+Qgt5NPEiRPRsbDZAni5b7/9FoW3334bgwCzh5fDmJhsBe02Z+/EiRN4O3hTJZM2mzdt2uTl5YUxV65ciRnDTGKe0e/Zt28fhtqcH7wKXhEFe2/f3vyQs9qxY4c4kfeBBx7AQo5PvMwZR0RyYQA7P2sAIzmmTp0aFRVVXFyMKrIQndGMjAzLWGaEa0REhKgij9FF/vvf/44y+pdvvPGGZZSSKeARY6JbKcqIQPQUz5w588svvyDqxBmQYlD5FigdwHjixo0bUcYKDn3WzZs3V9Bub/Y6dOggCoANAoQrCn/++ScCVTSicz9jxgwUbM6PNYDtTd/e/JATKywsxEbbrl27xNnDRDWEB2EpAlIkMjIyJCTkyJEj33zzjdi5CghmbOyLMnIF3VxR9fPzw+b/tm3bUEYP4KOPPtqyZYvJZBIHkW7duhWxt3fv3t27d6enp2PkY8eOIcsxwjPPPJOamipGK99SBroX48aNQwH9UWwWpKSkVNBub/awSbFu3ToUdDodZnLKlCko46WRtUlJSZhJvNlMy0UHK54fe9MHe/NJzsrDw0NcLQsfvdREVAMYwIqAXuCnn3569OjRU6dOoc8ntVpWNFLJ8mOnNYwhNDRUnK2xbNkyJNPMmTPbtm2L/EZLWlraccut2YR77723VatWYWFhv/76a1xcHJIeIYeoK99imbBtmBO9Xi9VSrG225u9SZMmJScnHzx4EJsFiNW7774bjZjPNm3ajB49+v/+7/+sx6NWPD/2pl+GvfkkIrpVDGBFiIiIwOZ8+Wv6lBYeHn7+/HmpYrkePXp7KCDVFi1adPHixW7duiG30IIkw9SQ6Faio4ARfv755wMHDrz33nt79uyx2VJl9mZPzMz69es3btyIbqvo2s6bNw9JjH45GkUkCxXMj73pExHVEAYwSSZPnvz555/HxMSgjMdPPvlk1qxZKK9du7agoADBhg6iiLcJEyasXr1a9CzRHdy2bRse9+7di24xWoKDgzUaDcYs34JyldmbPTHoq6++su5/Bp1Oh/6rwWBISEiw3ku44vmpYPrkKCtWrCi9VeRwGzZs4G2OSEYMYOeHpLF5cVo0Wn8MhpkzZz788MNDhw5VqVSjR49esmSJ+OFz8+bN9erVa9iwIYJW3HxtxowZGLN3795BQUG+vr5Lly41mUzIvCFDhoSEhLRt2xZD+/TpU74Fz7W+aJlXv2m7vdmD+++/Py8vr0GDBuIlAPOJ3MXsYczBgwdjImi0OT9W9qZvb36opmH7afHixdbrTNUFy5cv/+mnn6QKUbXxPGAq6+rVqwgzqWIhepPoOEr1G1JTUzFm6UBKSkoKCwuruKWays+ePTbHLDM/HTt2nD179mOPPSaqUPnpExFVB3vAVFb5+BHnCkuVUho1alQmWSMiIm7aUk2VT0ebY1rn5+zZsytWrDh9+jQ6xGKQwPStO+bOnSuO+9u6desrr7yyf//+SZMmjR07FlUxgr12wOeLpw8aNGj69Onil4WTJ0+OHj3aeinWtLS0UaNGpaenZ2ZmLlmyZMiQIcOGDVu6dKn1ILvyd93HaJsttwSG8tOHCuaHqDwGMCkUusJbtmx54403+vfvLzVRHfP5559fvHgRhfj4+A8++GDmzJmDBw/GZh9yNDk5uYL2uLi4zp07a7Xap59+OiwsDCG6ffv2qKio3bt3f//99yWTdnHZtGnT8ePHAwMD16xZk5OTM2/evFmzZr3zzjtvvvkmhqbYuuv+t99+Ky5lY3P6aLc3P0S2idOBiYjqmtKXbWnQoMHly5dRNhqNyLaPPvqogvYZM2bcd999KAjTpk275557RGH48OGiERte1ku4WD3xxBPjxo1DweZd963XtLE3fXvzQ2QTe8BEdBtAmIlLdqvVaoRcQUFBBe2xsbGlD7Lr1auXOGh/ypQp6KpmZmampqbu2bPHetg8GufPnz99+nQUDJZb93ezc9d9wd70wd58EpXHACYiZ2OykCqWk+XENWeQqYGBgd98883GjRu7dOkSHR2NxmXLls2cObNly5YPPfSQaAHEp8277gv2pk90SxjARORsWrduvXPnTqni4rJt2zZ0UlFArE6ePHnDhg1fffXV1KlTxdB169Y9+uijyOD+/fsHBASIRqH8XfcFe9MnuiUMYCJyNvPnzxd7mD/++ONJkybt37//+eefF4NQxaDDhw9PmDBBtHTq1OmTTz5BZ/eZZ575+uuvRWMFd92HCqZPVHm8IT8R1VHWu9yjDypuhi/as7Ozu3btGhERYa89NDR0/Pjx586d+/PPP1u2bLlq1arIyEgxTqNGjfLz8++9917rNUrR8c3JyTl27FirVq2Qo5hgt27domzddR+pjL4vxrc3fXvzI6pEZfBCHEREldKsWbNnn312zpw5Up2oergLmojoJrZu3dq+ffvMzMwRI0ZITUTVxh4wEdFNpKennzx5Mjo6ugEvlEbyYQATERE5AHdBExEROQADmIiIyAEYwERERA7AACYiInIABjAREZEDMICJiIgcgAFMRETkAAxgIiIiB2AAExEROQADmIiIyAEYwERERA7AACYiInIABjAREZEDMICJiIgcgAFMRETkAAxgIiIiB2AAExEROQADmIiIyAEYwERERA7AACYiInIABjAREZEDMICJiIgcgAFMRETkAAxgIiIiB2AAExEROQADmIiIyAEYwERERA7AACYiInIABjAREZEDMICJiIgcgAFMRETkAAxgIiIiB2AAExEROQADmIjIkUxmc3ah4VBSjskstZBCqMxmfuZERLXNaDKnZusPJ+UeTc49f63QzVX10bTWeJQGkwIwgImIak+x0RyfVhB7MfdQUm5GXrHUavHs0PBOTXykCikAA5huAusLbpUTVYfJ7FJkMB1KzDmVmn8kObdQb5IG/NWIDkGTeoRIFVIABjDZZjSZ/7xccOB8Ttzl/AXDmtb3dZMGEFHlGE0u2YWG/eezT6Tk43uE75Q0wI7wII+XR0e6qrm9qxQMYPoLrCMuZhbtPZe971z29QKDaIwI9nhxVCT7wUSVgS9RYrruaHLukeS8i5k6qbVyPnywlY+7q1QhZ8cAphIms/l6vmHPmey957IuZ+ml1lK6R/rNHdhYrWIGE9mA9Wix0XziUt7xlLw/LuRm3dh4vVUz72w4oHU9qULOjgGsaCazS36REf3dA+dzEq4USK12PNCtwahOwUxgovJ+OJ7xnyPXigy2f9ytvH4tA2b3ayRVyNnxPGAlwjaX3mD+NSHr/365+Pi6hLX70m6avrDxj6vHLuZJFSIqRaUqOcxKqlQDvmIGng6sGOwBK4vYS3YoMfdgYk4V1heeWvXC4RERwR5SnYgsruYWP/3lGalSPW8+0DzETytVyKkxgBXBaDKfu1a4/3zOvnPZuTqj1FolDQPcF98b4a3lcSJE/4Vu63Mbz17L/ct5vVUz/Y6Gg9rwZ2BF4C5oZ2Yyu6Rl67/+49qzG8++9H3StlOZ1UxfuJxVtGLnJe4lIypNo1Z1CJPnGhqXs20cBUlOiT1gJ4RwzNUZYs5k7zufnZR+a2dBVNKw9iVXDOD5ikRWe89lv7/rklSphqj6ni+OiuDZwErAAHYe+CQLi037zmUfTMqJS82v6Q/28YFhvaL8pAqR4uHbN/uz09X/3iF6P36otYan3SsAd0E7A3zn/7xc8N6ulMe+iP/098unLtV4+sLKXy+duVIoVYgUz12jigz2lCrVYDSZk2/x8h10m2IAOwOVyqVliOeojsEjOwbLsgqojGKj+d2dKZn5Mhx1QuQE1CpVqxAvqVI98Wk3Py2QnAB3QTsbk9mcU2g8kJhzPCUPXeGaPlqqZYjX88Ob8iqVRPDbmayVv6ZKlWrg5TgUggHstPDB6o2mPy7kxaXmH07KySuq7vHP9vRtEfBw34Y8ZoQoI7/4yfUynA3c0F+79P5mGn6nnB0DWBHQDz53tfBoct6hpJwrOfKf5PA/fRoOiq7HtQUpHL5oT6w/k1NYxQtBl/bJ/7TRaviVcnL8DVgRsCndKtRrYo8Gb4xr9uzQcKlVPmv3p526lC9ViJQKX7SWIfIchFETG8pU1zCAlcVVrZLlirVlGE3mFbtSLmUVSXUipZLrKMjEdJ5i4PwYwIpztWa2rHN1xvd3XdIVy5/uRLeRZvXlCeD0PJ5f4PwYwIpjvc2+7C5k6D7YfQm9YalOpDyRMt2qhAGsBAxgZTGbXVJrckfxHxdyv4tN54F9pFjubmofdxluVZKcqeO2rNNjACuLwWSu6Uu9/+fItaPJuVKFSGHUKlVDfxluJpiG7ykPgnZ2DGBlUalcauHaVSt2XUqsmZtAENVxapVLeJAMe6F1xaaCIh5R4eQYwMqSnlssy/7h3s38x3dr0CrUC4leXpHB9N7OlJq79AdRXRbk4yaVqodXhHZ6DGBluSDTV7p5A8/RnYIXjmj6wdRWM+5s2CPSz13zl2XpSo7+3R0p/BGLFKihv7tUqp7ULJ4K7OQYwMoi1zlIIX4lv3KpVSofd9eBres9MSjswwdbPX13kyHRgfW8NGKcU6n5a/dfYQST0jSrL8+B0NyH5PQYwMpSKNN5uo3KHWbi5qrqEu77UJ/Qtye2WDI6cmyX+uGBHtvjMmPOZEljEClDgJc8u6DzGcDOjgGsLHJ9pet5213FuKpVzep73t+l/itjo96d1FJvNHNDnhTFZDL7eUr7gaojT1dTp+xTHcEAVpbr+TJ8pX09XG0ee1WGWoWc1gxuU89bK8NpkUS3C3w7rD/EVMe1PHkOmaQ6iwGsICazS7Yc92mp76tV3copipVJayKn4apWBdnfRVR5OYWGmr6fNzkWA1hBjCZzrk6GvcGhflpXLjhE9gX7yhDAWYVG3hHYuXE9qiD4MufI8auSLL9vETkxbzmuRlmoN7L/69wYwMoiy92KPN242BBVRJbLQYMsu6yozuKaVEEK9PKcg6TVcL8YUUX8ZdpLdL3mLxxLDsQAVpDrBfJ8mT15VDNRhXw95PmOFBm4E9qZMYAVJF+ma7vLtXuNyFnJ9TNNgZ67oJ0ZA5humVy714iclVx7iXgaknNjACtIXpE8F9YJkOMiA0ROzEsrUw+YV5FzagxgBZFrY1qulQuRs/KQaRc0+7/OjWtSBSmS6U4MRFQxjUxX0CiU6cwFqpsYwArC35OIaoerTAFs5sWgnRoDWEGM3Jgmuq3wWljOjQGsIHqDPAns6cbTkIiIqosBTERE5AAMYCIiIgdgACsI78tLdHtxc+WX1pkxgBVErnMTi3k0F1GtUHOr2akxgBVErnMTi2Q6mIuIKsb8dW4MYAVxl6kHXMgLehBVqFim04fk2mtFdRM/XQVx18jzcefxJuFEFdJxI5UqgQGsIHIFMHvARBXLk+kmCm6uXEU7M366CiLXPUq5dU9UsZxCee48ptXwR2BnxgBWEDeZvsy8SThRxbJkCmBvme4rTHUTA1hBvGT6MrMHTFSxXJmOkwj2dZNK5IwYwAri5yFPAOfzJuFEFdLJtJfI1509YGfGAFYWTzk6wTk8CpqoQkUGeU5DkuULS3UWA1hBTGaXAE8Zvs9Xc/VSiYhsydbJ8Buwl9bVxPsBOzUGsIJo1Co/T41UqYbr+QYDb1NKZAdCMy1bho1Uf09X5q9zYwAriErlUt9HhmM6rhcYeIU8UhSTGf8qG4YGkzk9t1iqVIOPh0auy8dS3cQAVhZ8paVSNRTq2f8lZTGazGv3Xdl0ND05Q4ey1GqHq9olM1+GAA701nBL17kxgJXFR6aDKrMK5DnNkei24OaqGtEhaHtc5t83nX/6q7Nr96UdT8mzd8Hn/CITOsFSpRr85fjBiOoyBrCyeLnL84lfyNBJJSJlCPZxmzsoTKNWZeQV/3wq842tyXM+j39/16Vf47MK9KbSgSvLD8Ag1+Yy1VkMYGUJ9tFKpeq5LNMqhug20jrU6+G+jaSK5Yo0e89lr/otFUn82k8XthzPSEev2GROzS6SxqieIG9ehcPJMYCVJTLYQypVzzWeiUSK1Ke5/+DoQKlyA0I3LjV/w8ErT204s+Cbc7+cypQGVE/TIHm+rVRnMYCVxc/DVZbjKlOz9DxBghQI354He4W0beQt1cu5nK1PkukHmlB/efZXUZ3FAFacRgHuUqkaLmbqjExgUiRXtWruoLAQv5pNRx93V40rj4F2cgxgZcG6Q5YAzisy2jsElMjpIR0fHxjmIdP9PW1CwKt5EpKzYwArTkOZ9msl80BoUrDIYI85/RvXXEQ2CXTnRTicHgNYcQLluBgWnL9WKJWIFKlLuO/YzvWlitwCeQi0AjCAFSdSpkMrL16X51wLotsUur+jOwV3beor1WXFc5CUgAGsOLL8Bgyn0wpkudwP0e3LVa2a079xTZwvFHc5/+zVQn7FnJvKzGNZFQZf6XkbzlyX41qSH01r7aXlNhwp3aWsole2JOXWwH2y/Tw13Zr6tg/z7hjm6+aq4lFZToYBrETv7Eg5mJgjVarhqcFNukXUyP43otvLqdT8N7Ym3/Q+DVWG9O0Q5tOusU+vKD9vdzUPkHYOrosXL5aKpBhpOfq41HypUg0hfu4VXJGASDnq+2p93TWxF/OkutyQ7Jez9ccu5v1wPONkasH1AoOfh6u3uyuT+LbGAFYig9EcczZbqlQDtsrvaB7ANQARvgRNgzwy8gzJmTV+el5mfvGfl/O3/3n997PZ6XnFWo06WKZTG6iW8Qc8JWrewFOW1ORBIkRW6I3OuLNhyxAvqV7D8HKNA9zD6rnLdYF3qn0MYCVCz7WhvwzHQuuKTchgqUKkePhmPT4wrKb7o80beE3pGfLu5JZP3x3ev1U9dw1X47crHoSlUP/+7fLu+OtSpRpGdwoe362BVCEiF5czVwpf/TFJ9mu1hvhp72ju369lQKC3hj/9OgcGsEL9dDLzi/1pUqUaoup7Lr43gqsDotL2n895b2eKVKmeAC9N72b+fZr5hQd6uPLqlM6FAaxQiem6Rd+elyrVgOT9aFprz5q8Kj3Rbcdkdll/8MpPJzKk+q3zcFP3jvLvEenbpqE3b4vkrBjACmUwmmd9dlqWvWR/69/4zub+UoWILAwm81vbLh5PubUTkzRqVedw3+6Rvl2b+rlrmLtOjgGsUPjY/7Ut+Zgcpy0OaF1v5p0NpQoR3ZCvNy7enHQ5q1JXTY9u5N0jwq9Pcz/PkkteSY3k3BjAyrXleMaGg1ekSpW4a9Sdwn26R/j1iPTjj1NE5SVn6l7eklSoN0n1csIDPXo387uzRYC/J6+qoTgMYOVKuV604JtzUuVW1PPSdIvws1wYzxsb61IrEdkSezHvzW3JZVa0gd5udzb379Pcv6G/lodWKRYDWLkMJvOT689kF1b2rgzYVO8a4dupiU9EEI/GJKosrGG/j03/6vBVlH3cXXtF+fWM8m8ZUtLhFSOQYjGAFe2mZwNr1KroRt4dwrx7Rvr7e6EmtRNR5ZnM5u+PZTQKcMf2K3cakRUDWNF+jc9a9VuqVCnFU6vu1tQP0ds9wlerUTN3iYhkxwBWtLwi49/WxkuVkju6uHVt6tsl3LdlKHu7REQ1iwGsaEaT+cXvEt006o5hPj2j/Br4uvF3KSKi2sEAVjqDyYzM5fkPRES1jAFMRETkALyELxERkQMwgImIiByAAUxEROQADGAiIiIHYAATERE5AAOYiIjIARjAREREDsAAJiIicgAGMBERkQMwgImIiByAAUxEROQADGAiIiIHYAATERE5AAOYiIjIARjAREREDsAAJiIicgAGMBERkQMwgImIiByAAUxEROQADGAiIiIHYAATERE5AAOYiIjIARjAREREDsAAJiIicgAGMBERkQMwgImIiByAAUxEROQADGAiIiIHYAATERE5AAOYiIjIARjAREREDsAAJiIicgAGMBERkQMwgImIiByAAUxEROQADGAiIiIHYAATERE5AAOYiIjIARjAREREDsAAJiIicgAGMBERkQMwgImIiByAAUy1Jz09/csvv5QqFidPnty9e7coGwyGbdu2rVmz5ptvvtHr9aKRqJp27twZFxcnVSywEGZmZopyamrq+vXrsdQlJCSIFqJaozKbzVKRqIZ99913Y8aMKb3IzZs3LzY2dteuXUjf9u3ba7Xa6OhoxHBYWNi+ffu8vLyk8YiqasCAAf3793/xxRelOtZ6KhUWOTSuW7du5syZHTp00Ol0COmPP/542rRp0khENY89YKorli9ffuzYMXRHduzYcfz4cTxKA4hqRkRExIkTJw4cOIAFb+rUqS+//LI0gKhWMICpTtBoNHfffbcoo/uLR1dXV1E9fPjwli1bRJlIRn369GnevLkoo0Ocnp4uynq9fu3atSkpKaJKVEMYwFTbdpdSfh13+vTpWbNmdejQYfDgwaJlxYoVc+bMEWWiKkhKSpIWOAup9a9iYmK6desmyqmpqdOmTdu0aZOoEtUQ/gZMtUf8BhwRESHVXVwyMzO7dOmya9culH/55RfRCQ4ODn733XcnTpxoGcUFIZ2VldWuXTtRJbolAwYMiI2NDQgIkOqWPBa/AUt1F5e4uLjOnTtjCezXr59oQR5jK9DPz09UiWoCe8BU2xJLmTFjhtTq4jJkyBBsDl6/fn358uXoBCODRXtYWBjTl6rjqaeekhY4C6n1BmwFjh079oknnrCmL9x5551MX6ppDGCqW9BTmTx5MoJ53bp1UhNRjcnLyxs1alS3bt1ef/11qYmotjCAqU7AelCn00kVy05CcSgWYJD16BgiGWHRGjZsWHBw8Jo1a9Tqv6wMU1JSeDI61TQGMNUJ+/fvb9as2bx585YsWTJ27Njt27fPnz9fDEJj9+7dRZlIRs8888zevXu9vLxmzZo13SImJgbtSN8mTZp8/PHHYjSiGuK6ePFiqUhUw7RaLXobd911l1S3tCB3O3bsGBUVhcf4+PiMjIx27dqtXLmyTZs2YhwfH59OnTp17txZVIluCbq2WHiaNm0q1S1nuA0YMMDf399oNLZu3RrLZMANWNJCQkI8LIYPH45B0nOIagCPgiYiInIA7oImIiJyAAYwERGRAzCAiYiIHIABTERE5AAMYCIiIgdgADu/mJiYNWvWbNy4MScnR2q6dQcPHly5cqVUqR4ZJyWL8+fPL1261GQySXWqHp1O9+WXX2KR+/HHH0+ePCm1VtX69evr168vVewICgr6/vvvpYody5YtK3NbfsdavXr1nj17pAopFQPYyU2YMGHs2LFbt2595ZVXunbtKhrXrVu3YcMGUa6ko0ePynVtSBknJYuEhITPPvus9HW4qDqwgTVx4kQEzOuvv969e/e+fftmZWVJw26dXq83GAxSxQ5sPJXffiq9kGMo5qf6WwMywgbxoUOHpAopFc8DdmaxsbGdO3c+ceKEuJkBVkCiMH36dDx++umnJSMRyWr37t0DBgwQK5akpCRk8KOPPrpkyRIx9FahJ/3UU09dv35dqttSr1495Ovo0aOlugUXcqr72AN2ZmKfs7UDIdJ3zpw56BAD1pLvvPMO1m4fffSRGAFeffXVt99+GwX0m/fu3TtixAj0m9E7/Pbbb6035cUgZPmTTz7Zs2fPmTNnWvs3R44cGT9+fJs2bTBlWLBgARrT09MxTseOHYcMGXL48GG0VGZS9trxXpYuXYpJ9e7d+/nnnxdvcO7cuZ988okYAdDXF2/hq6++GjVqVPv27YcNG4b3IoaWnx/02PByYqjN6YO9+aGKRURE9OvXT/ydN2/evHjxYnxS+EQ+/PBDtIi/9tChQ/HXfu6556x/bRSwhOBPPWvWrNKXAcensH//flFGzN9///2ibJWQkICpYZzHHnvMupC/9dZbGISRxXPFbGzfvh1LBYZ+/fXXlqfabQdsyE6ZMgXzgxn48ccfRQsWEutikJqaOmjQoDQLceVU8Y4KCgrECFjmMT6+GmgULVhorfuByk8fKpgfch7YUCVnVVhYiNANCwv74osvjEajaPzjjz/usdi1a9eZM2dee+215s2bi0FFRUUBAQHr169HGYXQ0NC///3vCDO047FTp05iNAxq1KgRBn333XctW7acNm0aGnNzcxs0aPDGG28cOnRo+PDh3bp1Q88b7Rg6ZsyYc+fO/fTTTz/88ANabjqpCtrHjRvXpUuX7y169OjRp08fNL700kutW7cWI4i38OWXX+K9jxw5cuPGjXi/Tz/9dHBwcH5+PkYoPz9YOeIplmfbnj7Ymx8qT9zdWZSx1OGzxkYeyvjc8TeMjo5GBv/8889omThxIoaKv/add96Jv7ZYSrFwYvlBI7bhtFqt9dNBAR+WKKPLW6b90qVLyHvxWkePHi29kFvHQQGzgQUV08eygQ9UrVafOnWqgvZjx455eXkhCzGpf/3rXxqNBkuOWMwwDxhBPFd8ibBF+8ILL+zbt++XX37B9w7PQmNiYiLeBRa2+Ph4bOBanmHGGxdDbU4f7fbmh5wJA9jJXbt2Das5fHux4vv1119F4/9YiPLFixcxFKsMlLHK8/PzE0GF9cuzzz5rGaUEVgelUxOxLcrvvfdeVFQUCr///ruPj49oxNoH6xRR7t+//6OPPirKwk0nBTbbsQLCmt26GkKIoop8xRoWBaxz0YjVHN4C0leMI+CPgBHEBkH5+bEGsL3po2xvPqk8EcAIJ8C2Dj4O/CXRjs8d5QsXLojRkEal/9pIKSyHWERFu/g0AckkPh1AwV4AI9Q7dOgg0lcovZCD9bmYDWwHZGRkiPbw8HB0xytonzx58gMPPCAaYcaMGQMHDkRh9uzZCHjRiE0HkaalPfHEE/fddx8K2CRFrOINinbBGsD2pm9vfsiZcBe0k0PPDz1aZA+2pocOHXr27FlpwA3YTscXHl1klDEmVhnITjEInRJRKA89TlHA0zMzM1FAJun1enFg544dO6wjLFmyZMOGDd27d7d34FX5SQnl27GyxrxhS0K04xXx7rC+RuejV69e6PWiEd0F9GI9PDxQTkpKWrhw4aRJk8QeZrErvoL5sTd9UbU3n2QTAvLrr7/GR4MeHv6SohEFBIko//nnn6X/2ui8YhHFttT58+dRFT+XiHZRqBj6jmlpaUuXLpXqFcILBQYGijIK1uPvbLbHxcWhGyoaoUePHgkJCShMmTJl+/bt6enpKSkp+/fvRxWNJpMJ73rWrFnDhg37z3/+Iw4N69KlC5bJ9u3bz507V7y70uxNH+zNJzkNBrAiYDX3008/YTMc0Sg1lYKOwldffZWXl7dlyxaxHqkCdF8QVw8++KC3t/fOnTtXrVol2vv164cOEDbzH3vsseeff140Vg1eQirdgMhHtxuFqVOnIlZRRS8HiYsWrBa7du2K0MXrrlixwjJ6iQrmp4Lp061CP/j7779ftmxZJRMUCgoK0EUW5fKfhSC2ospbsGAB+rhIOKleY6wzic1T9FCxwYctP6QmNjXQ+OKLLy5atAjpizd+9913W55R8l6waYs/iFgm8SjabSr9RyCnxwB2ZugCWreac3JyUA4NDUVZq9WW7sOhg4hBWHkhbNAbllpv0c8//4wARicyPz//wIED2OqXBri4YM04b968F154AcEsNVVJ586dMZ/WsydRQFWcWzV+/His115++WV0qsRbwDxgXYYuEVaUmAHLMyT25qeC6ZPs0CMs/9fGR9C6dWsklvWjsY4A6BGKHiR6ltu2bRONAkILQfj555//+9//Fi1YyEsfwFVlnTp12rp1q1RxccFGaq9evVDATGIzDluuMG3aNDEU239ovO+++6w9eCt0czdt2oSNYCyZUpOFvemTEjCAndkXX3zRrFkzdPUWLlx41113YRWAbXO0Yx2HFdxzzz2HFRaqCC2sMlavXo11h72ex00NHTr06tWrvr6+KpWqfv36SMS0tDS0Y5X6z3/+c+XKlR9++OHgwYPFyFUTFRU1e/bs+++/H28HRo8e/Y9//AO9EAzCqhkdjldffdX6Ftq2bYvV9COPPLJ8+XKMifdomUZF81PB9El2Zf7aKKAXi34kesxjxoyZPn06GkeMGHH69GnpCS4u48aNe+WVV55//vlBgwaVbheQZB988AG2I2NjY1FFr3T37t1YyD/77DMxQtXMnz//yJEjmJPXX38djwkJCejmikFTpkzB9gFebsKECaIFW3vYAlixYsXMmTMRpaIRc4URVq1ahc0+9OB79uwp2oUKpk9Ojzfkd2Z9+vSJjIxEp8FoNGIF99Zbb6FbgHb06kRnAusLsYcQ+YQwxopDdJHB1dUVQ4OCgkQVqRYeHi66g6UHoR2TuuOOO9D/wJoI00QK3nvvvZgUyqNGjYqOjsb6JTU1FWsrrBwx/k0nVUH7yJEjseJGzx49CaSjtecBbdq0adiwIVZ89erVQxXdcaymz549ixjGWhtvs3fv3t7e3uXnJz4+Hh0XcdKUvenbm5+aYza7qFRS+faCv09gYCA2+KT6DfiTNmnSpPQehdJ/7f/93/+dMWOGaB87dqyPjw8+Iyw/+FzQuxV/7QEDBmDb7tKlS0ho5BY+aNHu5uaGAj4dZHBISEhRUREWBvRBxULet29ffPrWccrMBtpRbty4sb12LEjYqsvPz79w4QL6pu+//771O4LpY96wWYAvmmgZOHAglrHjx49jaXn22Wex9YYNwVatWmVkZBw6dAiTwvdCfOOwCYhFEX8le9O3Nz+iSs6BF+KgEuhtbN68+cSJE1L91j300EOIurVr16KMwpAhQ7p06bJs2TIxtC5D1wQbDYmJiVLd0Uxml3PXCqOCPVzVt2cC083gC4ItY2zhzZo1S2oiReIuaCo5sOWTTz4p3Zusgjlz5uzcuROrFXRTmjVrhlUM+ijSsDqsZ8+eTzzxxOzZs6W6oxlN5q8PXz2YmMP0dVabNm1CR1an06F/LzWRUrEHTCXb4zExMb169RI7qKtMr9efPXs2MzMzIiIiLCxMaq3bjh8/jndtPcXIsXTFpvd2psRezFswrGm7xt5SKzmXvLw8LHXt2rXj0c7EACaqE1KuFyF98eipVb8/pZWbK3vARE6Ou6CJHAybwMdT8l76Pgnpi2rXpn4api+RAjCAiRzJaDJvO5X55raLBXqjaIlu6MX4JVICBjCRwxiM5o/2pK7dl4YYFi2ualX3CP40SKQIDGAix8jML/7nDxd+P5st1S2iG3q7u/FbSaQI/KoTOUD8lYLFm5POXJXuF2vVrrE3zz8iUggGMFGtMpld9p7Lfu3HC+gBS02l9G7mL5WIyNkxgIlqj8Fk/vLglfd3XSo22jj9r0mgh7+nRqrUbUaTubC45F57RFRlPA+YqJYgsd7dkXI8JU+ql3Nvx+AHujeQKnUPQrdAbzpyIfd0WsGxlLxOTXxm9+OdKoiqjgFMVBsuZha9szPlclbJmb72LBkd2ay+p1SpGxC6+Bd3ueB0Wn5scp44U1nwcXd9b3JLnrJMVGUMYKKahS8Yer3v7Uwp1Fe0z9bPU/POpBYaRx+CZTLjn/lylv5Uan5qVlH8lYJLpUK3jEUjI1qFSvd5JKJbxQAmqkHoPv50IvPLw1du+j0b0Lre9Dsa1nL+ImuxEsjTGc+nF6J3npFvQOFCuq7IUKnfd0d0CJrUI0SqENEtYgAT1RS9wfzv31L3nvvLmb72uGvUTQLdQ/y0QT5ufh6a+r5ujQLcg33cXNUqpDiCucr3R0KnFlNwc1XlFRkz8orT84oz8w25OsO13OKL13Vp2XpdVQ+nwty+Ma4Zb9xEVDUMYKIagZx7d0fKuWuFUr2qPNzUvh4ad40Kj15adYAXymo0SoNtMZjM+UUlF7bMKjAU6E16gymr0IDoFUPl9a/xzUP9q3UTLSLFYgATyS8+reCdHSnZhQap7rwe6N7g3o7BUoWIbgXPAyaSk8ns8tuZrKU/XlBC+sLxlDzLD8lEdMsYwESyMZrMn+1LW/lrquHGzRWcHvr6BRUe3U1E9jCAieSRqzMu+zl5e1ymVFcG9H4PJuZIFSK6FQxgIhkkpeuWfJ948lK+VFeSU5fyuROaqAoYwEQy2HMmKy1bL1UUJvZinnJ2uRPJiAFMJIM+Cr6LUZHBdOKS3QtcE5E9DGAiGUQGe9T3dZMqynP8IgOY6JYxgIlk4KpWKbkT/MeFXO6FJrpVDGAiefRtESCVlOd6gaH0jZKIqDIYwETyqO/rFhHsIVWU53BSrlQiosphABPJw1Wt6hWp3L3QR5JzjdwLTXQrGMBEsunb0l+l1DsDJWfocgpL7gBBRJXEACaSja+HJrqRt1RRnv2JlbrxIhEJDGAi2ahVLt0j/KSK8pxIyedOaKLKYwATyemOZv4apd6gPi41v6iq9/YnUiAGMJGcPNzU3SJ8pYqShAd6DGsfVFDMn4GJKos35CeS2b7zOSt2pkgVp1bPS9Mp3LdFA8+uTX09tWq1Yo9AI6oSBjCRzPRG82NfxBc66V1y/Tw1rUK8WoR4dgn3re/r5qrU/e1E1ccAJpLfxzGXd52+LlVucx5u6mb1PaPqe0YEebRu6OXt7qrYH7mJ5MUAJpLfiZS817cmS5VyArw0eMwqMIhqXVPPy61JoHvjAPdQf22bhl6h/u7IW+5dJpIdA5hIfkaT+ckNZ+xF7DN3h7dv7I0v3pUc/cVM3dXcYoyZnKlDtZZT2VOrDvVzR9zW93Fr4KdtGuQR4qdFu5sr85aoxjGAiWrE+gNXfjiRIVVKcdeoP3ywVfmEwxcRsY1vY4HemJqlz9UZ8oqM2YWGomJTYbEpLVtfoDehRYyMETPyikW5PD9PDV5FlH3cXT3c1P6erv6eGm93V18PDcro4zbwc0MZL4txePAUkUMwgIlqRGJ64aJvE6VKKT0j/R4fGFaFyEPoGksd11VBJ9WAUW98rV3VzFeiOornARPViPBAj4YBJbtzy2jb2LtqgYgcReha/0mttmjU/x2N6UtUZzGAiWqE5Rb9Ze8QjDTsEanca1USUWkMYKKackfzsncnbBni5aXll46ISnBdQFRTgn00zRt4SRWLjk18uE+YiAQGMFFNQdb2ivrLdaGVfK8kIiqDAUxUg/o0D7BerLGBn7aBr5soExExgIlqkI+7a/vG0i36u0f48srJRGTFACaqQQjc7jcOe+4Y5iMKRETAACaqWT0i/dw1ai+ta8vQvxyQRUQKxwAmqlmebuquEb7dInx5EyEiKo0BTFTjekb6tW0k/RJMRCTwWtBENa7YaDaYzOgKS3UiIgYwUe3A94xX4CCi0rhJTlQbmL5EVAYDmIiIyAEYwERERA7AACYiInIABjAREZEDMICJiIgcgAFMRETkAAxgIiKiWufi8v/cEMyvFab4w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22" name="object 11"/>
          <p:cNvSpPr txBox="1"/>
          <p:nvPr/>
        </p:nvSpPr>
        <p:spPr>
          <a:xfrm>
            <a:off x="431291" y="7239566"/>
            <a:ext cx="3165475" cy="2943755"/>
          </a:xfrm>
          <a:prstGeom prst="rect">
            <a:avLst/>
          </a:prstGeom>
        </p:spPr>
        <p:txBody>
          <a:bodyPr vert="horz" wrap="square" lIns="0" tIns="12065" rIns="0" bIns="0" rtlCol="0">
            <a:spAutoFit/>
          </a:bodyPr>
          <a:lstStyle/>
          <a:p>
            <a:pPr fontAlgn="base"/>
            <a:r>
              <a:rPr lang="nb-NO" sz="1200" b="1" spc="-5" dirty="0">
                <a:solidFill>
                  <a:schemeClr val="accent2">
                    <a:lumMod val="75000"/>
                  </a:schemeClr>
                </a:solidFill>
                <a:latin typeface="Arial"/>
                <a:cs typeface="Arial"/>
              </a:rPr>
              <a:t>Innovasjonene</a:t>
            </a:r>
            <a:endParaRPr lang="nb-NO" sz="1200" dirty="0">
              <a:solidFill>
                <a:schemeClr val="accent2">
                  <a:lumMod val="75000"/>
                </a:schemeClr>
              </a:solidFill>
            </a:endParaRPr>
          </a:p>
          <a:p>
            <a:pPr fontAlgn="base"/>
            <a:endParaRPr lang="nb-NO" sz="1050" dirty="0"/>
          </a:p>
          <a:p>
            <a:pPr algn="just" fontAlgn="base"/>
            <a:r>
              <a:rPr lang="nb-NO" sz="1050" dirty="0"/>
              <a:t>1. </a:t>
            </a:r>
            <a:r>
              <a:rPr lang="nb-NO" sz="1050" i="1" dirty="0"/>
              <a:t>Idemessig innovasjon:  </a:t>
            </a:r>
            <a:r>
              <a:rPr lang="nb-NO" sz="1050" dirty="0"/>
              <a:t>Gjennomføre én</a:t>
            </a:r>
            <a:r>
              <a:rPr lang="nb-NO" sz="1050" dirty="0">
                <a:ea typeface="+mn-lt"/>
                <a:cs typeface="+mn-lt"/>
              </a:rPr>
              <a:t> bred og én spissa</a:t>
            </a:r>
            <a:r>
              <a:rPr lang="nb-NO" sz="1050" i="1" dirty="0">
                <a:ea typeface="+mn-lt"/>
                <a:cs typeface="+mn-lt"/>
              </a:rPr>
              <a:t> </a:t>
            </a:r>
            <a:r>
              <a:rPr lang="nb-NO" sz="1050" dirty="0">
                <a:ea typeface="+mn-lt"/>
                <a:cs typeface="+mn-lt"/>
              </a:rPr>
              <a:t>litteraturstudie som </a:t>
            </a:r>
            <a:r>
              <a:rPr lang="nb-NO" sz="1050" dirty="0"/>
              <a:t>etablerer et kunnskaps-grunnlag de andre innovasjonene kan ta utgangspunkt i.   </a:t>
            </a:r>
            <a:endParaRPr lang="nb-NO" sz="1050" dirty="0">
              <a:cs typeface="Calibri"/>
            </a:endParaRPr>
          </a:p>
          <a:p>
            <a:pPr fontAlgn="base"/>
            <a:endParaRPr lang="nb-NO" sz="1050" dirty="0"/>
          </a:p>
          <a:p>
            <a:pPr fontAlgn="base"/>
            <a:r>
              <a:rPr lang="nb-NO" sz="1050" dirty="0"/>
              <a:t>2. </a:t>
            </a:r>
            <a:r>
              <a:rPr lang="nb-NO" sz="1050" i="1" dirty="0"/>
              <a:t>Produktinnovasjon: </a:t>
            </a:r>
            <a:r>
              <a:rPr lang="nb-NO" sz="1050" dirty="0"/>
              <a:t>Uttesting av "steds-kompasset",  et verktøy som illustrerer og kommuniserer sosial bærekraft på en lettfattelig og geografisk forankret måte.  </a:t>
            </a:r>
            <a:endParaRPr lang="nb-NO" sz="1050" dirty="0">
              <a:cs typeface="Calibri"/>
            </a:endParaRPr>
          </a:p>
          <a:p>
            <a:pPr fontAlgn="base"/>
            <a:endParaRPr lang="nb-NO" sz="1050" dirty="0"/>
          </a:p>
          <a:p>
            <a:pPr fontAlgn="base"/>
            <a:r>
              <a:rPr lang="nb-NO" sz="1050" dirty="0"/>
              <a:t>3. </a:t>
            </a:r>
            <a:r>
              <a:rPr lang="nb-NO" sz="1050" i="1" dirty="0"/>
              <a:t>Styringsinnovasjon: </a:t>
            </a:r>
            <a:r>
              <a:rPr lang="nb-NO" sz="1050" dirty="0"/>
              <a:t>Uttesting av </a:t>
            </a:r>
            <a:r>
              <a:rPr lang="nb-NO" sz="1050" dirty="0" err="1"/>
              <a:t>bylab</a:t>
            </a:r>
            <a:r>
              <a:rPr lang="nb-NO" sz="1050" dirty="0"/>
              <a:t> som arena for felles ideutvikling og involvering av lokalsamfunnsaktører i stedsutviklingen. </a:t>
            </a:r>
          </a:p>
          <a:p>
            <a:pPr fontAlgn="base"/>
            <a:endParaRPr lang="nb-NO" sz="1050" dirty="0">
              <a:cs typeface="Calibri"/>
            </a:endParaRPr>
          </a:p>
          <a:p>
            <a:pPr fontAlgn="base"/>
            <a:r>
              <a:rPr lang="nb-NO" sz="1050" dirty="0"/>
              <a:t>4. </a:t>
            </a:r>
            <a:r>
              <a:rPr lang="nb-NO" sz="1050" i="1" dirty="0"/>
              <a:t>Prosessinnovasjon: </a:t>
            </a:r>
            <a:r>
              <a:rPr lang="nb-NO" sz="1050" dirty="0"/>
              <a:t>Arrangering av</a:t>
            </a:r>
            <a:r>
              <a:rPr lang="nb-NO" sz="1050" dirty="0">
                <a:ea typeface="+mn-lt"/>
                <a:cs typeface="+mn-lt"/>
              </a:rPr>
              <a:t> politiske verksted som eksperimenterer med ulike former for saksframlegg</a:t>
            </a:r>
            <a:r>
              <a:rPr lang="nb-NO" sz="1050" dirty="0"/>
              <a:t> for å skape en ny og bedre kobling mellom kunnskap om</a:t>
            </a:r>
            <a:endParaRPr lang="nb-NO" sz="1050" dirty="0">
              <a:cs typeface="Calibri"/>
            </a:endParaRPr>
          </a:p>
          <a:p>
            <a:pPr fontAlgn="base"/>
            <a:endParaRPr lang="nb-NO" sz="1050" dirty="0"/>
          </a:p>
        </p:txBody>
      </p:sp>
      <p:sp>
        <p:nvSpPr>
          <p:cNvPr id="24" name="object 10"/>
          <p:cNvSpPr txBox="1"/>
          <p:nvPr/>
        </p:nvSpPr>
        <p:spPr>
          <a:xfrm>
            <a:off x="431291" y="3486318"/>
            <a:ext cx="6618604" cy="804707"/>
          </a:xfrm>
          <a:prstGeom prst="rect">
            <a:avLst/>
          </a:prstGeom>
        </p:spPr>
        <p:txBody>
          <a:bodyPr vert="horz" wrap="square" lIns="0" tIns="12065" rIns="0" bIns="0" rtlCol="0">
            <a:spAutoFit/>
          </a:bodyPr>
          <a:lstStyle/>
          <a:p>
            <a:pPr marL="12700" marR="5080"/>
            <a:endParaRPr lang="nb-NO" sz="950" dirty="0">
              <a:latin typeface="Arial"/>
              <a:cs typeface="Arial"/>
            </a:endParaRPr>
          </a:p>
          <a:p>
            <a:pPr marL="12700" marR="5080" algn="just"/>
            <a:r>
              <a:rPr lang="nb-NO" sz="1050" dirty="0"/>
              <a:t>Figur 1 viser prosjektets fem innovasjoner og illustrerer hvordan de bygger på hverandre</a:t>
            </a:r>
            <a:r>
              <a:rPr lang="nb-NO" sz="1050" dirty="0">
                <a:ea typeface="+mn-lt"/>
                <a:cs typeface="+mn-lt"/>
              </a:rPr>
              <a:t>.</a:t>
            </a:r>
            <a:r>
              <a:rPr lang="nb-NO" sz="1050" dirty="0"/>
              <a:t> Målet med disse innovasjonene er å utforske</a:t>
            </a:r>
            <a:r>
              <a:rPr lang="nb-NO" sz="1050" dirty="0">
                <a:ea typeface="+mn-lt"/>
                <a:cs typeface="+mn-lt"/>
              </a:rPr>
              <a:t> og teste ut virkemidler som 1) kan gi en dypere forståelse og operasjonalisering av sosial bærekraft som mål for lokalsamfunnsutviklingen og 2) kan styrke lokalsamfunnenes sosiale bærekraft ved at de bidrar til at deres stemme kommer tydeligere fram i stedsutviklingen. Hver innovasjon utgjør en hovedaktivitet i prosjektet.  </a:t>
            </a:r>
            <a:r>
              <a:rPr lang="nb-NO" sz="1050" dirty="0"/>
              <a:t> </a:t>
            </a:r>
            <a:endParaRPr lang="nb-NO" sz="1050" dirty="0">
              <a:latin typeface="Arial"/>
              <a:cs typeface="Arial"/>
            </a:endParaRPr>
          </a:p>
        </p:txBody>
      </p:sp>
      <p:pic>
        <p:nvPicPr>
          <p:cNvPr id="35" name="Picture 35" descr="Diagram&#10;&#10;Description automatically generated">
            <a:extLst>
              <a:ext uri="{FF2B5EF4-FFF2-40B4-BE49-F238E27FC236}">
                <a16:creationId xmlns:a16="http://schemas.microsoft.com/office/drawing/2014/main" id="{3CB56FAE-4A59-B512-2ABB-6976F34A0E6C}"/>
              </a:ext>
            </a:extLst>
          </p:cNvPr>
          <p:cNvPicPr>
            <a:picLocks noChangeAspect="1"/>
          </p:cNvPicPr>
          <p:nvPr/>
        </p:nvPicPr>
        <p:blipFill>
          <a:blip r:embed="rId4"/>
          <a:stretch>
            <a:fillRect/>
          </a:stretch>
        </p:blipFill>
        <p:spPr>
          <a:xfrm>
            <a:off x="1091773" y="4672187"/>
            <a:ext cx="5275670" cy="2594896"/>
          </a:xfrm>
          <a:prstGeom prst="rect">
            <a:avLst/>
          </a:prstGeom>
        </p:spPr>
      </p:pic>
      <p:sp>
        <p:nvSpPr>
          <p:cNvPr id="10" name="Plassholder for lysbildenummer 9">
            <a:extLst>
              <a:ext uri="{FF2B5EF4-FFF2-40B4-BE49-F238E27FC236}">
                <a16:creationId xmlns:a16="http://schemas.microsoft.com/office/drawing/2014/main" id="{D1D0FF9B-F36E-69DC-798F-0371B5704A94}"/>
              </a:ext>
            </a:extLst>
          </p:cNvPr>
          <p:cNvSpPr>
            <a:spLocks noGrp="1"/>
          </p:cNvSpPr>
          <p:nvPr>
            <p:ph type="sldNum" sz="quarter" idx="7"/>
          </p:nvPr>
        </p:nvSpPr>
        <p:spPr/>
        <p:txBody>
          <a:bodyPr/>
          <a:lstStyle/>
          <a:p>
            <a:fld id="{B6F15528-21DE-4FAA-801E-634DDDAF4B2B}" type="slidenum">
              <a:rPr lang="nb-NO" smtClean="0"/>
              <a:t>1</a:t>
            </a:fld>
            <a:endParaRPr lang="nb-NO"/>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flipH="1">
            <a:off x="3649276" y="6997666"/>
            <a:ext cx="128974" cy="3118400"/>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6" name="AutoShape 2" descr="data:image/png;base64,iVBORw0KGgoAAAANSUhEUgAAA4QAAAINCAMAAABRWEGtAAAAAXNSR0IArs4c6QAAAARnQU1BAACxjwv8YQUAAAKmUExURQAAAP7+/p7E5vX5/P7+/v39/V9fX/39/sDZ7/Pz83Wr3P7+/vb6/V+d1v7+/j4+PleX17+/37LQ6mCe1vn7/f7+/sLZ7lqa1f7+/vb29rfH57bI6F+f37XL57fT7UFBQf7+/l+fz1mZ0pC74/7+/lua029vb9jn9f7+/v///6PH54254m6n2l+f1P7+/qTI6P7+/o664lqa1LTJ6Vub1Pn7/f7+/o+74vr8/fr8/v7+/rXJ5rXL5lub1SQkJHqu3bzW7f7+/uXv+LXL55aWlnuv3WWh2HR0dP7+/lub1f7+/peXl////83g8mai2IGy31ub08TExFNTU7TJ5Ofn5wUFBVub1LTL5/7+/rzW7v///4e24JW+5FmZ1Vqa1dzp9r3X7uLt93h4eF+d1bXL51ub1P7+/lmZ03Oq21qa1WOg17PK5K3N6bLM5ZS+45S+5PT4+////woKCnes3LTJ5lqa1LTL5n+x3ury+mqk2Yu44Vqa1Vub1f7+/tbm9P7+/vr6+ujw+bXK5rPK5Vqb1Vub1Wii2KPH53ar3LTJ57TL5hoaGlub1Nra2kdHR63N6u71+lub1LTM51qa1bfT7P///xsbG2ij2GKf1/7+/rXI5f7+/sfc8Wtra7XL6Fub1Vqa1f///5nB5Xyv3bXK50pKSm6m2t7e3rXL57PL51qa1P7+/v///7rV7bTJ5fD2+7TL5/7+/pubm93q9nCo2vH3/P7+/tvp9r6+vlub1f7+/tzq9sbc8f7+/rXL5lua1qjK6P7+/v////z9/m6m2QAAALXK5y0tLVua1XKp2/7+/rXL6P7+/i4uLv///4W04K/P31qb1P7+/tLj8/7+/vX4/NPk9P7+/qGhoZ7E5v7+/lyb1P39/dfn9Ym34ZrB5A8PD7XL56MNNf0AAADidFJOUwCv9P9I+PX4/+f/t///+PggCPH/57/vh1jnIDgIz//4xxAo9vVw8//PYP///xj9/+r/MBiX/9f////yaOef+//v3/+A8P//8/qn5/B47f/5QOv2MOj+r6/v/4D/9lC3///q8/7/+PdY/7/9WPIo///o//76SGDH////92jP/P/p5um/cI/X/PP/YN/83+n3/+h4l+fwCPz9//lQ5u70h4DvEP/61/f/6Y9A94cY/3j/9/bv6///j//s//7//+ufOPOXKP/8/+/66Pvzp5/6MPgQxzjs+/7/p+//6Ejw6//1/bcIy92qAAAACXBIWXMAABcRAAAXEQHKJvM/AAAvtklEQVR4Xu2dj58c5X3fz+C2GELDYYHCSefwo4rr2JiAwLEs2Qbf4QYS47oCycWIFrQlkeQjrDgUgWkiThD3FB0CiUhYcEIOwuhkKl+DKRpQZBxL12LF9RE1bVpqkP6TPs/3+c6P3X322ZnZ2ZvvM/t5v2Bvfjwzmtln3/v8nO8OAAAAAAAAAAAAAAAAAAAAAAAAAAAAAAAAAAAAAABgYGBGMaI4MKHZrRdHVs7MDPFuAEDPGJsZOTyxqtaW4YmR7XARgJ4wOD5ybphV68jw2u2r+TgAQAEMjh/YwnqlZ+7c0SV8PACgC3IJGDI7MTLD5wEA5GFwci3rlJ+53fAQgJxsOj3LIiWZnTg9MnJ0ZmZmkJMZ5nV/6bmJOU7VwKrDaCECkJmZE60+DZ8e6dz1OTQ+cq710B0jY7wfAJCCscPNwxCHDk9m6WYZ2nRggo+MGN4+z3sBAG5mmhqCs2tX5hr6W72yScS5keW8CwDQnv2NnaGHDo/zjjzMT65taFfOHsZIPgBuJg+xLsSWfEVgA4ObGluXJ9A4BKAtg9uTTcG53YXpMnMiWR6uRV8pAFYGjyZLrC2TjUMQXTJ/dAefWDOBuTQAtDKeqIgWWAjGjJ/js2t2o6cUgEaGEj2iw8UWgjFDh+Oydm4lbwQAKAZH4jbbjk28sRcMTsatzmHUSQEI2R+bsWqSt/WKwe1xaXgCw4YAaMbittqq7T2qiCaZPxAVu3NHeRsA/czKWImRBVBQs/wE/4u12iEMV4B+Zz7qkJkdWcAOy7H4n0UHDehvlkStwS0LPJFlJhoROY3RCtDHHGUParML3zgbPMD/NqqkoH9ZHj3ksNDFoGFJWBjO9rpLFgCZjIdjBSUUg4bBqIPmxAJ1CQEgiag2WE4xaBgP26SHSrwIAEph8DR/+ksrBg3zYWGIKinoM+bDAfryS6D9Ya14N28AoB9YHsbSnhAwPLA6fMjpBG8AoPqMhR97GYXPfNhLexrdM6BPWBJWALfzhrIZ3M0XdA4Wgr5gnCeLzu3nDQJYaS6pdg6zZ0AfMMmf9x2i5qnMcOk8DAtB5QkdHBb2LN8QT5+Rdl0AFM1+81EX2Acyzz22OxCZFFSaGW4PShwNgIWgH1jNLS+ZI3KRhaiRgsoyxDM1T/O6NEILt2CkAlSU5TxGL3c0LrRQ6rcEAN0RfsIlj4iH1zjC6wBUiUGesz0suq4XWtjL4KcAlASHVpI+Gj5vxgtnERkYVI7t9NmuHRI/I2XI9OCuwkAFqBhLzAChD2Nw43SlwqvNAGRl0HSMznoRRIIL7bW8CkAl4CASnoSQ4NAbB3gVgArAs7Z9CSAxyF2kM7wOgPeMmQahPxNReGrPDjQLQUUYNL3+cx71N/JEc8R+AhWBG4SCHqTvDHfOoEIKKgE/QniYVz3BzO+pboX0b+/+yC11kdx+2d0f5YsEhXFU1+18ezJhuRmz9+yrIzV/8E/4Iy+Tv/s+XycoirEtXjUIDdyjW83pa5fV68f/6suBSC588BOfr9/yGl8pKIyjXjUIDaZCeqiKFdK76+dfzx95kVz4lfpFfKmgrxkyPaQVHLL/H/+sLtrBIHj0H+qf4osFfQ0HI1UV0slq9ZL+sH6cP+xi+e36R/hiQX9jwuMfmtxRq9Zv+V4kvSBUFdL6LXyxoL/hmT6KaoUE/mb9x/xZl8uKOl8s6HPC39Sf4/WKUK/zJ10wdUgINMsPs4RbeENFgITAE6If8a1c9DVICHxhhp9oqtwwBSQE/rCffyWmYr9nDwmBT0xSXI6KPUwBCYFfbF9Vq1XsxykgIfCMwaOreKkqQELgHVWbww0JASgZSAhAyUBCAEoGEgJQMpDQVxAZqDJAQk9BZKDqAAn9BJGBKgQk9BJEBqoSkNBHEBmoUkBCH0FkoEoBCX0EkYEqRVoJL3576x36/3jNLCl2rfgML7lIler5Ny7gpSSQsBlEBqoUVgmvp17mBh8goSRQf6kUdgl/9mlt4id5VRNpR/sayClh64kgYVogYaVoL2FwPKkNJJQEJKwUDgl36ddbb1IV0+ui6uijb+uK6idJyYvVsjZL63Xx28YxI+71+ghdp9Vl6a4Vv3uTqtpGqcxh+pX2h8n0ws/+GBKmAhJWig4l4fW6ZaidYgnvMPvMmlZI/a/0Ch2kpOGR1ymD1dG76kZpThUdZv6RKJlZaGyIMsjOZiBhpWgv4S4lBBmjpDICNkoYVR2VXlHNlQ7Qe8yRuvjT5zGLlCo6jE/EycwC6dgCsrMZSFgp7BLqqqJ2hKVQFdNWCVWF0hizy9RKDVq7W3/t0+pIXSTqxFSrjVNFh9GJomTGTbQJ0wEJK0X7klBjHNHrrRKqAjJsE/57qoQS+ohdaie1JcnkUMIoFR/GEnIyozskTAckrBSdJCQprCWh2a902rXij8Imod5zgfov0lcRSRinosNYQk6GkjALkLBSuCV0tQkpgV5TNdDn3+B1JdvWb6naaEKnSMJEKn0YnShKhjZhFiBhpXBLqFpyqqTSL5GE5Ileul6t0BbdDKReVOLWX/tfpBodqdPEElKq6DAjXJxMLaB3NCWQsFJ0kJD6aPRaJKGyhccJ1UKdNuhaJsmkiTtewt2xhJQqPIxOFCfTq6rGCgnTAAkrBbLTR5BrlQLZ6SPItUqB7PQR5FqlQHb6CHKtUiA7fQS55h9XPfLSbRue4jenEWSnjyDXPGPpI2v4bbGB7PSR7LnWMBeJhot6Tfpcu3rZS/duOMiHieHIhg2LX7qBL7E7li7bo0749XdePPP6CzYgoY/Ycy0agbUgVsJLFturaELYc+NP+ELz8/7OIHj45ofYOAuQ0EesuUazInYp1xJzLSJ6KKHtn1OkyrVrb1QpN97zzpkzz/AHUgwPnTlz6Xkn1eWt6bI4XBYEJ1/kk9qBhHK5RFfTdEWmBVuuPf8GzfNV+CPhS0eC9R+e4Y+iSF7/7sYguHEpX28e1NfMeXyydkBCoVzykqOaZpfQVEUdgUP0Lpo9qF5MMIQweklwfOu31OJ1+jkzbeuurT94g+PtqS20EB4c/uXzR/9cM51zbeltQXDNE/xBFMsz5wXB49fyJWfnxmD9zXymtkBCkVz7pLrvjdeoapr1Q2rNteOhCqZoag0cQk+qNAQkiaKXqIPVuvLtOrNKMUlo73FOER4cnSQ+f86S8Kr3gvWX8w2J5vWTwZ68VdJlwfqv8Wna47GEVy97acMGTlI2j2948qXuW/ARyw4GwYeOzLPnmnKICkOywjwbRrrpBa1LVCVVWynUiNmln1QzEbrIOqrWmvn4eodGbwoPDv9G588r4dL3gn32zkJxPPRycPASvuxsrAuCjuWgvxJe8uRO3iuHg1/813x13aGraY85q2ltck1XDcOiyRI4RO02AukHVnSF0jxNRj06JCEdQ3ZpucwOjd4UHhz+jc6fV8I1wUnxVdGQRV8PnrqKrzsLS/cE3+VTuPBTwmu/qDbvu+fbZ84s4vsomV+dee68d9U1bSigOExRTWuba8+/EVphDRzCkUXCUCMc10Cnbyth3Objg/lvdP6cEr4UrPekHNQ8dDJYwxeehWXBw3wCJ15K+MiRILhHXhbe947uSeNrzI2upv2Kz9iO9rmmW2osIQkW6hfWIhsCknQsCXVlVlVJTdWTD+a/0fnzSXjtkcDdbS+M+9YH6/jS07P0v6e7SR8lXKxqa/fx9cviofPWB/fmqbckuC1FNa19rmmhyIrQOjaIfTPKKLmoL5XlitqECQlJLLWDjgsljHxTf6Pz55PwtuBDvhdP+HbwOF96elIWhD5KqKqil/LVy+PMxuDxrix8NljfqRy059r1RiOlixGuNXBIa0ASSkMvzRKa3tHrlMtqTfe7hgfHJwnPH/ndiFPCG4L14kbn3Szal70o3BCk6/31T8LFwXrJFZn7TgYbuhjbVdW0FBlnzTU9bmc6TdoFDgnntVFl00hkmnWtEurfLtAJtL71C46Tl3xweNrk+dX+ZpwSPtlxAFsclwYb+OLTcm2wPl2XxVv1r/KbJpeGX7r7ThB0Hngpkyc2dtMufDJ4jM/joudfnaZN2BVOCXcGnYt7YSxaH2Ss4nwn+CUf24Hfq3/Ab5pYvlr/Jt+V4tr/ILguajiTpw3PpKym+S7hDcE+vhOP+GXwCF9+Sm4MnuNDO/Av6rv4TRPLB/Ur+a4Ua1KVFOWSpw3PLE5XTfNdwmd965bRPJd1lGJN2jrbN+vnP8rvmlTerP+Q74pKCpn9oknytOGZnUGq6cz+teQb+WKaeSTSeD14jy8/JY8HaYfRvlf/U9mtwk/Ub/8+35XOPR8a9Jdmza6Qq1NW03yX8N503zWyeCbYyZefkj1B2h7g//vZ+o8elKvhB2/W6x/lm1LsCeQXhKoo3Bjkm2r4bHAPn8KN7xI+5UU2NhMEfPkpCQI+sDO/83t1sZyv/r894eBPgpN81bK5JljGV5yNtNU03yU8EjieMxfLxt5J+MILP//eW+YzL5ArfxrXRf1p0L8Y3MtXnI201TTfJcz08RRDD0tCYTjv1JcG/RPBU3zF2UhbTYOEZQAJiQ2eNOgXBXv4irNxMGU1DRKWASQkdgaePIKWtfnApM02SFgGkJAIAiHPD3Yia34xkFAykJDw5rYgISSEhCUDCSEhJCwZSAgJIWHJQEJICAlLBhJ2LeEVe0+dOnU/r4gAEhKQ0NAPEk7/4wsvHBNlISQkIKGhb6qj05vv5CUBQEICEhr6RsLRu77BSwKAhAQkNHgXGagJ131ue/rUKVUTNYyiJCwDSJgC3yIDNeO4T+1gZOHU2VfMggggIdGj2zoWf/WmgFJ3OKTHEvoWGagZx31OndUSknvT/FcKkJBIdVtTZ3WX2hV72zYnrtjblLetRrUkSSBAQs8iA7WQUsL/9jHaJAVISKSXUNVq2lriv4SeRQZqwXGfieooJCyLgiScdowwVUBCvyIDteC6z7hjBhKWRX4JR0+dor40LeFo2JpQ7QqzdfSub6hlvag30VwMmpOh85u10nlu0oRJTA+5Ea45tV5sS68l9CoyUCt+fjwhIeG6LeWgkUxJGPaqXbFXibXtaa2S2n2/WtQJuJijRKOhUVNnSVD1MvXrHwuTJCRsTF26hD5FBmol1X2azBIEJCQct2XaEkaX39LuaaZJIjJqlOqn5A4bRrWdbU+rV7X1ir0JPaOFhIQNqSVIKIjMdwsJZZNXQqotUi1T968ZCckZhS7fqBBT+6gaqg0LVVT7jp36fXJQHUDWWSRsSA0JG+mNhOKAhITjtpIl4f2m2AvNoQKxRULTF0412GPmQLMxLjyTEjakhoSNQEIr/Sehssw4okXjAYoOEpqdimOn/josAvVp1HaLhInUkLARSGilDyXU+lCdUosWNvE6V0c1yijTL0NoZVskbEwNCRuAhFb6UcIQEo0HHEgiEqhFwkS7Xxt1LJoipc1j50g1KlabUpuX9kBCJ5BQNgVJqKRTGk2dVSoafxISslC084VRlYyM0sP7U39xp/IvOsYsT3NLsyE1JEwACa1AQtMspO4aKtQSEiq3yCvqUNU7ySjqGdUNSy1bmET3x9w/dVYf2pgaEiaAhFb6WUIJQEInkFA2kNA/IKEVSFgukNAJJJQNJPQPSGgFEpYLJHQCCWUDCf0DElqBhOUCCZ1AQtlAQv+AhFYgYblAQieQUDZdS9hhLouNHId0ABI6gYSygYT+AQmtQMIsQMLugIRWIGEWIGF3QEIr/S4hPU4YP5KrFzngYXKRAxwmDlGvp0yAi9HNd47yYg4goRNIKJtCJDTPyScljAMeJhbDAIfxIdOv6GeWzMG/UMvmqeDsQEInkFA2RUhoNGqUUD9H2LQYhayIDyE4mS4YE1EtMgEJnUBC2RQgIccvbJRQvZhHeuPFKMBhfAhBP9JskvET9pmBhE4goWwKkDCMX9hJQvViGn3xIURCQqqx5gASOoGEsilAwjB+YUcJ9YqOWJEIeajjW1AIYUiYHkhopa8lDOMXppDQdL1Eh5gKakN1lCLOZAYSOoGEsilCQvW/7k8h/UzAp/YSalOjQ0w/DEuoFxMxfzMBCZ1AQtkUIiHFL1RKqWLMBCy0ShgFOIwOoX4Y1VKkZMrCqOsmK5DQCSSUTTESGnvigIX2klA3AM0IfXiIjmu4+dW9Jlk0pp8dSOgEEsqmawkLwriaF0joBBLKBhL6ByS0Agm7BRKmBxJagYTdAgnTAwmtQMJygYROIKFsIKF/QEIrkLBcIKETSCgbSOgfkNAKJCwXSOgEEsoGEvoHJLQCCcsFEjqBhLKBhP4BCa1AwnKBhE4goWx6LKEJ8xRBz0/0AEjoBBLKpgAJ9RNMja7F2CTMG1LNASR0Agll072E9GD8tqfbWNgIJCwCSGiljyXMFKUQEhYBJLTSjxKOmgfhKWBFyLSqmBonkxHv1StHuNerOk3b6mtOIKETSCib3BJSsELtGcWXIchHE+kiGfE+EeweJWERQEIr/SfhtqepQCOnwnLN/JKEdizyzJSE0RIkLAJIaKX/JNTqKcg+XSiqhTBoqCoFo7BpSQlVEkhYBJDQSv9JGJeEmqmzp+LiTxeIccR7SFg4kNBKurukD67ptxBDXgnjNiGhi76khLRfrRoJKS0kLApIaCXdXY6qD19UURNCbgm1WYkvFGVe2E8a/p4ER7znW0ZJWBiQ0EqGu+zBR7Ab8kvYAI0Wxh0zRBjx3mzwVUJq/KpLFwQktJLhLvP+BF+P6FpCiritikX1OZ06S0MU6v4aIt4ngt2ThD14B3oo4bS6YvoCkQMktOK+y4aKW9UkVJ9QhbknavRSMadbgbpyykWfSkDB7mmV1vXf4uihhETOX2zrEZDQivMuqVsiysWGGSbl072EEui1hOZX36QACa247rKxM58bTmKAhG3Q2RYV16MoCReeIiVMDmurqpssByFhG8xXJ1uY92cTewQktOK6y2RJeEyYgpCwHfSQpGnfTvNfMUBCK867TLQJIWFv6K2EohrxCkhoxX2Xce8oJOwNxUuYqI5CwnIoVkLJQMI2xB0zkLAceiVhU8gVAUBC/4CEViBhufRSQmGzKxSQ0Iqfd6npuYS6h6PdN8/UWbWniC8mSOgEEsqmeAl5fnb0x9Gi8kJCeUBCK5AwplFC8qwdzp1ZgIROIKFsIKF/QEIrfSzh6OZX9+oHJmh23j/S/BLF/ebPv6LRNtWmCvc2JH+FJDRPVtCzGOGgQGYgoRNIKJvuJbzrF7o4o+mVo1oiW0kY7+Xk1FRUooYS6if2TFTEXEBCJ5BQNt1LmJjbRfHWbBLGe8PkNHWIQpZqCU2gtvwPDEFCJ5BQNt1LSOawcvrhV4uEib0mOUdHjKqjZt1UTPMACZ1AQtkUJKGZ78zNvxYJE3sbnG2SECVhOiChFUgYP3FnlTDaG0rYWBLSSxcxByChE0gom4IkZOU0FgkTe03y1urol1RhGSXKDCR0AgllU5CEibldFgkTe03y5o6ZK3QUqC6AhE4goWwKklDJRq06JR4bx39IwsTeKLlanv5SXBJSmxHV0VRAQiuQUBVmyiIuA2nQ3fwxEsZ7w+Q0r5sKQGoTjmr/8jcKIaETSCibriUsBBIxNjQzkNAJJJSNDAlpMk3YUswBJHQCCWUjQ0LTZjyWu38UEjqBhLKRIaFpM5riMA+Q0AkklI0QCbsEEjqBhLKBhP4BCa1AwnKBhE4goWwgoX9AQiuQsFwgoRNIKJuiJKSYaTzmnp3ujoaEHYCEsulaQp6onVOj7o6OgIROIKFsipKQyC0hAQlTAgmtQEICEi4IkNBK/0rIEQ6NQUajOHqhXqLpoKN3fUMlNA8VJoMbWo7OBSR0Agll062EYVkWaxRHL5xWe8zSqDbNPGHYGNyw5eh8QEInkFA2hUvYHLOJdpjfm7DshoQ5gIRWIGGkUXP0Ql3yKQn1qn7At2k3JMwBJLQCCSONWktCi4QoCbsBElqBhLFG+oUDVaimIPW7JCRM7lZAwhxAQiuQMNIojl647Wld3rWUhA3BDSFhDiChFUgYaRRHLzR7miRsCm4ICXMACa30sYQc2jDSKI5eSHumzjaXhOFuovnonEBCJ5BQNl1LqAozPfIeaxRHL9R7Nr+qi75Em7ApuGHz0fmAhE4goWy6l7AJVinuHm2kw+6cQEInkFA2hUtoCr220Qs77M4JJHQCCWVTuIQdohd2G9zQDiR0AgllU7iE1MpzRC/sMrihHUjoBBLKpngJywASOoGEsoGE/gEJrUDCcoGETiChbCChf0BCK5CwXCChE0gom15KSDNkFgRI6AQSygYS+gcktAIJbUDC3gAJrUBCG5CwN0BCK/0sYSKEoY5gaOKo6XkxrxgJaYqM3ju6+dW90TNMxQIJnUBC2XQtYRzCkJ5PMo/T06JSUkk4dfYVnrY9etcvelUyQkInkFA23UqYCNxknoygZ+XN4rSWcFrvp1SjBc/aTgAJnUBC2RQjoX5K0Cwp6zbfyYu6OsrxK9TGop8hTAIJnUBC2RQjofaLddOlIC9qCafOUotRNxUhYUFAQiv9KyEVghzMIiFhVBJSk9AACQsCElrpXwnjEIZh3BhrdVQDCQsCElrpXwkTIQytHTMcTk0DCQsCElrpXwkTIQwpcoWRjiqh01/S44QmnsWoWmcJzYZigYROIKFsupUwGcKQhDS1T90fc78pJWmwXm+FhAUBCa30r4TZQxjyEYUCCZ1AQtl0K2HmEIaJnprigIROIKFsupUwcwjD0aijpkAgoRNIKJtuJTRNvh7UMDMBCZ1AQtl0LaEIIKETSCgbSOgfkNAKJCwXSOgEEsoGEvoHJLTSzxLSuDwvlwUkdAIJZdO1hOG87VKBhE4goWy6ltAEkikZSOgEEsoGEvoHJLTStxKahyg23xlGUtOh1/QMNp7Gpv5Qis13tom51pqeNmcFEjqBhLLpUsKwJORIatOv6Ebi5juVXHpVtxf1Ji2iWm+NuWZJb3ZkBBI6gYSyKUrCxOTRKOBFXFU1c0vpgfvWmGuW9FmBhE4goWyKkjBRj6RSjTZEk7VNQdcm5polfVYgoRNIKJteSag3b3taF3phvDVNewnj9HmAhE4goWwKlnCUXFNbtFBTZ1UbkCIAc0moaZSwNX0uIKETSCibQiU0MfCNcapqqWuX5hlek4hISmhJnw9I6AQSyqZQCY1xRqqps3+ta5fhpqjbMymhJX0+IKETSCibQiWkUGuqDai3bHv6N/eq2iUVdsdO/VMT6km9NJaELenzAQmdQELZFCqhKtpOndr8qglFOmp+JU2PEaqd1D2jNyQltKXPBSR0Agll07WEIoCETiChbCChf0BCK5CwXCChE0goG0joH5DQCiQsF0joBBLKBhL6ByS0AgnLBRI6gYSygYT+AQmtQMJygYROIKFsupaQf5bJQWL2dq+AhE4goWwgoX9AQiuQ0AEkLBhIaAUSOoCEBQMJrfS3hKMtYQvDuIb6KYlXjIRtYh4WAyR0AgllU4CE+lFBbZ55OJfipnFcQ1qepvAVU2f1s4TawoaYhwUBCZ1AQtkUIKEu1fQz8vSIrlGR4xqaspGizEzrVG1iHnYPJHQCCWVTgIS6jkkC0qIOa8hP7pJzpk1oAlm0iXnYPZDQCSSUTUESkl66ymlsM6KxeVrCMO4hJCwASGgFEmoJdXGow2nHEkYlITUJDZCwWyChlb6X0NQ81TLVRlm01uqoBhJ2CyS00tcSar1MSXfF3t80srFocceM6bQhIGG3QEIr/SzhXb/QHaNsnRkKDEUjNae/pMcJp85SUanWIWG3QEIr/Szh5juVelzOHeOFUDTdH3P/FRTSkAbrdTEJCbsFElrpYwkbSPS/LCiQ0AkklE2xEnJX6YIDCZ1AQtkUKmGi+2VhgYROIKFsCpXQ/CBvCUBCJ5BQNoVKWBqQ0AkklA0k9A9IaAUSlgskdAIJZQMJ/QMSWoGE5QIJnUBC2UBC/4CEViBhuUBCJ5BQNpDQPyChFUhYLpDQCSSUTY8lHKUIbBHmufsYWm9KkwdI6AQSyqYACSl+TBuPbBImnrKHhHmAhFb6WUKKcbjt6VQiWSUsAEjoBBLKpmsJMz05AQmLABJa6UcJR83z9BxSzTBtohqaJb1gLDumNtPz9HpVpwmrr7TbvNz1DXNCPm02IKETSCib3BIqWYwuFGCbIB9NuBkKQ/rrHzOCTauS74q9kZPNJSG/qNOoRP8mjOSdCUjoBBLKJq+E256mAo2cCss1E1xNOxZ5RoLFSy4J9UYTui0+KC2Q0AkklE1eCSluE9unC0W1wGFGdSkYRl9L+ET9Ny4JdcLwNSxb0wIJnUBC2eSVMC4JNVNnVREWyqULRLUhagQaIGFhQEIr/Sdh3CYkdNGXlJD2q1VjFaWFhEUBCa30oYTarEQHijIv7Cc1kfCNjNoqUzdFSVgYkNBKP0rYAPVoxh0zhI7yq60yGyBhYUBCK30s4dRZ7Q1NPaNQ96Tj1F/cqVxTa9oqs+VsJGFiCCL2L9TPvEJCF5DQSh9LqJSJGofUW0PFnG4F6sopWaV7Uje/qoPhG8n0uv7L6/FL9AoJXUBCK/0soQQgoRNIKBtI6B+Q0AokLBdI6AQSygYS+gcktAIJywUSOoGEsoGE/gEJrUDCcoGETiChbCChf0BCK5CwXCChE0goG0joH5DQCiQsF0joBBLKBhL6ByS0AgnLBRI6gYSygYT+AQmtQMJygYROIKFsIKF/QEIrfS/hn33hv/zPukhuv+juv+fbaQESSgYSEqlv6wtv8UdeJn/3l3xDTUBCyUBCIu1tfa9eP/5//iQQyZcf/Lf1+ue+z3fUCCSUDCQkUt7WF+rnf8AfeZH8yVfq/5vvqBFIKBlISKS7rb95qy7awSD48efrv8G31AAklAwkJNLd1s/rx/nDLpbfrn+Eb6kBSCgZSEiku60H6g/yZ10sX65/jm+pAUgoGUhIpLutz9Yv5M+6XOp1vqUGIKFkICGR7rbqdf6kCwYS+gckJCChSCChFUgoHEjoH5CQgIQigYRWIKFwIKF/QEICEooEElqBhMKBhBn4nZ8/8B956rswbr/s7o/yPbUCCYUDCdMj/ZEY+2R8SCgeSJga/UjMX32Z3zdhXPjgJz5fv+U1vq0mIKFwIGFafl4//3p+00Ry4VfqF/FtNQEJhQMJU/I3b9VFOxgEj/5D/VN8X41AQuFAwpT4+0gMJJQOJEzJP5deEKoKaf0Wvq9GIKFwIGFKPlv/Mb9lcllhzUxIKB1ImBJ/MxMSSgcSpgQSlgAk9A9IyPfVSEUl3BM8w8lcQMIFBhLyfTVSUQnfC37FyVz4LOEivgevWA8JbVRUwtuCFzmZC3u+Xfz21jt4sQc8/8YFmf4Fe77tDJ7ge/CKjZDQRkUlXBx8m5O5aMq363/2af3HBwk3BGf4HnxiUbCHrz8tkFA2TgnXBV/nZC7sEhJmObnFQp7dWsIs2PPttuByvgefeCJ4nK8/LZBQNk4Jlx4JHuJ0DvyVcHHwDt+DT7wY3MvXn5YM1W5IWAJOCQfuDS7ldA7sEqrK4qNv6+e//h29flLtMH+CXSt+96a6cui4WteVSrP7+IrPsFu8X+9Y8ZnW3fo8P/vjqDoanXXrD97Q5zMJaFMCe769HzzM9+AT9wTP8vWnJUO122MJU5UYInE38tcF+zr3H7aV8A5e5tf6dcGtN2nJ6rR+XC3qbbw7ISHtv/ht7a3+v2m3OQ9Zqv+F+KwqxS46X7gpgT3fVEnvYc/MvuBqvv60ZKh2eyzhU8F9fBO+4S4JBx5PURSmk5CkUqWcNiUS5Pk3LJaZ/abUUzTtNufRkul/IXFWnSxOoDclaJNvtwXP8U34w5lgJ199atJ1sBEeS+hnN5vimQ45ui7Y+DonbUs6CW+9SRVStEi6GExxR+sJCWld1UONhU27jZzGtq13JM6qE+jzxZsStMm3dcFJ70YKXw4W89Wn5v3gZT64Ix5L+MXgZr4Jz3g9eI9voQ33Bic7zZpJK6Fu3OmaJksYtvY4UbOEaotuE7bsNhXNWMLorLGE4aYEbfItVUkvixeDPVfxxacmQ7XbYwmfDT7km/CMm4M1fAttWPp48HCH9m6WklATlnRqv6Mk1Nx6k9rYtJuSJCSMzhpLGG5K0E7CdcGf+9UqXPRusIyvPQO3pf6u8VjCnwT7+CY847HgO3wL7bhkZ3DSXSNNJ6GRR2MkoxItISFJZLpYzAk0elfTbjqEl7bekThrKGG8KUE7CQfWBO961af2WLBzKV96BlJ1sBEeSziwM9UsS3EsWh9cy3fQlkseDzY6uy8cEpq6o3k1PZdqo5GM+mSO6+ponIg6PXm/Ttl0Dt7d0DsanzWUMN6UoK2EV+0Mfsn34QPfDQ7ewFeeidTVbp8lXBycx3fhFS92ahJqrloTBO86JpE2S0hNsq2PakWUEFoz86p30DZjqW67XXBcbY8TrfijtyMJ9Tolb94dLZGE8VkjCaNNCdpKOHD1weAxb8rC7wbB+3zd2VgXrE9X7fZZwhuC9Wme+pHGw+kaGI/sCYKTH7Yr633ON8X7B4OH/WgXLnosCB7hq87KmuDhVBXSgjLTfEGG0BckcbzpyzEXbTNzTfAY34ZH3Bw8la6BsXTZTrr9k/TahOcSDtywM9joQx/p194NDq7ja86Mqnan+oDmykxdaanrRkBEORJefcS/ocIn/jxIn6k3LN5whN+EJnyXcOCqDerrRfpU7l99PQh25moPGm44ElyToizMJ6FuQFBTPKQcCVWrcKNnU6AWPZymRdgZ7yUcGPhDVdBvvOZyqS2KRV/7UNVBDr6Uo1805v0jwcudbzC/hKYDjWkn4S7dZu+W9pm5dINnnd26t7tj12gaKiDhwMCypyjd+n30RxIbzSXteTLzGH0TP9kT7Os4S687CWk0V/ePGwnNFH0t4X/iyfUkYTjBPpzJnxVHZqpatycNfGLRNcGRLmo3CSoh4cDAJcvufZxTS2PnhsVFZNW16v5c3dya/BJqAWlCvq5zkoTRFH2akn996Ftizr0+LjuuzLxENfC9GS184uHgSL7e7hYqImE/oLu5N97jqnbnk5A6ZlThRkNE4Wwm2kXDwaa5yO1BM4yka6iJmfyZcGbmVe8F69/xY0Lw5fu6auU3AAn9YemzXO3eSH9ayV8S3nqT1k0Xeer/SEIzfYJqqZRKp9NG6kS8ITPuzFx6YxDsu1m+hl97OQjeK6Q9qIGEXnH1sg2Oand+CemVGobKP5IwmqLfJCGVmz2TUDV+N6hEjz0n+OnCJy6/R30L7vxDvuACgIQVogsJdVtPyfcDPXdXS8gixhLSK5eEml5JODCw7j2T0jquXTZ8UU8t66qzuwlIWCG6LAnVy3/Wf7SA1PliJKT93CZsnsmfnTSZedUjt+nyUCjv3bvsEr7QgoCEFSK/hNQmVIrRtF0tYTxFn3tHuQSM59z3UMJ+AxJWiHwSUivPFHDHyTWqikZT9Hdt/ZZaDGuhSseGmfyZQWa2AgkrRNeZacbrewoysxVIWCG6zUyqg/YYZGYrkLBCdJuZeauYWUBmtgIJKwQy00+QbxUCmeknyLcKgcz0E+RbhUBm+skD9a/yuyOXFci3dEBCP7my/gG/O2J5tP5NvljgBhL6yX+t7+J3RywP1i/iiwVuIKGf/Eb98z/mt0coH99a/yFfLHADCT3lovqboluFHz9e/9xf8rUCN5DQU167vf6jBx/ld0gcH7/+K/UH/p4vFXQAEvrKa1fSNHqRrFD/fw4OpgUS+ssfXPaA+cwL5LKffp+vEnQEEgJQMpAQgJKBhACUDCQEoGQgIQAlAwkBKBnMxgegZP6l/Nn4X8VsfFBpfip/Nv4H9Sv5YgGoIp+qny92AiLzJmbjg2pzWf1PZbcKP1G/HTOgQKV57f/Vf/SgXA0/eLNe/yhfKgAV5W8Fz8Y/X/1/OxwE1eduwbPxr8RsfAAAAAAUz+DKw7wEACiB+aOrarUlvAIAWHDG52qKYV4DACw4y2e1hLX9vAoAWHC2k4QoCgEojUHVJFSs5FUAwIJjisJVg7wKAFhwhsnC7bwGAFhw9pOEq5bzKgBgwdlCFp7mNeA92zfxAvCG1SRhDTlXDWYO1ea8qdbM41PHrCUJ/ck50J4hykxPqjVDh+d28GLfM0TTZmrneBV4zCRlpRezL2b098UsrwDOuUlelcfqGV4AnThHWblqnlelMjhpeuVrvA4GTtP7IbRCOjayozbCy6ATQ2Yi4m5elcnyETNHRIFGUMi8eU8EVkiHth/SVwYJU2NmX9RE1x1muBhUDPEmMDBj3hFhQ/bzKyfMdUHCDJghp0Oy50CtDItCNDRiDpu3ZJxXRTBPhSABCdMzZiqkB3hVJstDCUV94kpm0HzgZ1fzuggGD9BFKSBhBkbMeya5h3QwrOII7g0sgdXm+3OHrIbyCbooSJiJQdPimhvjdYFwxWsHnt9p5Kh5X7ZIakvw2AkkzMYS86bJbRaa+cq1tQObdiBnGzATZyTNtuC8UiCrMsHV+LW8Kg1utR6aV6W24OK6DAZNt1rtKK+XzrjJq1lVJ4WEmQibXDIfUOMOt1n4Z2FeVdE1QtrKq81sOnU5Sw5BwmyEWSlyAICrXOiSscKTSGW8PeHF6G/zQVGdtj4wZt69VQLHwnk2AaLdtmGJqQBKsHCIv8tlD3fJhdvTw+ImkY6bCxPVASgLfofKb0zM88SmE7wOssK93dIs5Ib+HKartWclvUWl94QM8WQZPF6VHzMrv3ZOVJHDDmK2mpNwkkqpFoZ9MqizdEHY2y3JwtBBdMq42W3epjIbY/s5q+Q1aLwinJ8px8LQQXR2d4KnHtbWlqUAd5/BwW4JKxRSBu1DB9HZ1plwstihckZTw6JYVmPGS0ILZXRvhQ6isy0NYXVwroTm8yAP5dZOwMHuCS08LeDNDB1EcM10zHDeLfxQxVj4zDXGcgsh6uIqvWoffrOjgpOW1eEzlwv8FToZ2i9mAqvvhBbuKHmmZtjTgA7v9IQTVmqHFvBnfOdNqDAFurALI7SwjLZFRNTIQGdbFuZ5lKlWO7BQ313jYfE7h5gHBRJ+n86W9802FDYy1qIczEZYgVigwnAw7BWtbcGUpkKJajVlDQ1EXQxo6GdmSVgyLURhuCSK6rRgJW/fEE4CrJ0upTK4krtkZhHKIgdxG63XheE8Bx1BVbQnzIdNslUL/+5GNZxSG6U+s52/xGq1Ez2MADV4NKyv1LYgInNPCGch1XYvcD0jquGU3T3rMaujWuLs4V75EQWCxYSm3hG1yxayuzsRtLL8gUqPGYwqirXZkV68kfsjzWuHUBXtHcvj7m7e0nui/u4FL4Crxuoo92pzR4t+L2eSJ+dtoCckup8XpmY4H0aNLaMpWjkm4/riqqNFVko3xQrWTqM12GsmoxZ+z5oWCaLZT7VzyNoCiDsvFacL+lobOhC7XRteyJZK3xK38Iuv0zQxFPWsz8oMvOghY9GPByh2bO++cTjO0ReIOYwgLQyDI1FhuKqXPxc/FNVEa8PoFS2OTXEHivp2O9HVoM/yleEkDs1cTzp8gJXEt+lwrwbuEgpi6kXB7E+WhrW5E5vyvb+rR+KfiFSsKqBYBRmI22q1tb3QcPnhqLStbUEro3CWhDMvmLUrMza5B/fvTjQEFTsm8U250MS9lrXaoaLf/6SCPa3x9jFDJ+L3mBg+PJkyPPbymZG1zQcjl0ohnqirajQHCpwvvyTx8Zgdwfdrr1h+INmeM0x0MHFofORcYwmomDuB0aOyGNyezI7TxdRKlx9NfjJ2Y1yipyxpqlMaVk1MHBjZPjMTN/FmZvaPjJyYmIgbITFrc7YoQTEMTiaN2XG461/72BSNSWgm8OshvWfmhM2stGxZic6Y8mnQsDsPl+xu+Dj0pMMHWNh/wlYedmT23HY8tCuE/Q391Dk9HFu5tsHAucPI34VkbPJEawPRwdzao+izFsX+xMRBzdy5kZkM7YT5TbubPgBFTOQAWVm+aXdyGL8tw2u3o50gkLHk7EHD8OFNnQuzsfGR040FqWILurvLY/XMyIGJNi7OTewemcHcJcGMn24aOtJsmTgwsj/RyxYxNqP0aypAiWG0MyQwNjMzMzkSsUmtZqncgLKYX2mzijg0QZwbGdmt/vDGVmAgAN0ydvScpTxMBwwEoCCWHG1f1LVjeHeKBiQAID0zIxOpS8SJA+PoCwWgFyyf2X5gwjUKPDuxdmQlRpsA6DXUyXZiYmKCxgLnqINm4vDIOObDAAAAAAAAAAAAAAAAAAAAAAAAAAAAAAAAAIDKMDDw/wEQXhCAOrMyq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AutoShape 4" descr="data:image/png;base64,iVBORw0KGgoAAAANSUhEUgAAAoAAAAFoCAIAAABIUN0GAAAAAXNSR0IArs4c6QAAAARnQU1BAACxjwv8YQUAAAAJcEhZcwAADsMAAA7DAcdvqGQAAMlxSURBVHhe7J0FfBTX9sdH1iUbdxcIEty9RYsUKHV/bV+9r6/u1I32X+revnpxKFCKuwQLCXF392R9d2b+Z3aGZbMRIptkN7nf7ie99861mZD9zblz5xycYRgMgUAgEAhE30Lw/0cgEAgEAtGHIAFGIBAIBKIfQAKMQCAQCEQ/gAQYgUAgEIh+AAkwAoFAIBD9ABJgBAKBQCD6ASTACAQCgUD0A0iAEQgEAoHoB5AAIxAIBALRDyABRiAQCASiH0AC7PQwNJ9AuCLo14dAINoB+YJ2dnSHvoEPn0G4Gp5vJPApBAKBaAmygBEIBAKB6AeQBezsIAvYpekbC7iysrKqqorPIBAOZeTIkTiO8xmEQ0EC7OwgAXZp+kaAky3wGQTCodx66618CuFo0BI0AoFAIBD9ABJgBAKBQCD6ASTACAQCgUD0A0iAEQgEAoHoB5AAIxAIBALRDyABRiAQCASiH0ACjEAgEAhEP4AEGIFAIBCIfgAJMAKBQCAQ/QASYAQCgUAg+gEkwAgEAoFA9ANIgBEIBAKB6AeQACMQCAQC0Q8gAUYgEAgEoh9AAoxAILpJQ0PD0aNH+cwlzp8/39TUxGf6hDanAfRwJtDt6dOn+UxbaLXajiu0xmQybdu2zRkuGsIZQAKMQCBaALryzDPPbLGQm5vLl3Ya59GSHs6ksbExPj6ez7SFTqfruEJrdu7cGRAQMGvWLD5/Cbup/v33313tGeGKkK+99hqfRDgl5oLz8OEzCFdDetUDfKo3qbLAZ3oMWGmpqan33XffsGHDPD09jxw54ufnJxQKKysrs7OzQT8OHz584cKFIUOGQOXa2trg4GA4tHfvXpqmfX19QUtiYmIEAsG+ffuio6OhCfQA6gLVuP45oJOEhASuCWShFUhOenq6bU3bbiFr16T1NODWYceOHRkZGeHh4TBhbiZubm5ZWVltzgFGpCjq4MGDdtPQ6/VwmiDA0BXDMOfOneM6hAq2cwABvnjx4pQpU+zG5bJwLkBQUBBY0txZGAyGPXv2qNVqqVSqUChaT5W7aEqlEurDuRuNxrCwMO4iQE04U4IgwOZubm4+e/as3bWFUXJycmDy0An81izn5xji4uL4FMLRIAsYgUB0RH19PbfQCkIFknD8+HEQkqVLlxYXF3MmIEjU119/vXz5colEAmmoCWLz6aefgiqUlpaCQlx33XWFhYUglpb+WL777jsfH5+VK1eCnoGKZGZmgpJBFrRtxIgRXB27bu2atJ4GNAHBg7EiIyP//PNPrhOgpKSkzTkAJ0+eBHGFPsEwraurA6mDWw3Ibt++HbJQAWYFCjp16tSvvvoKsnZzsPTBYjsuTPWbb76ZMWNGSEgIKDGoqfUs4IIMHToUzF84x9ZTtV40f39/0LzJkydDzYqKip9++glGHDdu3CeffALVYM7QdvHixXbXFm4XfvjhB5hqVFQU1yHC+UECjEAg7KmuruaWoCExffp0+NIHXQE7csKECWAaQjYlJQVMN742hoGVuX79+sDAQBzHIQtyNXv27FGjRoGhBiIE/YCFalUsUJqysrLhw4dDZdAYUPeamhoQHshC5xqNhqsGWLuF0e2atDmN8ePHw0/oCipzJUCbc7ACOgd9Qiec+lqnAVk4CqcQGhoK5WBfgszbzYHrAbAbF07By8sLsmDsQtbu4nC0nqr1onFZjtTUVLCwoSGYwtAtdAjpq666Cg61Pi+Qbbg/sLRDuAZIgBEIhD3wPQ6mFQAJb29viqLAxgKTjiRJMLCeeOIJsDh37NjBVQZJgJKIiIi3334bVApKFi1atHfvXmgFaVA46Oehhx668cYbLdVZwHjlUxZgCLBoN23aJJVKuaVgwK5buyatpwEivXHjxt9///2ff/7hSqy0OYfWgDH95ZdfgqSBTckXXUIkEhEEYTcHjtbjymQyyEI/8+fPb31xgDananvRrOj1ej7VFp08L4TTggQYgUB0BGdy/fDDD2CKQTYtLU2pVIIpbFUjk8mUkZEBR0GlQFqgBNRx4sSJYPaBPXfixAkoBAuypKSEqw9KFhQUBP1A+bFjx2bMmAGHwECEcn9/f64OYNstzMGuSetpwKHExMSbb7556NChXAlHm3NoEzDxYebLli2DmXAlBQUF0CQvL08ikYjFYrs5cHXsxoVsc3OzQqEAMxqyrS8OV6f1VK0XDdIwXGNjIyRGjx7NLT/APYGHhwd0a6nL0vnzQjgtaBOWs4M2Ybk0rrgJCwBLNzQ0lM9gmEqlOnTo0O233w7KJBQKd+/ebTQar732WjgEugI1s7Ozz549Cwafn58fFIKajhgxorKyEn6Cph49erSmpmbs2LGWzlhAaUCBLl68ePXVV0Pz/Pz86OhoSIOWnDp1avjw4VAH5mDbrV2T1tMAAx0AaYQRQSkhDeUwExBCsLBbz4EDqoGyQgIsb5gt6GtmZibccEATMGRjYmJA20D87r77bjh3uzlAq9bjQsPc3Fy4VsOGDfv8889BekHFbS8ODAQ6atsE0lBuvWiQgHFhJnA14FKEh4cfOHBArVbfcsstUA0IDg6G0/f09LQ7L5BtTvUdC9qE1Xvg1psyhHOiO/QNfPgMwtXwfCOBT/UmyRb4TC8AnYOE3HPPPXze0Xz33Xdgy4KK7Nq1i6IosEH5Ay5IdXX1l19+uXr1ap1O984777z00ktSqZQ/5prceuutfArhaNASNAKBuAJgaC5YsIDP9AL33XdfcXHxli1bvLy8XFp9AR8fHzBVt27dCgb6s88+6+rqi+hVkAXs7Li0Bay48X3GqNVse53Pwx2f3FN53w+6A18aU/ZBVhgzTTL1VkHQSIyhTQUJur2fUHXFXM2BwcCwgBGDGWQB9x7IAkb0IqR3KOnZwvUBLpKQXmGEkn1ZAhfJlLeuZTQN2v2f6+P/FEZNVt71JS6UcDURCARiYIMEGNFvgHHc+Nn16s0vG85u0h3+TrtnLeERRAaxG3AQCARiwIMEGNGf2C440/Wl8BMXiLisIHC4dNY9OMn6/0MgEIiBBxJghLMgCI7DaIoqy+Cykik3Sec9SvpGclkEAoEYYCABRvQugvDxnm8kWD+qJ3byB1qCS5SSKTcbknbR2gauRH9mg27/51RVHpdFIBCIAQYSYETvQlVkNv/vfutHvfEF/oAtOCFfvpqhKe3uj/gSDDOXpOqO/shQJj6PGKBotdo2o/laaWgn3G9vYB3rvCU+IMzN1uczAuFYkAAjehdGrzbln7N+qJI23paRLX5GGDNV/fsTjI51v4dwCb799ttvvvlmy5YtW7dutfNg7HK0jr/LCbCuKxF/URBfRFdBAozoZ2TzHpWMX6le97S5LI0vQrgIs2bNuu6661auXEmSJGhPYWEh6HFqaip3FDQMsgBnRHJZa0DAw4cP2yk3wzDbt2+HOqB8kIVW6enpu3btEgqFnLfIKw5hhQsTBP2DglZWVloHPXLkiDUiApRDHegKEsnJydAD2L4ikYgbyw67uVlpsxMoz8rKss4KJgMTOHXqFHe+1gQcSkhIqKio4HoA45tLsP227AEOpaSkwARyc3O5o4iBARJgRH8iveoByYy71JtfNuXYmw6kZ4ho1CIMR/9EXYOTLWPr2oX4BX3yswm1axfNlxOtH374YcyYMVdffTUY1iB40CEX+Fav13OWZcdDWGbBYxttV6FQbN68GTo0Go0HDx6USNgXzSFrDdPr6+trjb/bnslrNzeusL1OSlpGIIY+oVV0dHRwcPBLL70UEhIyfPjwn3/+GXqA04EpwSn88ccfBw4csJ6aXQ8o1u9ABX27IfoNQWAsCDCjb5ZMvsntnu+4j2zJc9xRyex7FNe/Q/qhbxznBYTTaqUBID/4pdi6diF+QX2tWTgKP+2i+YI6QpYTpLKyMshyUZi4o1Y6GIKvYcE22q5cLof6IGkg2NOmTYP6XJ02w/S2Seu58Qfa6aR1pN5hw4b5+PjADQFMFWbl7e1tDQMMgg1tw8LCuFPz8PCAU2vdA4r1OyBBAozoRYwXdxtT9/MZC7S20XBui7mUXWej1fW6Q9/oT69v8ZC4nH8NyZiyD2rSdezLwQjnhFuCBuXg8zaAxtiG+LULtds6mi+gVCqhN2Dt2rVtrgPbYTcEX2oxTO2i7cIM09LSzpw5M3HiRK4EpK51mN4OaHNuHXQCI0LlnkTq7XkPCOcHCTCiF9Ed/xn0lc9YYAwazfa3zEVJkKabKjlP17YfQ8JfXE1T9kmoyRi1XBbhWoDFCXahNcSvXajd1tF8hUKhl5cXVIM0mJtcYcfYDWEFBNgu2i4k0tPTQSM9PT25Erswvdb4u23S3tza66TnkXpRrN9BAooH7OygeMAujYvGA+4kOTk5IGwgQuHh4aBSITaxdSsrK21D/C5ZssQ21K67u7s1mi/o4rlz52bPng0238mTJ1NTU0Gq3dzcoJ9gS+BbSIDCQRoSHQzBRREGwDC1i7ZLkiSIWWxsrNVQtgs2DFYsF38X6lvHAnWHsbhs67l10ElcXJxdpF5rn9YEnFdYWBgkuFFsE9ZlatseQN2hHBJ9D4oH3HugaEjODmcX8hmEq9Eb0ZD08etI3whh5OWFX0swJOeKhtT5EL8FBQUgxg8++CCf7zQDKYqwM4OiIfUeaAkagXAxJFNuZgw67Z6POe/ZzkknQ/yCvZiQkNC9r/iBFEUYMThBFrCzgyxgl8btnu9M+ef4jGOhTIakXZLpd0im3OKEFjBiwIAs4N4DCbCzgwTYpemNJWgWmmK3iOsaQX1xsRwJMKL3QALce6AlaESnwCVKQuHNZ9oCF8kI9xabURG9hLngvHbPWkHkROns+0B9+VIEAuFqIAEegOACsWj41dJZ94hGLSLk/HsXPUS++GnlnZ/xmbYQj1/h/uQuPoPoTXC5h+yap0lv3oUFAoFwUZAADzRIjyDVE9vl170hilsoX/qC6smdhIo3TIWRE8VjlnJpROdxtutG+qAYyQjEQAAJ8EBDuuA/GE40fryi8YubGt6fp935LmbmPeeBikim3calEZ0HXTcEAtEbIAEeaIB5RFVm0+oaSDOUyXBhB62pg7Ro2BzCMwSXqsRjl4lGL8ZJ1r8BgIvlotjZ4kk3CMLG2kU+INwDQXvAksYlSr7oEqRniHjCddCqPWtMGDtbGD6OS8MQwqEzJZNvYudgsyQOxrpwyAxICIJHSmACl+qTfjFQWRg9hctyiIZfDW1xkUw8erF4/Epoyx+wAFY+zFMy9VbRiHm4gPcUyEKQMChbPvzqy+VtFrZzKdq7bghn5uzZs1yABwTCmUGesJydrnrCEkZOEkVNMRcl0g28t3cOxS0fkt5hhEQhCBwmjJxoTDvI6JsFoaPd7vsRlJKQe0in3ymMmGhKP4RZYuCD8Cj/9Q2ooDBqsmTCdZhAhBOk4exm9tDI+cq7voKuSJ8I6dyHjBe2M0atICROGDON27AtnX2f/NqXTfln4VZAEDjc7d7vxaMWkyo/0GwQWqo8nXuBFSRNNv9RQeAI6VUPwKwk026HQmHYWPnK10mfcMnU20BWTRlHoBBw+/dPcEchX/maMHQMCKdkyi1UVQ5VUwCHxOOWu/3rW5gM6R4gnni9aPQ1xgs74CxAXGFoUdwiXCAUj15Cegabso63WQidtHcp2rxulhl1in73hFVZWVlYWMh5gCouLq6pqbG6Y+wzGIZ5++23p06d2tzcnJ6e3iWPTucsWJ1Kchw4cAAK7SIgWTEajWfOnFGr1UOGDCFJki+1EB8f7+XlxXnX4mizf6C9co6Oj14RuD/4+eefGxoaut0DRw+n0UmQJ6zeA1nAAw3d3k9pXaPyX98qbnjX1jxt/Ox6U9oBqjqv4aOl8AF5BmNOvuJVc97Zhk9XNf/6WNPXtwlCR4H9B5XhkGzpC+aS5Pr3rm74YKE+fp0g+PIfoWTGXcbEnU3/e6D5pwcbP15Oq2v5AxZAZaVXP6T56w1j0i52iBveoeqKoZPGr29vWLMA0jCo1Y4k3PwId/+Gj5Y0fLwctFY6536wMhs/vQ4++hO/isdeCxW4moB0xt3afz6Emg3vzzOXp8sWP8vZqSDnjV/c1Pj5DU0//rvp+3tI73DRiLlQLoiaBNNu+uaO5j+ehFa6I9+3V9jBpWh93aDQhUhISADR5dIHDx60C2fbN8CgUqkUZC8nJwduAvjSzpGamhodHc1nLjF37twOQhTAQD4+PsOHD7cVWgDuA/bv3y8QCPi8hTb7B9or5+j4aMfANHbv3v3f//63585DYBohISF8BuGCIAvY2emqBczomljlE8vEcYskU27GZSpT7mn4o4dDomFXEQovzooFwNqTTL9Dvf5ZRlsPWTDswPokPYOgOZh6kkk3ane+S9cWwRFzcRLpF01I3awWMOkVZgJb0KSzBEtgO+csYDB5FStf12x/k4upACUwB83ml+k6i0N5ykQ3VULP5vyzoGRcE1A4vhOGhp6b/3c/Xcd+RzMGNWi5KfsEZy5LZ/4LRtef+p3th6agiXj8SlPWUbq5GrpiLMvsACQkU2+lqvPhohEKTzCOqdpCqiwdjnBxHdos7OBSQNbuunWJfreA9+zZM378eM7qhfTVV1/92WefjR49WiQSffHFF2CMJiUl/fnnn0ePHoWjkyZNgnKuoVar/emnn44cObJ3795x48aBGf3tt98ePnzYzc2NM2GhwscffwzGHJib2dnZo0aNgvSPP/4IXYHKQparcOLECRjCz89PqVTCUZPJpNForHFtoUJubi4MnZWVNXbsWGjyzTffHD9+fMeOHTExMSqVCkafN2/ehQsX4O4Bps21WrNmDXcKkIaG//zzDwxXUlLyyy+/jBw58pNPPgG7PzMzMz8/H8rXrl2bmJgIJwJZmCecCPQssUQFBrj+zWZzB+NCCcwTThMqcH1yRwsKCr766is4QahAEIRdHe7UQGuhGlyB7du3w50Q3BZs2LABhLOiokImk8GJQ03rKdhdDfj5xx9/wFXduHHjmDFj5HL7V86gpk6ng8lkZGTA78h6WTr+zUKHv/3226FDhwwGA/wirNdn2rRpXAU7kAXceyALeABCa+o0O95pWLvMmHZAMuUW6fQ7+QMtIbxC4afyri/dn9zJfQTh47nHvdzGaaqcDf/CYxOVSLfnE1zhpXpyJ7tW7NniBlw671GwcY0Xd3NZ0jIEVcEGNOWwKDqGu9kEj7P2bFn6vjyQJYuLpFwOuFwT+rEoOkyDy4JGKq5/x+2e7+AscLECswRnNRcmGs5tkV/7suqR9aDlnLncZmEHl8KlAWOrrKzshx9+eNkCiLSHhwdoIegTqGBdXR18p8M373PPPQcGGY7jtl/xmzZtgm/kRx99FOzIxsZGEAawYqETLjYAAKoAIgQNoUNQIFAU0CpuoJSUFPhy5yo8++yzXESEiIgIqPnAAw/Mnz+f68FoNIJNDKM89dRToFJQ8vvvv1911VVPPvnkkiVL4uPjoQLM88CBAzDzO+/k/xlzhdapcqcDiWPHjk2fPp0b9IknnggNDYVZQWWY+aJFi55++mkQoYkTJz788MPu7u5cW2tXHY/buk+uFdyO3HLLLc8//7yXl1frOtypwQUESZ49e/Z//vMfEFQYFC7g1KlTH3zwQbhFgJpQAjO0bWK9GlBOUdQjjzwyZ86cvLw8dsY2QH240ZkxY8bjjz/O1e/Mb7a+vh5+TfBLufbaa9PT06ET6/XhKiD6EiTAAxYwDdUbXwCLUzh0Jl9kh8UsVq97GoxO7tP0+fXqX/9jOUSzP4kWz8+smMszGj9aqt31ARiObo+sJ30vx8zXbH6F9AiSXfMUn6cp9qftxiUubWgRPr07kJaFRJMefkivfkh+/dtUVY7u8Leara+BXc4esqDZ/lbj5zeayzLky16Sr+QXe9oo7OBSuDJNTU0gn++8885bb70F3+P+/v7wXezt7V1dXb1v376ZM2eChQeyBIWgNCCTkOAawvcyZxX9+uuvixcvBvkEAVi1apW1Ak3TICdgtEG6tLQ0PDz81KlTU6ZMgQqg+nAUym0rxMbGQp+2wgnU1taC8IAwg2yAjc6JARfUSK/Xg5EKFcBuA4tt6dLLr4FBIZh31pmAYQ2nCaYzyAmYv3azsg4BJdC53YIt1xUY5R2M2/pMrRMA3QLl3rlzJ0mS7Y0L9y5glYIqwzlyo4Nqcgm4N4KakICZ2zbhrgaUW6856Cv8dqDEFmt9SMDvFEo685uF2ws4x6+//ho6v+eee6ydcEcHOJQJbuIZfTOjbeA/kIXvEO5rqj9AAjygYZdqddZNQ4zJiAn5lTeAW+klFF5UfZn1Q+vYgKZ0Qzn8FATx8d3ATCRa7jpmzAbD+a2NX96M44QodjZfCtpcmqrd/ZF44vXci7PcJilh2BjLQRZB8EhQO7ONTdx5bF1PCELZPilLuH7x+BXGhL90R3805Z1lHS+3/HMCYdZsfVV/7H/iuIV8UavCDi4FYHfdXAj4Kudi3gEgDNxuHbCTQC3ASIWv6ZqaGpVKBZIJKhIYGMjVBMxmM5iJYCzee++9Y8aMgQpgOdmG3YUvcfgJwgPSBb3ZbuyCr374QodvfIIgoEJhYSEYdlABvuvhp1UJAJgS99VvTXCAIoLVCPoB5XFxcSBscCvAH7NUtp0qdAg3GVu2bLnmmmugIZTYDmrbM0zVuvTNYddVm+Naz9S2T2gFlwhkFcz906dPNzezf2JtjpuWlsYlrLqbn58fGRkJlxR+O3CRWzfhEtZrbnvxuRPksKsPic78ZuFmBWzfhx56aOXKlXDvYm07MIHz16vBFKFqi8zlmeaqPKqmkKoroRrK+Q9kawrMldnsmyMN5bSmjrn00mbfgAR4QEG4+6se2wSCRHqFkJ7BsvmPgWgZLA8yAbCGSY9gQUAs4R6IC8SmggSqPEO68AlOaHGRDKRUEMI+74FDdEOZdN6jpH8MofJX3PieIGikpQ/WzRZYnITSB9Kk/1BMIKJaxuTRn15vTN4jW/Yi6RcDikhV58mueVoQOpp9GSlqsnT+f4wpe7u3lYl1LXLty6RniDBignTWvabsk1w/cIdBBg0H+YQhZIufsS4di0bOF4H1jxO4UAKT4ebZZmEHlwKwu25coUtgKznZ2dmcAIA9BLpy5513gmBMnDjxr7/++vzzz8GCtN1ULJVKwSZ77733Pv30UzAE4ahAILDd0wQVoJ/3338fLCowoeDQtGnTdu/evXbt2mPHjt19991QAmYiVDh69CjcBEAW9ABEaMOGDXwXlilxW5m4uYHROW7cuDfeeGPNmjULFy4EyeH2OoEZumvXLp2OX9iwtuIAAQYZU6vVU6dOtc4KBh0yZAgMals5ODj4559/Bv3jsgB3tONxof82+ywqKoLr88EHH8yZM8fNza29cUtKSrhERkYGp7sVFRUwBHQL+g3NoQkovW0TSMDVsF5zSFAUBYkDBw7AL4udtwW7+pDozG8WrtLmzZu/+OKLL7/8Erq1djLAAB2lm6rMVTlUXTHdXMMYNOyqHrewZwfDsDpNmWltA91YCd9XoMpgHLdd2dGgYAzOTpeCMbC7l5e9KB51DegiZEGZdAe/1sf/yR0FKXW770f2+S7DNH6yAv5pkh5B8lVvctYkALeKmi2r2U1bYGIGxCpu/4QVWpoCCadrCkRxCxq/vAWGUN73oyDI8ifNMGAHa3a8A/9YJVNvBaGtW82+ywtC6PYgu1uq8dPrQC/lN7wtCOSNacOFHdq/3+ee5to2AUDzFLeubVy7FKxPyIL2qx5er/7jCaPlTSSPF48Y0w5CIdeVuShRvf45mDCkhdFTFNe/g0tVMA2YKukbaco6DhcNroNs+SsgtFCHbqyA+uaS5DYLId3BpWh93bg6naG3gjG0pB+DMcC4mZmZ119/PZ9HdIhGo/nss8+ef/55Pt9pQEdBTR977DG4yeCL+grXCsYA3y2s4sI3TM+kDYd7dLkH6wCf6EUzFQmws9MlAeYAdSE8gzHKRNUW293HgXwSPuGMup7z1MEBegkWMw2FTexmFltAPml1LfxrhoZQDW4SuXIQZkLlR9eXcV4+ALaCVGXtFoxItr5FIAFCqsLdfOjaYsZs4EoAuybsQrfSx3YOhJsf24PlFECA9af+gEsBGsw011rH5YDhCI9AuqEcbnVhLBiFfbQD5WDmeodBGqbKcJu82inkaO9StHndOsNAFeCmpiaw3nx8fIxG4/333w8mIH8A0T6JiYlbtmxZsWIFGNx8UacBSxoucr9cZ5cRYLB6m6tpXTOoMF/ScwiSVPrgMncQZL7EoSABdna6IcADEqsA83kXYcBbwIgBjysIMEM3VbM35b0jZ7hATLj7w10+n3cc6BkwAoFAIFwWykjVFLHugHrNmGTMBqq2iG7u2upXZ0ACjHANmn991HB+G59BIFpy9OhRirryyyTFxcUXLlyAhF39DpprNJo9e/Zs3bq1sZHfFY9wHhhdo7kqn9tT0rswDN1cTdUU8u4KHAQSYIRrYC5Obv2IGoEAjEbjiRMniFabZbKysn777Tc+Y0Gn0ykUCqh/4MABa327rB35+flhYWE+Pj4ff/wxemDnVLCK2FBut82lVwGlZ1+ttOwvcQhIgBEIhKuSlpYGtikIrYeHB47jJpPp0KFDnLVaWVm5a9eu8vLy06fZrewcdXV1wcHBtZc8aaSkpJSUlNhlbTuBJiNHjoyNjZ02bZpareYcjCCcAfa13eaa3lt2bg+GMptrixxlcyMBRiAQLklSUtL+/ftBIP/666/AwEAwT9euXSuTyUBiv/32W6VSSVHUkiVLOBdXAFTggjGUWjxpQDo9PT0oKMg2C0ps2wnXEEzkHTt2QD9ky9hKiP6BYai6EusbGf0ATVGgwXo1n+0BSIARCITrAWq6ffv222+/PSYmBsQyOjoa7Nfm5mZQ0+PHj0+ePFkqlep0OjgKSsw1aWpqIghCKBSmpqYmJyfr9fobbrgBDF/bLJjUtp1AK7CDX331VW9v77vvvpvrB9G/0A2lVu9+/QbcBNSXMIaeajASYAQC4XqYTCYwTD09PUGJQXpDQ0NBO6+66qrp06c/+uijs2bNssot38DimBOqcYmpU6dWV/Mvqdtm7TqBkoaGhkmTJkEJSLWlOqI/oRsrLW/6OgGsIV7K+RvoNkiAEQiE6yEQCMxmc1ZW1s8//0zTtFwud3NzKyoqAj0+deoURVFarRYqFBYW8g0ueWMG2dZoNHPmzKmqqiooKLDL2nUCrerr61E8PieB1tTRloChzgJDs2HZzN3fF43iATs7XY0HjHAq+j0e8EAF7NHw8HCwfWfPnh0WFhYUFBQdHQ3WanZ2dnBwsL+/P7fbGTQYslwTkFLOK7JKpQIlhlZ1dXVgQ9tmZ8yYYdsJVAbZhoRtEKfBhpPcfzD6ZrqxAuxOPu8kMDRj1BIyVfdcZSFPWM4O8oTl0iBPWAhXxyk8YVFGc3WBXaAz54GQqgiPyyGnOg9agkYgEAiEE8PueCp3WvUFaH0To+2OnxYkwAgEAoFwXujm6r7wddUT4BahqRLreixhJMAIBAKBcFIYg8Yu9JmTQlOWOKpde6SLBBiBQCAQTgnD0I2VTrfxqh0Yk47RdG2TNhJgBAKBQDgjYPvaRhB3ftj45ZSZz3QCJMAIBAKBcD4oU29EAOxVGJruUswYJMAIBAKBcDroxqq+jHTkKGh9M2PQ8JkrgQQYgUAgEM4FY9TSBudwOdlVLJGD+fSVQAKMQCAQCOeCbq51lb1XrWGM+k7GSkICjEAgEAgnAsxfxtjZVVynhKHVnXp6jQQYgUAgEE6ES5u/HJ00gpEAIxAIBMJZYEz6zm9icmKYzvgPQQKMQCAQCGfB4lR5IIQIYt1nXsk5pYsIMEMzJgOjb2a0DS0+UGIyuOJW9TbRm2gTNRD+5SEQCER3gK96XXeiGjgjDENrG/h0OzivALPb0NW1VH2puSLLXJ5F1eRTdSVUQ3mLD5TU5LMVKrIgTTfXWNYuXEzDdiTVrN1X/MzGnCfWZ1M0EmAEAjFIYXRNjBNHPeoqYCV2/DDb6eIBg4Iy+iZa14zRYNd2Y244RhCERIlLFLhEyZc5N4cy6n84Xg6Jmyb6LhvtzRVaQfGAXZq+iQdcWVk52ALyI/qMvgzIT1XnMyY9nxkQkO4BuMydz7TCaQSYpmltPaOpZ1hHmg6ZEo6TJC7zIOQeGEHyZc6HzkRvT6zJr9EV1urX3hQjEdqvSSABdmn6RoARXSI5ObkvRQXRSRizAQTY1fc/24GLZKR3GJ9phRMsQdMU3VRtrsqhm6oYyuQg9QUY0HK6uZqqzGHjadBdcJDdZxTU6rckVC+O83p8Xshd0wJaqy8CgUAMEhhd8wBTX4Ax6UDj+Ewr+tUCZtiN2kxzDfyfL+k1cJzAFV6EwhPDnUXkDmXUmyhmwQhPPt8u8AvC+STC9UC/PqcDWcDOCVWdx26qHXCQ7v64zIPPtKTf1IgxaOBys1Zvn+xhhlFYa7gqj9H3v39RjYH6/XRlmJekE+oLoK9vlwb9+hCIK8NQJuZKL+10Eqoiy3BuC3yMaQe4aIaG+HWmnFPc0b6Hbt8jR38IMGhhYwVVV+yoy9154HdM1ZXS9aUdrAn0NjlVum2JNdeN84n0kfJFCAQCMbhhdE2OWn8GAQZ9IX0i6MZKzZbV/fhtz8EYtO29K9vnAmzSUzUFtKa+/9b6GVrXRNXkM0YdX9BXwBnvTa0rqTfcNtlPih73IhAIxCUcuzZJuAcIwsZKptwC6ks1lPGlAG02ZR0H45gqz+AKzCUpVEO5Mf2QMfFv9nltb8DQ7bml7FMZYLQN5poCZ1jlZ8wmqrawM67CHEWTzvxrfMWwAPmcoe1uSUcgEIjBCOtqyfFvH7HOmgwaQu7F5zHMcH4bra4lPIN1R3+gKrOhhCpJ0e/7lJ2AQa3b+ylXzeG0Z+/1mQAzdEM51VjRf4ZvKxiGbqqi6kv7YEppZZp/Uupunugb4inmixAIBAJhwbJI68jvYVPGYc3mlzW7PpDOvg8Xy/hSDBNPvF4YOwsnhYRHMN3MBywSxi0SDZ8rGr+Cbqpk38pprDAXXoBPJ0MKdoZ+tYAZmnVTdSWfIP0AwzC6JqquuPceEtAMsyOptkFnvmmir0iAlp0RCATCHoebv8LYOfJVbylueEcQPp4vsqCPX6c78CXr7sPGSSQuELE/CQGGsx4jQJihgsUliMNWpBna1KbK9L4k0BRVW+TAWwmHw+7Hri3CWAcgDqZOY/otvnJiuHJalIovQiAQCERL+ij6L8OYCxNkVz8sHr+SUFxel7ZDEDxSPOE6+BBKH76o54CxZ9TyaRt6WYBZ9S3u++1OXQXuv6g60GBH7sq+UKQ+lNFw62Q/fxV7e4VAIBCINmAYrG80AsdFw67WbFmt3vg8ra7lC/uKNnWwNx1xgPrWuYD6WsEFItIrBCN7qpdmml12DvEQTwhX8kUIBMJpQI44usf+9PqpkW5ysYM9+zImHVVdwGcGLrhISnqH85lL9JoFzD73dSX1BRizkaoraXOlvvNUNZt+j6+cFaNC6otAIAYSM6JVmxOq6zQmPu8ojAMq+kJ7tPn6T+8IMMOAkrmW+nLANWL3ZHXXOdeZ/KZTuY13TPXzUgj5IgQCgRgQSITErZP99qTWlTc68mmdJQTAwAdnddH+THtFgOn6UktcXpcE7huoulI+02mMZnrT+Wr4B7p8jDeBI++DCARiACIg8Jsn+p3Mbcyrdph9NcDiD7YH+7S31Zk6XoBpdS1tcN49z52BMajppi5EVy1tMGw4VzV3mMeoYAVfhEAgEAMRsC9WjfPJqNAmlzrGyhokAgy09r7sYAFmDFq6uZrd1ebi0Oq6Tr46dTy7MalYfdtkfw+ZgC9CIBCIAc3iOK+aZmN8XhOf7zY01e1Hfq5HKwF26C5oysS+vNzfnq8dBkEKvMMxyzvabcLF0gerd1jAZU8riC5hNBpNpkHxBAjhPOTk5IwePZrPIHrA6bwmjZG6OrbtWHudgX3kV1voKJvNmLSLwRjx6CV8viuYS1LYjcq+UXy+F2i9EdpxAswwrMONtt41dl1woYT0DmszhHCdxvRPSt21o72VEgdvyh9UJCcnKxRo3R7Rp8hkMj8/Pz6D6BmpZZrcah18E/L5LsLom9l3TxwCw6jXPyNb9iIhtwnzyjDG1P3CoTNw4RWizxni1+EKT9HIBXy+F8BJAekXw2csOEyA6YYyWtvIZwYQhERJeAbzGRtohkGbrXoOeiMTgXB18qp15wubV4336cZXIqOpoxor+UzPoKoLDGfWy5Y8x+c5QJU3PCdf+gIuv4KZ3gcCjOG4ICCWT1twjAAzejVVX+KoZQTnAsdJVQAuQ74kewUkwAjEAKC80Xgwo/7GCb5CsmsaTDdXW4Mi9BD94e/IkDhh1BRT5lHDhe0YIRCNWkxVZpsyj5CewWTIaMnkm8AaNibvxigTG6xw+p0YThjObYEKuFiBkUJhzDQQYNvmothZfO8OAQQYLGDi8qKpIzZh0WyA/YGpvgAbNKkSox3vKRqBQCAGBgEq0TUjPX+Pr9CZ6EMZ9VXNnX5RmHbMDizGbDRX5QpCR8M3tiFxp3zZS4ob3wP5lM66h1D5y655BtSXrisxZR9X3LRGcevHYDSay9LBaDZlHVPc8pFs5WtcSAa75pa+HQnTUkrI1157jU92F1DfAfbo1x64t6BMuNSNzyIcR1VVFXoah0AMAKQiMsZP9v2x8r+Ta+UicliAnD/QIbS2vvXe4G5gzjkJP4WRk8DKxIVi3dEfGYOG9I3ACRKsXtGQmbhIai5ONuWcMueeNqUfouqKSY9AzKSHCoLw8fCTri9lN0n5Rds2N6Uf1h/70ZR+kPSJIK60iN0ZCImCV3oLPbWAYZa0bgA++rWD1qkZfTOfQSAQCEQrSuoNF4qawWA5lt3Y2SVRB701Y8o7KxrKG6zCobMUN7wDSqw/+iNXwiMUC0JGyVe9BR/lnV+wj3uFYsZs7yHStrloxDyuPggwf7iHtLT4eybAzIBefG4Bw56pg1ZLEAgEYuDhKRfeOTVgfJiyWW9OLeucmw5HvATMPUjm3yCiKe3uj0z55xhtA7tsieNguRozj5hLUgRBw6nqfGPSLlNBgv7Er9BKEDicKs80ph0wJu4E47iN5g6n5fn2aBMWaBKtqeczgwBCpiLcA/kMwhGgTVgIxMDDTDMaA6WSXtk3EVWVw5h76gmAff2XNovHXstlqboSc94ZXOYuGjYHwwm6qcqUdZz0jRSEjmEMalPGUcasFwSNIP2HQmXuKKHyIzxDMcoIKm7XnOvTUZAqP9zmLakeCLDZYK7KB0Hns4MBHCe9QnERcrvhMJAAIxCDGaoym6F6tsWVYTTb35TOe7TF67/OCunmiyu8+ExPlqDppurBpb4AwzhqxzwCgUAgHPBcD8fly1e7hPoCdhZvNwWYMWpdPeJC92AM2k76iEYgEAgEogO6KcCs+Tso9l61BoxgMP0RCAQC0VOYwbaM2pLuCDCYgK4YbN9RMCYDo+1xDJBBT0pKCn1p9amsrKymBq3tIxCDDhz+G8R0R4AtsXIH820LGMFVg3UBwGGEh4dnZ2dDAmS4srLS27ubztwRCIQLQ3R/H5Irgrd0l93lkwfjr3VU4cEGQ5kYbQOfQXQLhUJhNpv1en1OTk5MTIsIIQgEYtDQ6xawKfe0uSQZEob4dfzLvhYYg0az8UU2YdTqT693lEuQK9BDAabVNTBhPjOIodW16Dr0kKFDh5aXl1MUhSISIhCDFIdYwGwgwmeZdpxS4KTgiu+OEhKlnTT2Fi1fLO7aybNPfwe9+cvBUGZGi5xT9giBQDBx4kRk/iIQg5eue7owF5ynuRDClIkNbcTQxozDjK7JcHGXKTcebFzrPlk+LRDjAjFXwmEuTKSqcvkMq9BCTChmZ0KZTFknqLoSw7kt5tJU/jDDGNMPQQl8jCl7ocBclsam0w52x41XTyxgi98rZPZxMLS2jk8iuktAQADIMJ9BIBCDDZvYfJ3EVHCeqiuGBFiDxosgwAzpGQL9kF5hhCoA7GBTxhH2qEFjiP8DlyiokhSuPocp74zh/GbC47JPQ+jHlHqASxjOrDee30p4BuuP/0RVsptU9Cd+Ab0nVP7G1H3w01yeaYj/k/QOxbs+c5aWrbriCWsQur7qmL5xjNVwAGs8zqcRLkfoy3CDzacRCERLuuHPWHf4W0FwnDB6KvsQd9NLilv+D4xXa9R9MHm1O99X3PS+KeekuSJLOuteQ/w6wjsM6kOCVtfS6mrZkudwoRSaa7e/Lb/hHduEZutr0BY6BBsXxFs0coFm2xuy+Y9Bz7rdH4km3cAYtIZTv0lm3Ud6h/ET6jwgGd4ROFjbl+iCAA82z8+dgZC6ER5BfKaXKHwdK+hpyEhEvzG7L25YU8s0mRV9GhK0Iv1Udc4FuVdg5LQVfFEX+eKN/y677cHQqFg+3yH5mcn/+79X3vh2G593DmoqSn/6aPXTa36ozr0gkipVgdH8gUswDJ13fGvUzFV83nUY6i8bEdipeII9BPSyq+4FOxZguOjav98Tjb0WjGPRqEWCoBG2Agx/jeaCc/Llq3GpW5sCzCVgFGPiTkwgAgHWH/4OE0pI3yjD+a3yVW+AcpvL0kxpB2lto+yaJyHLzapTtArI32kBpimqMgf+PfFZBAdcUN8ojBTy2d4ACbBL0ycCvCWhGj58pvepzknIPrpx2j3vNpRmCSVyuVd37kHjf35l2Pw7VYEuvANAW1d+fsOamQ+uTd/zP5mnf9jEa/gDl2Boau/7ty984U8+7zpcN84HPnymN2HUdVRTJZ/pHGCbwpUVT7zeXJykO/KD8ta1IMCazS9LF/yHcGODi5uyjpkKEpjmavl1b7C2rI0AQ4Ixak05p+TLXmSMuisL8PB56g3PiuIWMfom4ZCZhNKHqi0iVH64QKzd+a542u3s6ncXwAWBLe44OxuQn1bXweT4DMIWHMfFvXmr2HgEazjMpxEuR3hf3Dyll2vhw2d6n6rMs4bmuqBRsyVuXiKZm7q6OPvI+oq0Uxd3fBExZZmuofLAR/caNI2pu74x6ZpLkg7BUZFUrvQNTdr2aWV6fG1+sk/02NKkwz5Ro6uzEy5s/DBs0uKC+B0liQdS//lOKJG5+Uce++q/zZUFlZlnMg/+Fhg3y9BUG//z6rAJi45++Z+a3MSavItZh/4IGTvPbNCe+O7pxrLcw589rPAOdA8ews0QTNLUv7+tLUzNPPg717y9KXH164vS4YagOvu8ROnVWJ6bvP3z8rSTmtoyr4g42zkf+/q/vjHj4Z4DKit9Q0iBqDz1hFfYiMwDv8FFoIx6OGR7KfJOboPTNOs1MLfaghTbbuEE4T4GxvKOHGV9NzT/1HbrRTAb9ef+fAdOGcye3W/dCOpO2ixd9jbDAuSdjKjfUyhjV0OtE3JPw9nNxvRDjEnPqGvZsL4EwejV+mP/YzS1gpDRhMLbcOp3Ycw0MH+hPlWSgsvcQSm5hGjoLLoqD+xJ0j/GlHlMNGIuu/fKLgGtKrLY58p+0ebSNHPBeaa5xpx7GhezDxx1ez82puwnPINEsXPg+5+dU+fACZKwicQAdHYTFqNFi89tw74QjJxyIAYT4VOWEqRg2/MLQGAgq/AJGbH4/lHLHwU9AyWDElIkHXHNfeNver7w3J7RK/4z/oZnMg78xtB0afKR4dfcN2Lxv3HL3teq7IScY5tmPfIZZCOmXhu37OEpd74OtjUcomnKI3QYlAQMn5Z3YiuUcDAMEz556ahrH5GqfGGs0ouH/YdNhaGDx14NSsZXwpjELR+PWfUkVAsZM5dr3uaUuNo8DDPp9lc9w0ek7/lx6j3vTrp9ddG5vWajzm7OrYHTh0mGjl8QOW2F3aWImr5S5uEHZyHzDLDtljIZQVbDJy0etuBu225tL4JHSKy+qdaobdbUlnuEDBXJlHylAQYp6pKGAWCAKm56X3HDO9JZ9ypu+Yhb0RWPW66843PJtDsgDRaR8u6vwUS2VMfEU24G89c2IZl5t3jSDVCNM3ZbJwDRmKUg7ewz48YKxS3/J1/1FnRuyjwKoq64kX3GLJ1zPygqV7mztFor7VR7sH0Zqk9eUnZBGIbq6h0cAuHSgGaMv/mFZW/uKEs5lrb7eygpPLMreceXIDlgt0FWomRD0whEEi4BgHWIE8S465/e887NYOFxhfnxO0MnLAQth7SusQZ6SN//C9TkjoLVaPkZrG+u5Uo4BGKJ5acUxpJ7BaprSkHMtHUVIrkHVwGUnjYbOcUCG72xPI9NtDUlLsHBLaSbdOrG8vyUnV8n7/jKf9gUghTazfmK2F0KDrtu4VLARYTJ84cvYXsR4CKHjJ0LVnLJhf1gTPM1Bh6kwJm9UYK1TfqEq9c9o970kv70OvH4lfyB7tHybSigcwKsa4IffAZhB4MxeuQaGjHoIIXisImLwUrLPrJeU1cGphvYrPyxdgBrdekbOyozz+oaqiA74ebnco5uAq0CyTz06QOx8+8aNu9Oriagb2Jf82ssy1H48AvFrWkozaYpEwgbWJaXbUQcp81msB0hCdNTBURyxZ1BKFFIlB5gxcLpjFz6INwc2M4ZTpkygawymrpyvkFL2rsUrbvlD9jQ+iIEj51Xlny0KifBJ2Y8VzLwwEmhU0sLjkuvelBx8weK69+Wr3iV9OvRlgVcIOJTl+iEADO0RYAR7ULr1X3kxgyBcAKKE/ad/f1NsNVAHobOvd07cnRFenzS1k80tW3LEgdlMkCri399LnXzlqhY19+gZ9Pufe/0r6+ZDVr3wOi0f77PPPQncelLKvf45ovbvwD5CR2/gCtpjcInpLmqCBJJf31Wk5fEFYLtOHbVk+fWvQPNa/KTYubczJV3BrBNx6x68vg3T8HZZez/1W7OUTOuO79+TdK2zymjgW9gwX/4VJht0bnddpcCemOffG/9xKBpsO2Wa2UHTuB2F0HhHaipq5B7+Lcp2AMGXMguaQwGWgvwlXdBM7pGqr6MzyDagVT5szvgewO0C9qlGYi7oPuAI188Nmblf664R/rEd8+MXHI/VKvOSciP3wl2MH8A0TP6bBc0QDdW0ppB4NQIx0mfSDsNvrIFTOvQA84rQ6NFAgSiz4mcvhLsUTArsw+vH3r1rXwpwrUQ9OZrnM5E15egaQrTd+HtI6oiq4ULzcSd1rVZuqmKc6TZNi0r92l4CkfAmHQY8pKNQDiI2Y981plXhAOGT5v18Cdxyx6edt/7rf1gIFwCyxK08+7DchSt1Re4ggAzukYG64LzjZYCTBsSdzK0GZKmzKPaf/7PmLKPO9IGNpU5+PAUtmEuOgx5cQV60rYzMAwyghEIBKKrsAI88PUXw0VtvFd9BQGmHfKCDcMwZoPsmqf5rAVTxmFrzIrWWMNT2Ia5sE1DHcagMV7cbTi/he+HC2RRmWNM2gWmM91QZkjYZkzezdqmGGbbFsxrqy1uLknhwmJAgq4vgw45B9zdAO2FRiD6DMpkyI/fyWcuUZJ4UN+MQqS4GjiBCwb+Pixc1MY5dijADM0YWfXqElR1PogrfIwZR+CvhC3CcdGI+S3iPjKMMXkvH1KqLazhKWzDXNimoWftrjWQxWWe2l0f0NoGLpCFIeEvGI5W1+pPrydU/oy2Ubf3U7t+4KSstjgbKMMiwJDQ7vkITHDohzvUVdiGNhY8AoHoNul7/ld49h8+0xYgwAWnd/CZS5QkHTK0fGm4L7ninBHtgUt6GtLGEL8OvvM1m19u/uURwwX2HwZYaJq/3tTu+rD518fAAjSm7mdf513/rHbnu9x7PabMo+p1T6s3PG/MOApZS4Wn1b8/rj/+k0X7tJrtb2s2vajZ+ipYdHaVuwwOKthFC5j1PdkNH09mA62uY11XdrCxDcflN7wjCBvLZ9uH9I3CxXJB0AjSO8w2bSpKwkghofQmZCrCI8gMWQuyhf8VjbqGcPOVzX+MUHgR3mHc/jrbtlzN1ohGzBOPWSoIHA69mQsvdNkUBkNfr+bTCASii6iri5N3fFmZcRoS5Wkni87v5TxtVedegPKic7u5aly2sSyHy1pbcVnApFOn7/2JYWjuUMrOr2mKvTMuTTrcXFnAVeZcXnCtIA0J1oHGzq9Mli0v0AMctWZth7BNwxCp/3wPWTC77eaM6BJdC2nQDqA48uveUNz0gfHiLu5rn67OF427VnnHZ3R9uTF1n/z6txQ3rSGD4/RnN8Ivz5C4U77sJcWN74liZ4E1aMo+DkcVt34MX+PmsnRzwQXSPUB+/Tvyla+DjW5bmRuuS7CxC9t6l+xKAtx1yIBY8YTr2M/4lb0YpcBkwEx6sLbhA9Yt6RkMZbhYwbkloxsr1RteMOWfo2sKLLU7BS5Vsf+jzVQN2y3d0NFLjW3CGPo0Ig0CMWAAMTv54wsjFt9PiqVy7yCrc0cQ2tzjW+KWPVxXnFF68UhzZSEI6silD5ZePApGsG0rSLP90PSxb55wD4pWVxWf/eMtqBk0es7xr5+AQ8WJB7KPboKShI0fZB9ZH7fsodTdP+gaKvWN1Sd/eEEVGB0+cfGpH56HmpWZZ2BEr/CRFzZ9aDsECLntcGd+fT0oblb0rBtO/e9F2zmz54PoCmxQ1y46pATAZgWTFz7wdQ1ZQegYdjVbLCO9QkECoIRQ+Qv8WffgVFWuIDiOC8svDB4JwgzDgbml2fmu4fw2sI+pmkJootmyWrPlFVBfur5UED6WaijX7l4LWbvK0ElXYbWpLToU4N70sGjKONLBM2BbWFcpFL8sbE2zQQBxQjx+BSi9KG4hYRFgK1RljiBwmGTKLYLo6XyRTVtcomCMWhBLhjJR1aybuhaQQvE4tlvh0C7f6dAGZAEjEN0Bx3GJ0jNxy8eqgChb98hF5/dx9qi2rqImL7EiIz50wiKoMHzRPfCX2roVCGTU9JUBI2ZYa3qExBo0jUZNAxyNmr6cLQkdFjZhAYwp8/BrqmT9eHhHjXYPHqL0C9U2VlFGXfCYq6HQPTC6qSLfdgiCJK1pkP+KtFPFF/bnHN0I1WgwCRDdhiDb3CTcMaIR8+Sr3oIP6RPBFwEMw+ia7XrDZSqrnNFwVOoGCfiGV9zwDvzL0x/9EROKBSGjuN6Ud34hGrkA7gnk174kmXKT/tiPdFNli8pdBxe1beK3K8AM3F066i0ghtHu/Vi7aw2troW7FVPeGSgxJu+xfwZMU+o/nlT/9h/15pcvv4CE44LISZq/3tSf/NU2TfqEQ7r598ehsm7fp6xBbIMgeIS5Iku98QVD/O/8H7NNW7gPEg2fq9nwnHbHO1g716Wb0OyTAz6NQCC6AD7r4U+9wobv//BubuHXCpiV7ItG9743esXjkG3pw9m+1dC5t2ce/ANMVbO+O3+JAqEU7uyTtn2asGFN+v5fLGW2Q2itabNeI1a6w8Tgs/ydPaRjv0kGH7iEFcWeYDizwZh2wHB+C0YKWkgy/FqDhlPlGcakv0258fr4P0SjFoPEaHd/ZMo/x2gbQI/ZCtX5xqRdpoIE/YlfwTgE89qQ8BdVC/dnOEYIbCvznXYey00cn25J+wIMxlzXHwCLxiyVTLqRzxCk8u6vWasfx2UL/qu48X23+36E+wth5CQosX8GDJXv+Q5uPRS3f6pY9RacpDUqhW2YixbpMUuVt38GlWVLX4D6toEscJm74sb3FDe8K1vyvPyGd7nCFm0nXKe44zP5ildlC59go1lByaVAGT2D6d66PQIxyAGDsir7XOjERQKRlKFpgUSmb2K3UwXGzSg4/TfD0LrGmsayHN+Y8WUpx6E8i1VZyq4VlHtHxIWOmw9GamDczMIzbMP64gywdEVyd3aYdqjMPAud1xakCCRyghSWJR8ds+pJ3+hxcMh2CLNBZ00TApHMM6A65wLUqUg/BT+tc0Z0A1aiur4KbYto/EqMMuPwa7j2JXYtWiASWgILAqw5e/3b8H+6oUw6535B8EhQHPGkG+n6MsIzRDLlFrbCCtaNGl1bIIyaRCh9hLGzQVbY+gseJxRetpW5PjsPa/7aBOG3pd14wHRzLdxq8hlE52FowrE+KVE8YJdmIMYD7g0IUlCTm1h8Yf+Qq25R+oZ4hg0HUdQ3VgUMny73Csg7sU1TW8pGIFZ6Stw88+N3RExZJnXz9AgdZtsK+nHzj/QfNqW5qsh3yATvyFE5RzYY1PVjVz3FjQJHBWLWVLUmVAERILHa+gpSKK4vyphw60sESboHx+Sf/EvpF6YKiLIdws0/wma40NAJCwvO7KrMiPeOGAUTs855ALgE6bt4wJfASQGja7y89tlFqJIUQuEpGjaH9B+CE5btTvCL9LkchwP0mPSPEQQOs34/E2D4Bg5jbWWL8F+uoGAdleNs8wg2azF57Sp3CZhYe0vQ7fiCZhiqIvOKbqIRbYDjAr+Y9u53ugPyBe3SIF/QTk99UXrKrm9nPriWzyP61he0FbqpilZ3cwnBDAIsc7fbDOQUgCL4RrW3H7ntJWjGpEfi203gtqXrL08jEIj+QqLyCZuwkM8g+o+erEILgkc6o/rCSQnEHbwN1I4AszuJkAJ3E873FgKBcAmkKu/QCYv4DKL/wEVS1gfiwIKQWd5ubYd2NmF161UnBAfTYpcmAoFAIDoFIeudoK79BU7gso52/7VjAbvOVl6rM2fWDaTlTfx+hzGhN5EuIfJlP3ZIwjHSxvOcwA1zn4OppmGCjv6lIhAIl0Nj6NqmKhzsRZu3wF0dQnqF02nrGG122BvA3YWqLTYXsvv7r4jVmbPu6I+GRHvn7P0Dw3TbofRAI+4fbPgGPs0BKjs5Hwu4n8/GfI5Nq8VGH8LGnMCmFGP+9/DlCATCNanXmjeeq/5oX/Ejv2f9dLKCL+0kBMntOh4I4Dje4ctvQBsCzO4h6u8tWHRtUScF2Ip0zv3isdfymf4Frh5yx8HT4c0s2MHSGOzifOwIjp2OwPR5WMwXrEGMQCBcFnepILtKm1DY3KQ3rxjLvtLTJSxGcI9eCHYScIHYEuq4I9oSYFM/PMK0DT1BVWQbzqw35Z/VbH6Fbq7WHf7WlMO+584YNOrf/8u9KGY4t0X9++OaTS+ZyzMsHbDRMPhq2gauK/W6p7sdW7CHMMgvXWegtNjFhfxbzvoCrPw7jJCwC9QIBMJlqVabgtzFnnLhuFAlJPjSToOLZFfULVcAJ+RefLJ92rGA+xzb0BOkf4x40k3CiInyVW8SyjbeRaOqC0xZxxS3fCRb+VprD6L6k7+JRi+GrqTzH9efabn+2Vcgh5TdQTEGLhxmuOSg1P8ebPR+TNjlO2gEAtFfnC9sPpXbeMdUv0evDlo2upt/vBZXGK5tBIMw4bIrL+Y5iwC3CD1xJdhQFcFxGEHipNDW1wkLw1A1BcazGzWbX9Yd+pquL+u2a5WeYImYgd7jsiD0w/zvvvzxvZUv58AFmGoG5n41FvUR5ncXlvcCZroUxdJtCuY+FwlwH8NH4rN8uKB73Sb+51cqM8/ymbY48sVjHVfoOdq68mOWUEgcDEPnHtvMZ5yG1tcBLl1jWRdW7+qL0vd/eDef6SdohtmSUI3j2PIx3gSOD/GTRft20z82LlG0Gb7edcA5d1pXpJUAs4Ez+0E57EJP8KUWcIHYfk+TEEraXeOF+tIFj8tXvaW4/m3lnV840ilVV2DMJj41yJHFYkP/d/kT8wVfziEbgo05ho0+gAU/gdXvxRptgl3n/hc7F4dp+UcMiL7BpGvmgvHBxy92Ml/aLabc9abf0Il8pi1mP/JZxxUcD8PkHN/Epy9RdG4PFzC4v+j5dfAIHTbv6Z/4TH9Qqzb9eqpy1hD3caFtRx3oKi5tBHfS/AXsfUEzZj2jbeQzfYgxdb+5JBmsVaosQzjsKhzs8NT9uFRFSJQYZTSl7sMlSsOZjbSuURy3iJB7Gs5swARCqjTNlHGE9B9C+kZRJSm4zJ30CsFMBmgLuktVZJrLM1nHkP0BIZazPlB6jkv7gg58ENNlshusCl/nP6WfYKHPY/V7sKZ4toKpmi0sfh+r/QtTzcYi38MajmCGQvYQY8JMVWzCpXE1X9BgARdfOGANagum1ZHPH9HUVWQfWS+SypW+ofmntmfs/yX78LqcY5uCRs0uTthXkngg9Z/vhBKZm39k0rZPK9Pja/OTfaLHnv5ltVCqlKq8T//8SkNJVuaB30DRmysLwLyrzj4vUXpd3P650jdEV1/V8RCc02ZAXV0MdSrSTl3c8UXElGVHv3rcPTBa4uYF9WEafrGTWtcxG7TlqSeCR1+1b82dqoDI8rSTpUmHzXqNwjuwsTw39e9vC8/tzj2xNXrm9U1ludaJwaHk7Z9DZU1tmVdE3LGv/ludkwCF3pGjcMv+IBjl7J9v1xemCSVyqbtPwoY1NbmJWUfWESQJo8CJ1+QlVWWdS9vzg1HbVJZ8LOvQHyFj5+EEb/CAyWs78/zTO7jrYJ1AXWGqT9To6uyECxs/DB479/TPq9u8gDIPP65DMPTjf14d5jh3Il3yBZ1UrL5QrL5hgq9C7DBrBzSMfZBHuaIZg5Mqf1zYqS//VhYwu3uoHyzgFqEnQEf9h4pHLabrS0FlhTEzRKOX0HXFkhl3iscsZfd2i2WyZS/CjQIu95Be8zSoL/RABo8kPVlv7KLRi0WjFrGLz5RJNIyN69kvoDeRugCtx5rPYWk3YFQTFvQwX4joJ9Q1ZdwStL6ZfRwgVnqOXvHYxFteyjq0DizI3BNbJt/5+oRbXlR4B0mUnhFTrwVbecqdr2cf3cjQdGnykeHX3Ddi8b/5MKAW+9J36CSoAzVzj29hixhm0u2vgrBZjrN0PARfCcMUPiEjFt8/avmjINJwZxA59dqi83uhvConAbS2zTpQwjD0iW+fHnXtw3BPEDV9JYgWTEbuFZi45eMxq56UefiHjp+fd2Ir29gyMc/wEel7fpx6z7uTbl9ddG4vZTJCD+GTFg9bcLf1pECbPYKHjF75OJxFSeIhkGEYccb9H6bv/QmMaYZhAoZNhRKRzA2EdtS1j8CNCDcZjjZnzmJzZaqyE+D+Y9YjnxWf33fFC9hf0AyzI6lGb6KvG+cjIBxssJIquL1wPSMY5AmXdnYZwF6AmX6648BJoWjYVeLx15EeQVwJSLJ4/EqcDc+JC6OmwCHCzY8NHWj5GyDcfNmY+THTweTlBNjWF6ggOM4SqH9RJ29DegWXvHfrV0CGTXVO4k1lMAPWIXzdw4cTP4ElkAshENLwTxrHQFQM6obGshy5F/unqmusAalO3/8LZdSDhTfu+qf3vHMzGMRsRxbAcCxLPgp1GkoyvS2awTW0peMhbCk8swu6AjEzG/WBcTPritIok96kbVL6hfE1WtaBbFN5nkHb5B1lE/wUvuhommZvkRmDut5/2FRNbSkUcsOZdOrG8vyUnV8n7/jKf9gU1mzFcRBsSzueyGkrNHWVu9++ESapripSBbJfQSDPYB0YLHctEjf20pEiCZcAuMlwtDdz2/PNj98ZOmEhQQo6cwH7hXqt+Y/TVRPD3SZH9s6rgwIxobh8++UisOYvn+wErQQY2W0Ool/e5nIxVDOw4P/y26zgviroUUwajdXtshzDMJ/rsRGbkHssp4KhGZNBm3t8s66xGiw8kLFDnz4QO/+uYfPu5CqAmC19Y0dl5lldA//4AKTLN2Y8p+ideahsNwRfaiH7yHpNXRn04xE6DLKkUCJ19y04s8vHEriXw64OoAqMjp17+6n/vchleXCcNptT/v526NW3qWtKbCVNKFFIlB5gRkMnI5c+CBLIH7CBFIon3vrS+Juezzz4h8TNq7GM9QUEhjLYvmDNc3U6oM2Z2zHh5udyjm6C24iuXsC+Ia1McyC9/sYJPv4q+/dQHAih9HYt79CE0gtuJ/lMJ7AXYAzJhoNArwJfGUqLhb2KTatmfWBNr8ei/o99GFz5G3/UYwHmvQoTt7A8EH2AdQm69OIRvugSFhuPoM0mfVPdqR9B0hj3wOi0f77PPPQnIRBRJsPZ39+8+NfnUjdviYrfBQrGYnXOBShM2vYp2ItcYQfYDQGqxh/AMO/I0RXp8UlbP9HUlnMloeMXQM+h4+dzWaB1HSBk3Hy5h3/WoT/AnFX6hsJRsLBHLrk/7+S2ooR9DaVZMXNu5quyEyDGrHry+DdPwRXI2P8rX9qSgjN/Qyfp+36OnLYc7FRtQxVM4+xvb4xe/libgt2a1jO3AzR+2r3vnf71NZh8ly5gb8Mw2K7kWjB/rx/vIxK0UhDHAr8MN1/4H591bnCBiFBc+d1fW1rGA2YYc0Ume4ERPcdRgYFdOh6wfCT7U5NiyVgASxcMX20GZrRYSISEzYqDMVMNpk68/BIwIPJnDeKmk669KD2w4gE3VeSDDHChcw9+fP/Uu98CS4471Jr4n1+JmXVjVx9VdmmInpBx4Ffv8DjvqDF8HmFDe/GAm3TmbYk1c4d5dMPDRreh60tpXROfcVpwnPQKay/wfnu0uH9hKLT+7DiQR2gApNdWfQFQ04ajvPoCtB6r349V/ITV7myhvoCxAms87trqO+CQewWCeQrW2PkN73tHjupAGgvP7NI1VLkFtHxNvxN0fogeEjv3DqS+XSKrUvtPSt2NE3z7Un0Bwj3AMW+U9CI4ofTpqvoCLSxgRtdE1bObERAOgYR/Nx3GouoULm0BIwaWBYwYJLS2gPem1okExJyh/bMngzHqqNpCp12dxcUyMH/5TFdouYJPO+ZtdKoiy1yaymcs2Lpx7iqm3NPsK8IAZdJsWa3e+KK5+KL+9Pqu9na5n76CcdD1RCAQiP5CY6B+i6+IDZD1l/oCYFyyD4OdMkgD65DRvZv70lsuQTvIa2NrAe4qpqwT+qM/cmmcFOAiNnwsVZ2HK7wUN7xD+kWzDjq6+Muw9tN30OhpOgLhVDCJW9ae+t+Ldq6vKtJPcW8iIVoDX7SrxvuGevazb0hC7kn0fEHR4eAE+/pr53betcbOAnb08zaGMeXGG85voRsve5cEa9h4cTdb2GxZNKNMILdUXYnh3BZOtummSlP+WZBbKGF0TZhAzHqj1DYY0w7S9aWG81vhpDGhmN3Og2HmsjSoBoe4h4Vc1pTFPzs0l6TQ9WUwHBsWydIPV0g1lBvTDxkT/2ZMvONruqECGnIfuq7lw8hugyxgBML5ECvc4WuTz1ioSI9X15TxmUuAQbLn3Vv4zCBGJiKlwpZK0U8QKn8cTC/nAcdJz+CexG6ys4AdLBjGi/8YU/YRHsH6+D94Fx+USbtrDRtHQeap3fUBrW1gzEbDmfXG81vhPkJ//CdQSlysIBReuFRF+kSA0LIh9+uK2ZeyVQHsUjsU0mZT6gHozFyeaYj/k/QOxS2bjUF3QVMhay5J1cf/yY5WkqLd8xGcF4zC92Mp1O/7FM6WMah1ez+FEkZTr939IeERSDdVUTUFbEBKR4CWoBG9QvM5PjG4UVcXJ+/4MmXn15w5W5p0uLmyAEoqM05z7kG4YBKQBgM39Z/va/OTTToNKRQLpUqzgb3zZhgayrMO/cF2Z6E69wI0LDq3G9K5J7Zq6yshi4xj54H0CMLFnfWR2bvguEWSejSZlvc1jnXeBOZv9gnJjLuFkZNkC5/g3qc2FSVhpJBQehMyFeERZIYsIBBL5z0C1YRRU6nqfDgl0icSNFgQNta6+Q0XSUnfKFzmIQgdw9m+VnCFjzB2NvzfmLRLEDEew0lB2GhzwXnOCBaNmCces1QQNIKrzCGMWyQaPlc0fgUb+IGmwP4WBA5n/W2NWsTeHDjqJqtzu6BNFFqpRnQFxojlPM6+tTWIaa4sPPvHWyOXPhg0es5xS7yj4sQD2Uc3QUnCxg+yj6yPW/ZQ6u4fdA2V+sbq07++Hj7pGq+IOC7OhFf4yAubPoQmZ355DdKBI2fmx++EbGNZTu7xLVChrjij9OIRG7+VTuF5CsECRqdHcP9rMKivmx+oGJ/tLr0pwPBFQZkIiYLPcJgMmEkPKgsf0jME7HcoY7XZoqmtg/t2jCBgqHjKLcbEHZrtbzNGHQxHN5RDz3R9mWj4PK4OWNJcwhZuIJwQwNiQINz9zSUp7Gr5xd2she0oOvdM/b1/CtefrWrW90PYRIRL4jYNi16LqROwglfY96cHJRUZ8aETFsHXoEdIrEHTaNQ0QGHU9OVsSeiwsAkL4O8b5LOpsgjKA4ZP40Q0eAzrHN49MLqpIp+h6caKfL/YSQqfkIgpS6G86Pw+Lhqjtq6iJm9Q3984NQQB2oHbKUtfwt4EBBFyDz7bA+yWoB2qAZZ7BHNNASSpikzOow1YvaB74vErLL6aF1q9N9vTYcBBK1RtEZjF0nmP4gRBa2oJlT8ZOBx6ho8geoqdodwB5qKLpP8Q+HMUBI9k4z04CIahjmU3cK+IdPCpbDLuSKp5Yn32hnNVZrRva4DRcJgPA+Xgz5uYNh2r/AWrtg+uN0gw67sR/YlJ2vZpwoY16ft/4fK0yQAyzKU5QscvAJN32r3vjV7xOF+EcEIsD1+JtoyrXgfn5N8xq6Q2EtULHg/EE28wHP9JveF5c3EyF6CY9AkXRE5q/v1x9eaXdfs+tQRfagOBXzRVnqHe+IJdbGA7GH0z+2LS+udwhRfckkim3268sF29/ln1+mdgRL5SJwAVNxecN+efM6bs0e5Za92Z1WPwmVFK7o26Dj4qqQDHsbGhyunRKodHFEH0M+5zWHebDv9IYzBchI09xQZ8HJQExs0sPPM33NbXF2eApSuSX3l/LEMzZclHx6x60tfigRnu2pX+4XUFKerq4pIkNuJnYNyMgtNsn7rGGovTR5w2m/o3VDCifXDCI5BQ+oAY8wW9Dy4QC7zDHLgAftkRB7tNqTrPad907lV0h78VhI4RRk6C09f+/Z540o1chKUewvq09Ym4og+XbReqJ0a4tetcBswd5IjDdekNRxxlX2KKMexC9CW4pRQ+M2hoKM0qTtgvVrgPuepWyJYkHvSOGiNRetomPEKGEgJxXWFq0KjZUKc690JF2imf6LGG5vqwSYspkyF970+g30q/MJm7r9wriKtg7ZPLxsy52TYq4mCAsw34jHPDGLV0Q3mvux2EL3OJG+Hu3/mF1c5gI8AmPV1T0MI19KDBXJamP/4LTgrgtygIGS2ZeoujrjIJt0s9fPkYCbBLgzxhIVwQFxJgFpoCDaYN6l4yIEF8QXrb3E7UQ1osQQ9O9QUEgcMVN74nX/WW4qY1kmm3OfYeB4FAIBC9CEESnsHso1n2lVzHrkjjhNyD9IvuDfUFkNL0Mo7d14ZAIBCItrC8vxrBeuBnX3LpsQyza85KgW8kofJ3QFC7drARYCQVvcFgXVToFMoJWNjLfLoDQp5mQxYiEAjElcBlKtI3ivQKJqRu3dqfheOkgFD6CHyj2Jd0uvhmbFdBFnAv0wt7y50RcSA29Ecs9if2E/URFvQoRnbiyTfIavibfLoDQl/CPPi3uhEIBOKKsO4UPYIEfjGkyp+QuYOmdijGOBzFRTJC6QXKTfrFEEpvzOI5qrdp8QyYTzgBrA9nO4fMDvdT3TcMEgtYOQnz/xcm9GPTknAs8gNs3HmM7L835REIBIIgcbkH4R4Amirwiya9w0j3AELlBwYu94Es6RnMvhzrPxSOEkpfUG6+bZ9gK8BOJBVWv80cjFHb/NMDjJZ1duNiDBILmKP4fSzjbiz1Oix1JSaLxbyv48sRCASifyHYaHi4zJ2NqqT05j6QxSVKdutWH75MbIuTCrAdcOGU93zngOD2fc4gfQLMRQsQ+bM/Peaxq9MCNzbN4bGAXanGWwbwImWsT4m4ndiYw+xRtyl8uRXPRezR0Qex4P+ibeoIBGIA0KdL0IxRpzvwpXrj8+o/njDlnIQS/eHvTLnxlmOMZtOLVO1lqxcAw1ezZbW5JAWjqeafHuScUxpT96vXPa3+/XH98Z/YV6cMGs1fb2p3fdj862O0po5N7/9cveE5zV9vcQ6twG7WbH8bOodWbFDCPmZwbsLyuRHDaKx+L5s21bCr02zJJUKeYh05MS0dDIW9hgVZAgxUbcAkUdiYI5g0mj8E+NyExf6MaVIwYwUWtRaLZD3pIxAIhEtzWYD7RCgY0ahrFDe8J1v2oiHhL8gLoqaYctmQYVRNISaUkl4hlmoWKJNu91rRqEWC4JF8CXyp15WYso8rblqjuPVjRq82l6WzhdX5onHXKu/4DBeI6fpS8ZilihvfJ1V+ptwzcFR/8jfR6MXy69+Rzn9cf2aDpRtE7wDSCPbr+AtYzBdYwat8uB74CR/fS3FVRb6Y+9VY5e981krJh9i5EVj+y6ybp+Rr2H+Znov5QwAhwc6PxfKex9Jvxcq/wQIfwgSutxziuuSd3HbJIyMDac6vexdh9n9wN2XqgrsiymQ48sVjR7/8T+LWj5O2sWFDu4e1H21dOV/ULQrP7jbpNZDIPrLeMp+OzkjXWFN68QifsVB84UDqP9/zmVYwNL1z9TIupARi8HBZgPtgCRwXSqmqHO3f72n3fMxtqiIDhlIV2WC5mnJPCSMnctU4jCn7MIlSGH3Z3x4AOk03VoJZrNnyCqgvyC0UEip/gf8QrgIh9yS9w9mEewAGFjPDUDUFxrMbNZtf1h36mq4vYwxazbbX2ezRH7gmCIehSWJjD9TvwZrPsNubg//Ll1f+zLpEFlsCb3hfzxrH1essB2wwVvFrMKDQQm+M1mJCG+d/0IPhUrz06i2sHssv35YhehXKpM8+soGLYK9vqmPTXX8EAA2FUgUp7MJLHWUpxz2Ch856+NMxK/87esV/+NKuY+1H5hnAF3UHJvvwOsKyMzZm9k0wHzgjuCbtnVFNXlJDaYv1tsqM094RcXymFdDV0jd2dMajNWIgQb722iU3h0YdY2Dv73oPU8F5U8YR2TVPiWKmm7NPiEbMxQmS0TXS6loq/6x48k0WPyYsVEmKIGICVZrMvpQFgsowxqRdYD1DTYymZEueEw2/Wjx6CeuxmTKZMo9BV5Zml9NURRZGkFDBlHlUuuBx8dhrRcPnQhNcIBTFzoHmwjDWIXtvg4vluLhnrigbj7Cq5uTIYjHfm7HcJ7CKn7D6/Vj596yz4qCHsdLPMVqP6fOw4Ccxcy3WeByL+pBdSa74H9vKbQr7ZLfwdTYNcjvkG2zYH6x1C12JfLDGo/yJhz6PNZ++fBEESvZpce0OTJvBlzgz4X3hRjS9XAsfPuNo1NXFVdnnIqYsg3R9cYa+uVYkc8vc/0vAiBmNZTnn/nwnYPi0+J9eyo/fkbbnB5+osRI3LzA3wf7LPbE1aNTsY189DofKUo4pfUOgSd7Jvy5s/gjM6MwDv4WNX1BXlHZh0/8VJ+wDmzIobqZIzvsbaijNOvPLa2ajjhSKEzaugUOtax796vHaghTopzrnAgxk0qnP/v4mDJp18Peg0VcJxFK7fpK2fWI7q6Lze2FidYUpMCuuq4z9v9YXp4Ngp/7znaa2zG/oJG4yQMKGD6rzEhtKMryjxh7/5gmYQFNlgVHbCG25CsUJ+xPWv59zbJPZoCUIwZlfX4cbF6O2ySucF93Mg78NuepmmED20Y2BI2faTb46J4G7pNby0uSjoePmQzl/1ls/8Y0eJ1X52A7kHTGK69zhDAuQw4fPIHoNmzvZXnP2YYUNS2A2mIsv6k/8xlyKPSyMmmpM+htngxu3vPvDcdnCJ0B3qVo2oieHIGg4VZ0PhaaCBP2JX+nmK/m/xXFhzHT98V9MufHGtAOGi//w5X0F3k+b6/qf+n1suB4JuxrBWrd1uzHf21gjWDUDq/zVUqMlQ37A3KZi5+KwEx7Y6QjM3MSXtwbsY8BYYckgep3G8ry6wrR/3roRPie+e9YrYpTSN6y5it2ukXdqOwhzwoY1UTNWzX7ks+EL/lV47h8Qnpr85Nh5d8x57AsQy5g5N1/1+DeqgEhV0BBdQ1XuiS1XPf71zAfXghktlLnV5ifTlGnafe9Hz1gFwsONCLgHDVH4BM/495qgUbOM2ubWNdlR8i6GT1o8+9HPQZuhSdJfn4VPXjLj3x+QIrG+kQ+TbNuP3azAJnYPivGKHGPtavq/1+Sf2h41feXMBz4CXeR64AgZNy903Lxp974vkims84Ez4o7CeeUc2zjn8a9GXHNfVdY5z7DhcLcx7V9vD5nDP3mxiHFz1pEN6pqSCTe/0HryXG/W8jmPfdlQkkUZddazjlv2UFHCXruBuM4RrkuXl5J6giAkTjRmGV1bLBo2Wzyaf8JHeoeBeWoXhZcMHsk69pS5S69+mK6/tPYIeiaSyVeshgRdWyCMmkQofXCBSMiZv6zAX06T/kO4iEai0YtFoxaxnVAm0TA2HDeiL1BNxxgjZrh081T5M7toHP46q6y1O/lCW1TTWFtfl8OmBe4Y0XJlz2v55RVp7xUYpca07NcWog+ozDg95a43r3l5A3x8ose6B0aLFe5gB5t0zZWZZ3xjxtXkX/SLZY1Fk14jEMs1teU+UWM8w0YwNA0GXMCI6XAIVNxvyPiSpENg1YH0gg6BJEOitjB11LJHIFFXnK4KuByCDNqa9FrQOejNzS+sdU3rKM1VRTIPf5CusuSjeSe3nl//3rD5d7sH89Jo20+bs/IKG2Y9pG+qDRw5A9o2VxV6BMdwPXBY5dZ2PnBG3NHCs/+YdJpTP74IdwaTbl/NyS0Myh0FoBWY4CUJ+4ct/BeXtZ08lHC9XZ4kwxCkACeF1rOGaytRetkNZOkb4cLYCHCfvNohjJwknnAdGRArHHYVX4TjopEL7ML/CYJHcrH62VekQ+KMWcdxuSf8c4QSXKwATRWPv470H8pWJYWi4bzo2qatAgwIguNgUFHcIlx4hciAjmdQvTDjfze74hrxFjb6EOZ7K1bwOmaq4w/VbsfMdZj/PVjNZnZRujXN5zDvlVjAfZjfndjYE3yhFVDfMSdYn5RRH7Fr1OXfdGQiIxxKU2WBZ2isJcnoGqrdg4eyzz4F4os7vhw2/07Wx5AF2mzMj98B+gqqBhICJZTZADWhan1xRk1ektTdX1NbJnHzgn7S9/zPjZVbRldfpfQLt0nwaOrKZR5+IDzQW5s1raNwCcpklKq8wUKddMdrgXGzuE4A2364+ia9Gn7azsp6CO4nuERDabbVuuUAwfOOYLcd2M4H2nJH9c11Ixb/e9q978UtfUis8AAd5QbljgLQCiTff8S0vBPbuKzt5K29QVbuyfZZnnbCKyKOIMnmygKZhy/D0Oy1HT/fbiC2a4QrYyvATrtYyjDqWum8R1xSzAbJErTmItZwgF1wdp/DLjJr07GkuVjRO/xRgDbyK88Vv1jyFvQFbCuOrAew2r+xkOcw/7uw/Fewsq8wXR5/qPEYln4HVvU7FvBv1rDOewHLe5Y/hOhlwJgz6dQSFRuZDqw6mqYs245wqbuPUd0YNnGxQCQNHn3VvjV3HvzkwaFzb1f6hYGqcbuNBCKJm3/kwY/vB9XxCImFhiHj5qf+893xb5+GrvxjJ8NPQiCEcpueeUAdoQkkuN5a17SOAgn3oBiRTOkROuzg2n8f+/rJ4oT9lj5Y7PqBBNRUBUZzswKD3rarxrJc78jRkKjKPu9lEUgrqsCos3++U1eQajcf7mj4pMUXt39+4vtnT3z/HE2Z4VagoSQraesn3FGA24E1YtG96Xv/B7as3eStvUE10OAjXzyWc2zTqOWP6Zvq4MYCzujwpw9Fz7pB6u5nNxDXOcJ1sYkHbFDbvYaL6DmkR2BP41gNmHjAsb9g7rPZ57uDyjsYigfcLS5s/ihwxHS/2Ml8vrs4qp++4dAnD0y/733rXujqnITihH3jbnyOy/YlLhYP2GWxtYAH02Jpn4GuKofQE/O5Aav6c3CpL6LrMAx96scXGoozfWL4J6zdw1H99Bmtnxzb7vNCDEhsLGCjjvWGMVidJ/YSpFdIT717DwwL2PdmLOJtLHnZoNs8hSxghAuCLOC+ocUz4EH7ykwvgixgjqp12OkotHUZgUAgrFyWB5wQML3jDssQv86YwroFNuWeNpckc4WOhDIZzm3hPD87F3BH0/tvVyMQV0RdXVyZwfp85VDXlBSd281nuoVJr0nf+1PxhcvbnTjsBnIglZlnknd+ZegFZ402jja7Sed7aO+6tUnuia365kvvESAGIjb2GSsVvbtchpNsQCg+4zhg0rhA5Jy2JtzW8CkEov8oSTyorr38Pr3ZoCVFrKOobnPmt9dlHv6qQJuAGRbsBqrOSUjY8D6f6QGNZTkpf38TPHoO6eg3CSkbR5vdo0s9WK/boU8euJLnZ4Yy6h1+vginwsYVJY4z6loHajCtqTOm7GGaqmhdIy6Wkb5RtLqOECtwqZu5JIWBO8b8c1RpGuEdRlcXmDIOExIlHIKGjEFjSjtoLrnIxmsUy+EfuCknHqTMlLofY2jCzde2DjQhpCqqMlvgPxTqsOXph8zFF3GCJBReULPFWF4h3MvEbQ9hNppz40nfSMdpOc7Ntke4hCtKRHs4hyvKzEN/RE1fQYokuce3eIWPYF+DiRwtEEsbS3Oyj6wzNNeBJOgaa6qzz1VmnSWFoqrMs/AXBLoCAiDz8IMebGvmHtucf/pvuadf8OirqrLP5Z/6C5rUF2e6+YXbDiSWuyXv/FrXVEuSAmhVW5CSe2yTprbMPXgIjuNF5/bQZlNxwj6viLj2piFRst5XwKpOtLzS4xk6TOEVmHXoz/K0EyBjYrmqdWX44845thmE3zNsOIii3aDNlYVZh/6Ac5K683+Y0HljeQ5G02XJx2Am0AQmk3NsY2N5rntgdPbhdXCCbgERApGkvQlDD03luSHj5lekn6JMBtbRx6UpEaQArmF9SaauvkLq7ldwagd33fRNtSWJh6CyKiiac5kJGLVNUBl6U9cUQ2XaZNQ3VnuGDqfNRjCFS5OPqPwjBWIZTMP2VwNXoDb/YnVuQkXaKe/IUXCOUN/uEnEVanIT4QLmnfwLsuzF6fCJI3JF2Te0VJpL79T3HMao1W57HbSN1jWZLOvPgDXMPiT0+z4FNaXqSzUbXzRmHSNUfpodbzMGLWihdtcaMMdxmad21we0toExGw1n1hvPbyU8g/XHf2JDCjKMbt9nGG0mPIIxkx76MSTuZGgzG75w2+uW8kDdsf9xEQ+tYzEGtW6vJaZKO0OwAZoc+hi8J7fVCITjYP084Dh54vvnfC3Om7KPrCcIoizlWDJrVl6VdWRdbX4yqPLZP98BzQDjOOPAr/Al7jd04vkNa6C+XU03/wj34JjwKUtBcrIOrwseOzdxy1pL7IEWA4kV7gxlHr7wX36xk6GH9L0/c4KddfAPqJmx/5eMA78pfUPbm4ZVmaQqH/iqiJ17u3vw0CNf/Eei8vaJGnPk80fgvrp15Qub15r1Grl3ECiZ3aCgcMe/ezpgxIzGikuvmMONRXlebX4K3DFo6stBbmFidcXpwWOu1tZX/vPWjUrfMKFEkbAejPh2Jww9uAVEwXWozAKpjrx8GYWS4988BfUFQkn8z6sJUmi9bnCn4hU2PGLqtXCJuGkwDM1VBv3mKjeUZkFXUA6nLJQq3ANjTv30EjuNlr8aqJOw8QORTNVYlgP3EFx9u0vEVajMOL1vzZ1SN++ylON1BancuIj+xU6AWevQIZjB3PSJFI2YLx6zVBS3iC+1QRi3iI2OMHYpLpJKZ/5LGDNd4BdDN5abipJgGmCYEjIV4RFkhiwAf17zHhFGThJGTaWq8y0dYAyOC8PG2rrQgkFJnwjR6CXCqCnSmXebso5z5dxYovEr6KZKjKbaHgLDZAv/Kxp1jSOf2jrueiIQ3UbfVKdrqoav70m3vaIKiKJMepqihFJlyq5vZe4+BWd3sdoQEAlf0CMX3x85bQVYewZ1/bgbnwXzztIBY1dTr673iRqr9AlJ3fXdhJue8wge6h40xD92st1AIBsmndo7coxIrkra+umk21d7hA5jqzXXQk2DpmHyna8HjJje3jTkXkGW0TFSJDZpm32HTCxLPuoVPjJswiL/2Ck4TjCUqXVloUTWXFXkHTFK6RdmN6jF5sPBbOUCS3BAD8MX3hM0ajY0gTpQwRLwYB/IKqhjTf7FgjO7QsbN63jCYG6aDdrRyx+DWVmn1FxdpPAJhp6hCVwuMIgvXbdQk17jGT4S5NbqLasiPd6uMki7V+QYKDeo65rK8/Ljt8OJs9No8ath5z/06tugodiyAFAQv7P1JeIqSNy8Ryy+PzBuJnybopVtJ6GFAHPLs47BZCAkSj7dFuxTW0Aghr8YSwELWKLQEIxaUFn4kJ4hpMUhJTsxy79UvhWOS+c/xjrI2vQSH8/fAqNtxC8NigvEjI73Vsi1Yh/H4hZxbXMIscLxG6Yct6KAQHSb5qrCwJEzQXRBJCDLOkp09wENoE3GmDk3x8678+r/fiuUyKFayFjWWTokguJmgQ0HRpV3xEjW+VTLmg0lWe5BMWajHrRc6u4HVheYwkrfELuBQC1wS8A+kGH46xTJ2L/NemgbHGsdonXn1mlYgYEwnPUz21ieqwpkb7iNumZSICKE4taVRy55ADTs0KcPGtQNdoPCPcfcJ77LPbk19/gWrjJg7QHqgGhl7Pu59OLhkHHzCYKInX9X1Izr5j39Y/CYuR1POHziYk0NGxrVtsOa3CQunlJ56gm4OJDgrhskQBQ5T1hWrJWLLxzgKtcWpnqFDYOa0TNvAKN5+r8/YEW95a8GqlmHayjJ9Ika3f4lYuotFSDB+fKEOoh+p6UF7DgFAsuSqilgvS5QJqrK4mG/c0BDkErx+BUW780LOY/Q9sBffEM52NbS2fdy8fw5wBo2lyQzZgOkTQUJZOAwrtyOTg3hCBx5Q4NAdBewpdyDh45d9UTCpg8hyy2Zgp6BfILNp64uqco+Zw1aABWsnpC5hF1NKK/JS4SvcjAoKZOhOufCuT/fIQRiaGs3kFHbRFPm+uIMMIUxBitLPZEfv6MmLylk7FzrEB1Mw0p9UbpnKPu3DFZ1SeIhEJLj3zw1cukD0Kdd5brC1LLk42DhSdy8RFBuO+iYq7OPbNA310G5xR81CwzXWJZbdH5vRdrJyswzPjHjawtSPEJiQcaaKguhlVmvKU7Yz37ftDNhSIMkg043VxfDPG3nD7Y49FaSdOjiji/BloUS7rpBAqxY+GjrL0f0slbOPPCrpTLvHVqi9IQ7A4xmCs/+AxfT7ldjHc6aaO8SwU0M/L5Ecnf2BqKl109EP2KzCQt+5yYd+xTWERAyFV1fpjvynTnvLOkdgUsUoI5USQoucwej05pgjDpz/jnRUNZ5ujnnFOkXI/CPYQwa3YHPTdknqcILbNRenGgd5ddwer3h7EZz4QXJlJsJuQcXLZhQejMmg/7w98a0gxhtksy4EyTQOhbItjF1v2jEPELh2cEQDgTOmt3h1UPQJiyXxgk2YYHq+A+bogqIAKPQLSAy9/hmUCO5V1DAsGkliQcNmkY4Ct/gEoU7Z5/pGqqgBGQMEiAYYoWnbU1SIM4+uhFMQLBtvcJGlKefipq2UhUUBV/9dgOBnW026GmzEboNGD61LPkoIRCOvf4pUii2DgHGXHvTsAINpe6+oMEeIUPAcK/Nvzhkzs1+sZNBHe0qixXuoLjQ+ajlj4JtajcoxlAwUMDw6WBEcvWhB/egaMpkBPt14m0vQx3vqNFVWeflHv7jb3pWU1sGY0H/Cq+g9ibM/pUrPdyDhniEDNXWV0pVPtYpeYYNBxXHCSJswiLoFjrnrhsIoZt/eFVOgnfEKMGlYOEeocOaKwvhu81k0EZMXkJTVHnayYipy6AhDF2TmwjzVPqGWacBCfYeiCC54eBEBCJJB5eIMhrEcjdVYDQIsNInxO1KFjDahNU3XPaEBTDaeqrB9cKsgsmr/vMpxa1rnc3iJNx8uZ3YPWLA+IIenDiZJyyw7c7+8dbsRz4HfeKLuoJJ11x4bg8YmpNuf5Uv6mVgwvE/vTLrobVSd3YztotyxetWmnTYsqW5OvPQH9PvfR+sdrCthy+6jz/c5yBPWH2D3SYs11uXoJuqNJteEkZPd8L1XrQEjXAqGIYuSTw08ZaXuqe+QENZjknbPO7GPopGxU147KonXFp9gSteN4nKuyTpEFjM0+55t7EiD6z2YQvv4Y8hBi4tLGCMMpmr8tgHt4ieg+Ps2nvPdxsiC9ilQb6gES4IsoD7BjsLGFlsjoTfs41AIBAIRCtaCjCrGUiDHYPlrScU3QKB6E/UXfNNzWQd+tOk1/C59jFqmzIP/Ja88yt9Uy1fhEB0nVYCLOyRh1jEZdCr7ghEf1PS0jd1x1iexzGdcVJRV5jqwfrFDDr61eMMemaH6C72Atxnq9CG+HWmnFN8xnEwBo1m44t8pl/BBUiAEYge0VxZmLzjS85vIhidGft/zT66oSTxABipusaaivT4/Pjt2UfWMzSVe2Irm7BooW2r2sJUvyHjKZMh+8gGyLIhlXZ8WZOXVHrxCGSLzu1pqshP+fubmtxEyOqb6uReQQQpsJbX5vPR27hYTA0lmVxD/2FTfWPGh09eYlQ3MjQSYEQ3QUvQvQZyg4VA9ABb182grHZ+ldtzcdzS4XML39RlKcfsPFfzfpVjJ8X/sppzm9yi3MYVNttwzNXn1r1rqcBCGfVpu3+AtiDYXAkC0VVaWcBgt/XgySUYoMbkPYZzW1iPGXwRY0w/BCXw4aIC22EuTKSqchmj1nrUXJICJXyioRyaGxP/5sP9UiZT1gmqrgR6M5fy/sTZQS/uNpzfQtXz3uAAtsPk3eyObtpsyjrOTqk8gzsE3dJN1eyszm9htI18YVkaO8O0g47aBI4sYASiJ9i6bm7tKrk9F8e2rcCitfFNHdnaczXnV9kncozVbbJ3RFwrf8uMXUMo0jfV7nn3FplnwIRbX7LUQSC6Q2sLuPsbd9sMRqQ/8QtdV0Ko/I2p++AnV9OKKe+M4fxmqM8YdcaUfVwhdUmAWwcyunJkJA7KpN35HhvcECcM57fR6lqorzv6A1vf0q1uz0cYZcZIoWbbaxjc+pZnGuL/JL1DcUc544SvASTACEQPsHXd3Nqvcnsujm1bQR2rb+o2PVfz7p11zVKVDymSQolHyFBrOedv2dqQMhnKUo9zo+saqkLGLwSNt0ZTQCC6Qat/PTjRbRFqMxgRVVMoHrNUGDNN4BeDyz24mhzmggTjxV2yZS92sPPLLpARWwQ3uh1GRmLgr23XGtGoRcLoaZAVT7xeGDsLJ4Wg0HRzjaW6pduR88Wjl8LQrM9qC7jCRxg7G/5vLkoyF17g1Lq74GgJGoHoAYyt62Y7v8pW18etXBwLbVvZ+qaGaq09V1flXKgvSj/z2+tRM1Za+7Tzt2xtmLj1Y4FIBhXgkK6xOmD4VMs8EYju08btW7fdF7cZjIh0DzAk7mS9LjeUE0pv7igHrvBi9GrMbOLzbWEfyAjS5BUiI0E5LlXR6jr2KJjg8et0B74EqWa0DVwJYG2LS5VgVQsChoqn3GJM3KHZ/jajb6Zq2EBJdEO5pW53wEW8i1cEAtEtcM/Q2MKz/4SOXxg0avaQq26RefibdOpJt73iN3Qi3GPHzr3Nsm5MDZlzM9SmTMYR19xn10rhEwI/faLH+sdOATt4yl1vVmTED73q1rhlD0Lb2sLU0csfA1GHHsImLrb2CdYwtII+IeEfO4kUSibf+QY0BLPYIziGM3kps1GqavFthkB0g5aesCzQ6lq6qYrPdAWqukB36Cv5dW+A+hrObWFMOsnkW9QbnhXFLWL0TcIhMwnlZdcqhvh1hHcYY9Sack7Jl73IUCb1H08qbvoAEwh1uz4QREwQjVzA1RFGTwXbV73hecWN7zFwj7r9bfkN70APxsSdmEAkGjGfqsol/aKpikzDxd3S2fdBBdnylzVbX5VMv0sQNEK94Tn50hdwmbvuwBeC8PHQG3QL40pm3s0YtJrNL8tWvgb3CoTKD6at3fmueNrtbOSGnsEGG7Y52R6BPGG5NH3iCSutXJPRfjAGRGvge+/VB1au/ny9QHSFR0WNjY3bt28fN27cxp++vOn664ZNdnDIFuckNkA2HAVj6H3aEGDGqKNqCuH/fL4rsMZu2kGMFBIqX+nch3GhVLvnY7quGBexi8yiMUuFUVP4mpfEVX/sJ7C5xZNuAM02pR/Cld641A2Es/MCrDv4FbeMLJ3zb8I9kKtAN1Zo/14jX/EqCLwx6W9MLAOrFPrkBJjS1NK1xZhRK5q4SjR0trk0VX/iFzhj0i8KJJyzsHsC6RlsXQzoKQ2HsMajfBrhcoSthr8yPo3ob37dW3zHAvb2Wq/X//zzzw888ABX3gEGg+Gbb76pr6+fPn36vHnz+FKE00KbQcIYk4FNUCZ2U63ZyB/CSYyEjxCHhEAIisDu1OlXd0ltCDDcHJorMuEnn+0BYExrd30AwglpqjzTcOEv2eI+cuPeAZd1vZfAcYFfjOPD+yMQiJ5hFWDEgIKhGV0TbdBgBg37LnhnxQtn/xOIcLGCDR3bH88N2zL1HLeDl5B7kj7h6nXPqDe9pD+9Tjx+JX9gQMM+sUbqi0AgEL0KmI+gu/Wl5opsqqEc0gxNdcV0ZNgeTAYwFKnaIqoym26uZswG/mCf0JYFbInxB3PiM4guQsjcCfcAPoNAIJwGZAEPEMDk1dSDSDEMKC5f5iBwXCwjFF7d3ozcJdp+2OkoC3iQgrxAIxAIRG8A0gsGa2UO1VRlsXf5YsfBMAYNVVcMNjEk+LJeo53dRiJp/z6admVw9A4SAoFAOBxG13RZensV5rIMY1RHL8r2kPYsYFHPdwIPUnDcAUH4EQgEAmGFMtN1JVRDWa9Lry0WGTZX59Gaer7E0bSrsoSj3qIZZOASBfzgMwgEAoHoGYy2gQIV1Dd3ZYOV46BpurGCfTXX+jqT42hXgHExWkftDgRaf0YgEAiHwDBg9VKNFX1q+LYFY9Saq/MZg5rPO4gOBFiBHgN3FRyuGGsBIxAIBKJn0GZ2J5S2sX8M39bAXUBdCa3hnRw7hLZfQ+KgagoYoyUIYL/AMLrD31FVOYy6FhNJpXMfwQwaw/mtDG0mZCrpwidwoZR1KonjVEkyrakXxS0Sj13Gt+0ncIGICwiBQCCcEPQakstg0lP1pUwvrPr2FIu7cMLdH1J8SQ/oaKcVawT3H1RlFmPSKW5aI13wX0HQCEHgMFzmLluxWnHj+4TCx1yYyFVjNHXy695Q3PSB8eIux96bdAOHuZ9EIBCIwQq73ltT6IzqCzAMrW0AU9ghdnnHAix3iMg7Crgh0J/8TbP5ZVMRr76AIHQMhhO4WEZ6hdKNlXxpv4CjF5AQCASiR4D6UrXFrA9nJ4bRq6l6B2hwhwIskmJERxV6F0JAVeWqNz6vP/2naPQSdkV6/2fCsHHyVW+Jhszk61hh4HAzH2Swn8BBgfvEeQoCgUAMTIx651dfDosGl8L/+Xy3uIK+9uPLSIy+mfQMEUZMYuWW2wInENP1pcb0Q6ack5YqLIYzG4xpBwznt2CkgPSJ4Ev7BVBftG0NgUAgugervoUuob4cbPD4uh5p8BUEmH2o2U+iQteXweigqbhMpTv4JVVXIlvwOEObMbNBMuff1pC9ovErMcqMCySya1/qX+chhBQ9AEYgEIhuYTZRdcVsLCOXAjSYbqjgM13nigIMVl3/qBqta+QMXzayI9wFSJWgxOJxK0RxiwTBcYRnMFcNJ4WiuIWiMUv61381jhNoBxYCgUB0B4amGkpZ+8oFAanqtqusjl5D4qAbK/tndzFtNhWcp+tKcZFUEDWFkHvw5TaYS1LY0EOXxLgfIWQqwj2QzyA6zZZjZRpdP79ijxg8iATETVcH8RmE00DXlbCOrlwXHCe9QruxCffKAswYdZZ1+Z5u9xrQ4KRnsMUJJaJroPcyEYhBDq2upZuqe/Ik1RnACQHpHY4JhHy+c1x5eRkMUJzsWqeDDoJE6otAIBBdhTFo6GaXV1+Aoc3d2BTdqee7uFTFpxBtQcjQ9UEgEIguwrBxDgbM8ipj0tHqrj2u7ZQAE1I39IJNu+DsBjE+jUAgEIjOQTdWOqm7q+7CWvMmPZ/pBJ3b4SwQ4UIpn0a0BCfRxUEgEIiuwS4+6xr5zICBDd9U3nmbvrOvGFk2ISMjuA0IRRvbsxEIBALRLgNr8dkWxqSn1bV85kp0VoBxqRtOCvgM4hI4QeJSdz6DQCAQiE5AN9cOsMVnW1gBpkx8pkM6K8AAIffkU4hL4HBN0NNxBAKB6DyUidb2c+S63gXse/bFqivTBQHG5e54v/p6dDZwjGjTPQgCgUAg2oNursFoF3M52VVofVNnoul3RVBxAkd6YwMuc8MIUmOg9KYB/o8JgUAgHIPZQGsH3N6r1jCM5f3mK9A1i5Y1+NCKKw+OK9g1eTPN/H66kkaewrpIZpGaT2FYs9ZcXteFvfsIBMJFoRqrQJ34zICGMWgZ/eVvuTbp4pIyKezHAIVOBS6Wc+EfVFLBwhGem853asUfYaWwUptVzP/r3Hi4VClFW/wQiAEOY9IzBg2fGfgwtLqGT7ZDl5/pEkpv9unnIAfHCaUXn8awYA/xiED57pQBva3A0cyf4LvvPNwLY7llmkBviQIJMAIx0GHYqEGDaLGQveEwavlMW3R9U5VAzDrGGtyw5m/LwBcgwDIRcbbAlQN69C04js0e7X0ksWbfuaqFE/34UgQCMVChzYzrP/01l6TQdSV85oowjOWeo126LsDQxs1ncD8Jxkk3Xz5pw6wh7mUNhrzqK+98Q3CMjHCLDpbPGuWN9hUgEAMeWlPPdN78panmnx5kzAZIGhK26Y79jyvud6iSFKqumM90AjbMYvvvBHdHgNknwYP4nWA29EI7wf+vHe19MrepqrlTr2AjgCdvjB4ejnYVIBADHYbu2BZsD1PeGXNBgnT6nXze5WCYDsL1XzkecNvQFFWZAz3z2cEDjgt8o+AWhM+2wkQxv5yquGWSr0xE8kU9g2ZoAr1+7bKgXx8CATC6Rqq+jM90BrCAf3lEuuhJ/eFv5ctX45bnnsbU/cbkPewWHLmHdO4jUGiIX8eAGFVkgsiJJ1xnLkqi60tIvyHSOfcxRp1290e43IOuLcJl7sLoqca0A5hRK736IdIvRnf4W0FwHBQyBo1m00uKW/6PMen5+nXFuFgpW/wULpSa888Zzm9laDPYXdKFT0AJjEh4h0FDbpqdgiAFfjFtLht3V4DhgqprqSZ2E82gglB4syvwHaIxUBvOVd0x1V9AOGBpdU/6b7vTf+MzCFdj7XW7+RQCMYih6oqv+E5OCywCTMjcReOWc2pHVRfoDn0lv+4NXCA2JO6kmyqls+4FOaS19dKrHjCXpOoOfCFf9SZ8RWs2vyRd8DguVqj/fEq29HnSK0zz1xsgupKpt5rzzpgKzoMGtynAfH3vcP3h7wj/IaLY2WBnEl4hMCKUkMEjoX53BBjHSfdA7h7Cju7fm8OdwmDzDo0TJGF597dj5GJycZzXxnOD7u4EgUAg2oA2d+/tI9GkGw0XtjMmdmMNVZULksm9/CkMHklX51uqYILQMfDVTHgEEp7BhJLdnwQazMXlJeSeoKZsiXuAIGwsW+Lm20GkBL4+JNwDMMvjZ1Bx/cnfNJtfNhUlWqp0CzBz9W3vz+3B4hics8of/sdnBzzwW3Tzw4hOLSz7uYkmhLv9fbGzMTEQCARioMLomroX+EgQPEIYNVl38GtI4zKVVcZoXXObBmXnASG/cjQIhtHt/0wYNk6+6i3RkJl8Ybegwfpv64ltj55O4RIlIVXwmYEOLpLBvwA+0wlifKXeCuHJ3EHgdA2BQCDahwYB7i7iscsxo86YslcQNJwqzzAm/W3KjdfH/yEatZiv0S1I30hT2n5T/lndgS872swkENP1pcb0Q6ack3xJ92Bo9i6kFeRrr73GJ7sFyBKja+ze3Y0rQRACz5BOmr9Wgj3EqWVaE8X4KNvdtHVFcmsu5tRc5DMIV2PRsNv5FAIxODGbOuMVuRU4IPAfyn73hsTRNYWCwFjh0Fl0TRGjrRePXioIGMrVI938OGsYJ4Wkdxhf6BlMiOXwjU36RLKHLKvKOJRAWiiBaqRnKC6WgbiKxy4jpCrSNwrHCWt9gFB4EQpPYegYqjoPZiIcNsc6kDXRNRiGfYOmJd3fhGWF0TZSjeUDW4NJlX+3A1GsO1M1Z6i7v0rE57sI2oTl0qBNWIhBDq2uo5sq+cxghr2fGIK1fCfCAQIMULVFA9jDJ1j51hurbkAzzC8nK1eN91FKuvNiEhJgl6ZvBDi1uTmjGXlhQ/QKKwMDe/KokqoraW8L0mCD9AzBJS0e2jpGgDGz0VyTP0BDPOIC34j2PG90Ep2J/vN05R1T/YVkl/esIQF2afpGgDeXlcGHzyAQDuWPCRP4VDdgGKoiazB6jGgLdlm7pRfFHm3CuoxARKoCwMTmswMGdv+6fw/VF5AKieVjvNefrRrwz8oRCATCCmPUIvW10vpNaAcJMEiV1I2NFjywIOCkZO58pmd4KYQzYlTbk64QnQqB6C8Yhkn7+eeU777jPqk//ECbzfyxdoAmuX/9xWd6k9NvvtmYm8tnWlJ59uzRp57K37mTz3eFDrrtPF26CMbm5sOPPw6JY08/XXX+PFfIoa2oOPDgg3ymK3Bn0We/iy7RcSygwQZDGTG6xd+UwwQYAOOa22Y2MMBFMgLMescR7iUJ9ZQcyWrg8wiEM4Hj+PC77hp5332V58+P+Ne/Rtx7LyG4kqcdms7dto1P9xMVZ87E3nprxNKlfL7v6dZFmPnhh77jx/MZCzJ//7lfsy+8dhMn+F20pmverwY8cJekb7FZqqevIbUEJyQK9nk7TfEFLgtOCkivLr93dEUCVKLcKp3ORPsqO7spGr2G5NL0zWtI6c3N8OEzPSb/778jFi/GCeL4c89VJyY2FRS4Dxly5q23GrKzM9ev95swQSCVcjXztm8vO3bMrNUampqSv/kmdN48+IbZc+edYfPnn1q9urmoCIy8rPXrA6ZNg8pn3nzT2gMcgg6rL1yQeHrKfPmnYhe//rryzJna1FTvUaMKdu0qPXIELHKBTOYWHl569Kh3XBxMJvGTT8IWLICxuJpCmSxnyxZNRYVQLk/89FNutmJ3dyiECmDHh19zja6q6uDDDxsbG1P/9z+TWg1dwVGorwwJ4boVKhS2c2Mo6uRLLzXl5x994gl5YKDc39826x4V9fcNN/iNHw8z56ZtvQhwlD2ptuYAdzenXnkFhoARjQ0NEUuWgNmqDA6GVuc/+KA+IwNOExT06NNPRy5dWnPxYuqPP9alp2dbLh079JNPaisrczZv5qZdcfp08rffVsTHa8rLvUaM4M6i9Ngx6zRESkcGOFkVGMinugrD9Nf+Z7C8Dee2CAKH2e067ndwgcjWTHX05AiS8Ah0+YfBOE54BHUQcaEnzB3mkVGhLaln/ZwhEM4MQ9NhixbF3nZb8cGDYK6N/Pe/QZhBb/jDGBa5bJnU1xfKQ+bMMdTVgdQ1ZGa6R0YKlUqQMY+hQ+GQ/5Qp+Tt3Fu3fb9cDdD7xhRdAP7iuIFt2/Piwu+4afvfdoP0gUVB50osv5m7dylWoSkwECw8MR0hba8Kdgc+YMSBafhMnWmerDA0FCz7ugQcUwcH1mZlQXyCRQOVxTz5ZtG/fqIceGvv443BbYOmVxW5u0Ln/pEnQPGj2bO+RI+2y8OWwZNMmVVQU39jmIsgDAtqbA9xMgHBCdsiNN/LNLID5roqOHvXww9brAKKV9PnnYx59NO7++4PmzOGW1kHsRz344PhnnsnetAlucdJ//XXKa69NfP754gMHaCPvzsl2GlxJv8MFE3QspqwT+qM/8pkOISRKJ1Qizq2mFcffHeBCKenuyhoM6qvyt4u371iuG+tzKKO+Xss+DDCa0b4shJOC4zjYf5AAI6zsxAkw5sCG8xo+nDvaAhwPnjOn+NChwn37IpYt48o4JVAEBurr6lr3AIaapRYPiO6Y//xn77/+lfbTT5DV19ZC5Yw//zTr9VyFwt27wcImBAK7mlasswUK9+6F5qB8lKW52GKtCsRiLgFYuwXs5ibz91eXlYHOaauqxCqVXZZv0w7tzaG5pIQ7X6mPD26zsB+xdCnctey5807ro2iQcMpkgjsYSEs9PRvzWY/HpEQCPwmhkDabwYgHCzv1hx9Svv8e7gwwwrksvBaY9HA/wad7gLksDcxZY9pBuqHClH+Wqs6DLFVbZMo8ylVgtA1sGi5c1gmqMseYtAt+FZhQzJq/XGFdCTQxl6Zy9WFWxvRDUMJ2m7KXL7RAlWewhcm7rXcPMChXEz5dCMXfDozx8j88oFd+eeyGLDc/+MfI510Kdqe4gzZetQdcmJsm+v51ofpwZsM3R0v50oHI5LAFE0Kv5jMWSEKwaNjtIR4xfP4Sw/wnQvmowOl8HuFMgJT6jh0L1hV8wNbkS1sSOn9+ydGjNUlJYJJyJfp6NgxqY14eWIGd6QHkZMmGDVUJCdqKisOPPz701ltjb7mFP4ZhYL+CBcxZtNaauuo2XCyxi9Ll5TAQmOB8UYfYzQ0mDDqX+v33E597DoTQLsu3uRJ2c1AGB2ss74nBhBmbrW2kSAR27binnsrauJEvIghWZS0PFHR1daqICK7YilAuF3t4DP/Xv6DzTj2n7z+u7Gy5E5jLMw3xf5LeoThB4hIFfD/jUhXpE0HIPAznt9FadkuNMf0wJGA4w5n1hoS/2G9Y0N3UA3CIKzSe30p4BuuP/0RVZkOh/sQvIKVgaBlT91kiGvAY0w7oLWMxerVmy2qMphhNvXb3h4RHIN1URdUUdMkbcZvgIP428fl76+6JkHvAlXI5DQbpZeNp9D4iASEUEN8fK0st1Qzgd5NmRq+YEr6Iz1gQkZKFw26P9BrJ5y2oJF53TXpxQextE8Pm8UUIZwIMteqkpORvvrn41Ve224bBGFWGhFz88kvQWrDtBBKJKirKKgl5f/2V/O231YmJIVdf3V4PViij8dz770MFiacndKWKjEz/+efsTZtAorgKkJj6+utn3nkHxrLWlHh5cUdt8R45svLsWZgVCDlf1CF2cwOTXV1cDOUXv/mmNjnZLgvfn39ff317F4EvajWHgGnTwJYFg7jk8GHi0hkBhXv2QJ2M33+PXLKEKwEbesxjj53/8EO4dDBc9KpVXLkVdgHg0UdPvPgi9Jb55598actpJH3xRbZV0fsPu+XWnoArfISxs0GASZ9IUBZB2FhcqhSEjjbnxsNvxJR9XDhkBldTtvC/olHXtNi+IxBL5z0ijJwkjJpKWWIoUTWF4jFLhTHTBH4xl10cQj9pB6VzHxaETxBPvB60ABQXTGdB4HBh1BTxqEXQJy7p6cN1Br7uTZeNYAc54mgHurmajf3kIgpDSFXsA+w+obTB8O2Rstxq9h/oa9dGRPvyu1pa49KOOJ6e+6XepP786LN8nn0lWvHOsk3bLn5zJId/tgfcNuEZL7m/SCCt11b+cOp1vnRAMKgccZx5662wRYv8LH4bjj399KiHHrJ9VuoqnHzppRH33AMzB1Uu+OcfMEZtsxOff56v52hAqs++997sjz/m890FvtKPPfXUpFdekXg45r3QbjviAOMVc8RLwOayNJBGWtsou+ZJc34CVZEpmXUPlFPVBfqTv0qm3QE/5ctfYQwa7fa35Te8A4esadtCY+JOTCASjVygP/wdJpSQvlGG81vlq97AhZavX5pW//GE/Pq3OWdVut0fCYddBXazdse74sk3mgsTQR3EY69la/YMsPEIpTef5v7XS7AjuYgdzJrsfaW+QJC7+PXlEW8sj5g1xJ2T4UFLhNfwcSFzNid9yecvISRF7lL+nynC+QGhqklOtq4/uy6R114Lxi7YlzmbNg254Qa7LF/J0ehra5O++irk6hbPa7qHoa5u6C23OEp9uw/7LowDTC+qtgiUUjrvUTDx6eYaTCi2Pp1lPQSb9Ibzm0Uj53MlnYKmzRWZhHsA3VQhW/Isr74AQRBeoaaiC5Bk9GoYl/CJMBddJP2H0I0VguCRYDRzFXtKHyxBW7GoPRskmc87IThOKDxtnwT0GZE+0vtnBS4YfuUg/wMVuPYrRz8UX7CntMF+WfLauPteveY3H0UQn0c4N0KlcvH69db155kffuiK5i/gP3nyzDVrRv7731PffBNOwS7LV3I0Ei+vqa+/DmLP53sAdNXeU/a+xPZJZ09g9M2aLavV65/DFV6kR5DAL5oqz1BvfIF9wQnHhTHTqbJ0QfAovnZnAKH1CDZe/MdckKDb+4kpN54vh0s3/XYwtTWbXtRse1085WZC5g7aby44b84/Z0zZo92z1iGL6raPxnt3CdoKo2uiGsqccS0ax9nYUk7sw8vVl6A9ZX5ljZfFlcDJCK8R1iXoyeELrx153zv77tMYGqGy7RL07OgVUyMWf370WbXBhV2XIF/QCFene0vQrBFZxz4771VMWcfMFVnSWffy+U5Aq2u1uz5Q3PgepKnyTMOFv2SLLz8js0N3+FtB6Bhh5CQQL+3f74kn3QiSzB/rLmzYRL9oLt1HW9hxqRsbf5F0sg17BEl6BDuz+g4AzJSxTltp/dRrq/gDcL8plC0d8S+4wwD15YtsOJKz7b1997u0+g5OKs6c0ZSX8xkLJrW6aP9+PjMgKNy71+4cbaGMxtQff+yMd0x9bW3HV6b0yBHbvV0cV2zlFFAO2AJ9BRjGmHZINHQWn+0chNyT9AlXr3tGvekl/el14vEr+QNtIRwyw3Bui2bzy+oNzxGeoaSP/ab0bsBQl7fB95EAA7hYRnqH9+r7tV0CF0kFMJ+WwaEQDqdKXfzHuf+zfjYlfsEfwLAFsbepDY3H87rjxRfRLzAUtfdf/+Iz7VB59iz3yo2VgSHAnTl3jvRfflGGhnbGO6aupqbjK1Ny9Kihro7PXOKKrZwBpg/8IeK4fMVq0s/+ncYrgOPSqx5U3PyB4vq35Ste7bi5IHA42MryVW8pblojmXYb+2Jxz8HBDOc1uO8EmAVMb+9QQuEJl4Av6RdwnF3c9wrFBN0Mko9wCHEBU/3dwv5v5d9rr9sNnyBV5MiAqZCI9unKEx1E75P3119cbIa8HTt0VVUp330H9h9zKXgDZ6JxWdu3X6yt+LzFnqtNZZ0hwCFoCFINaZDnsuPHwabkKlsTcAhkRltRATWhAtve0oNt1naI1sPZUrRvX31mpnVQwLYrsCnBcIf5w/Rg0Krz5zN+/52hads6tucuEItJiQRKTBrWta+6pMQ6pYacnIrTp8tOnICB2uvKDtZlx/ffQ1e2/Vg752jd3NqKzzsbNnYewg6rEdy3AsyCE25+IH54P4kfjEt6hhDuAY65l0H0gJ/OvP3FsWetnxpNWX5tKiSK69mX5RFOQv6uXWa9PvaOOxpzc239HZ59993AadOiVq48/frrIDBn337ba/jwgKlTC/75x64V1w8IUtbGjR5Dh5556y15YODI++7L3b69JjkZBDj+9de94+LcIiL23HGHe1SU7/jx5z/4AJoU7tmT9ssvMFzJ4cNQE/RJERw84r770n76CbTQdojWw9kBXZUcOQKDgnkKbe26ApsSTidswQKvESOgZlVCQuxtt4Edb1vH9tw5w7SpoKD81CnovGD3bqtrLffoaKt3zPa64mpyQA+qiIiwhQvjX31VrFKBpsI9hLG5GW5lrD637WZr14qr42w4ahPWAIRhrBuh+0eEcJGMdWWi9O5bFcQtq/8RAylkk0tT2pCbU33R+jGY9RpjkyXBbjVcFncvGMeeMj+uMqK/cAsLAyGpPHPG1rEU6A3YeaCLuVu3gg5ROh38BOEEnWBjD7RqBbqY+Pnnsz/+GCcIriaG45FLlhRbllIhC6oG+q0MC1NFRcn9/ZsKC9lhGCbG4okicMYMMP6gcziK4zhUay4uth2izUnaETp3LgzqERsLbe26gqP+kyfDHCABhVErVkCidR07YG4lhw7BJBuysoLnzOFLbehMV3DL4h4TowwOhpsAQigE/a5OTCw9dixiyRK4Vlyd1s1tW3HuNp0OF3H/0D9cujj9ZwWyjlt8BCDDUhVk+MJeg5AqBb6RhMoPGb59SZ2mskHXIgQyzVB12kqtsY3QPY26mib95cddepNWZ9JAfT6P6CfAKJz5wQeF+/al/fwzX2RB7O4O5iB8lm3bRkqllNGI0Ze9Lti1UkVGynx9y06cgK8ek64773IIZLKGnJxTq1enWBwsQ4ntEO1Nsj3sumqTK9YBwaZNJlBEqY9Pxy4hOzMcKRbDl2LovHlF+/aBrodcdRV/oMPmXCs+41Q49C/XXJLSBT/MlMmYxvqh7B4O8aB5BS75J+nv35xARHgECnwjCJkKbhf5QgeC44TUjbW2PYLRE9++58f41387u4bPWADr9s3dd50tamMLyXcnV2+88BmfwbB9GX++vPNGO/1G9D2V58+LVKrg2bNZSwvHabMZPgKxWO7nV5OUBBUqzpxhb6fDwmrT09UlJaVHWRf5LVoBOD7l1VdBQrRVVSDGbCx6hsnftSt88WL2aPuwTpKh5t9/+44bV3PxIgjtsLvuIkjW0aDtELZpuBXIXLeOsbkbaI1dV21iX+fSuVsOWsBxnzFjLn71VbCNWLZJB8OBpjbm5tampQnlckIk8ps8GUrMOp3Ul4/SCLRubteKK3QuHOEDywpVktL5l5pAQTlH0N2AVteqf3mk19fPL10cx8YD7i6EAJco2RAIBMluXnfA2gWOkwJC4Um6B+Iyd6d7/akroHjALo0rxgO2A7Q2888/KYNh+F13gdC6R0fn79zpFhkZsWwZu+p79ixog8TTM3DGjMLdu03NzZHLlsn8/aVeXpdbwZ+jSOQZG+s9apS6uBhKwBQuP3UqeuVK9xh2DyocBVW2S3gMGVK0d2/I3LlgEYbOnes7dqxHbCwod01iYtTy5fLAQNshBBKJNW20BCeGacC47AlcQhUdzT1VVQQH+02caNuVSKkUymTK0FC+ZmQkO4GWw4nc3KznLpRIlOHh0JsiMFBXVRW2aJGdGQpDcEF52+7qUlAHmKH3yJEgpQ1ZWeOfeQY6gRKwd73j4rxGsv7S4QRgIJ+xY+2a27XieusluhcPmGGdEDtMg0GA4Zuc9Azh8x1DmUyZx0Qj5vLZroCLZOKx1+KOjgRvByGWcy8E9ZEjji7BGDTsR9fE0OYuiTH790aQuNQNh9NjH/T2615rB+HSjjgQyBFHT+ieQ+mEjz6KWLKkg4fBTg3DHHjggWlvvWVrAfcv3XPEQZVnMt0SYNZ78+6PCKUPVVuI0ZRs8TOQNsSvI7zDhNFTzfnnDOe3gjQQMpV04RO4UAqHGJqiKjIZbYN4ys3C6Gkt/D+n7jcm7wZJFoSNlUy/E0RBd/g7qiqHvT8QSaVzH8FxQnfsRxiIbqwQRk2VzLz7shPp3R/hcg+6rhgXK2WLn4Kx4KRsK0vnPcLNuatYHESyfnad8eEBaCfh5kv6RQv8oknPYJgoLlPhQkmLABcccMMolOBSFdRha/pGk34xhJsfLlYMDPVFIAYzoQsWWCP4dp5xTz7pquqLYSaNJnT+fOdR327D9MARNF1fKhq1SHHDu6Cmhgvb+VILYAfLVqxW3Pg+ofAxFyZyhYy+Sb7yNdnyVwxnN9ma3XRdiSn7uOKmNYpbP2b0anNZOlWZxZh0UCJd8F9B0AhB4DCQc+ncRxU3fUD6DRFPup5vaQGmIR6zFMYiVX6m3DNQ0kHl7uGUT++tcEvTSh/SPZD0iRD4D4Hr1eLjPxTKSY9AqAM1XXqpGYFA2BG2YEH/BxXoW4QKRUyvhXzoS/AemEDs6yre4ZAQBA2jG1p4HAPjSn/yN83ml01FvPoCgtAx7K5euSeGk7aLplRNId1YqdmyWrPlFVBfEFT+QOewToN9bfVSBAjH4twCjEAgEAhXxBGbamldcwuPEQyj2/+ZMGycfNVboiEz+cIOEIoFIaOgMnyUd34hGrkAjDqqKle98Xn96T9Fo5ewai0Q6w58rl7/LOkXRbh1+NJjlyp3zKVrgwQYgUAgEI6mBwJMq2t1+z4z5Z0xnNssHNEy1KBADIasMf2QKeckX9I+gqDhVHW+MWmXqSBBf+JXurma0TeTniHCiEmsfnPOMimjMHy8MHoq6R1hDXTYLl2q3D7W5QEkwAgEAoFwND3wuEAovMA8petKJNPvFIaNhRIyeCS7BRrHZQseZzfnmg2SOf/mNkXzhwCcYAMD4zgYzULLFmhcJJOvWA0JurZAGDWJUPrQ9WW4RMm6Y5KpdAe/NFdkMbpGwiMISqiaAt3Bry+3vZQASP8hpG8UY9LZVeaOdodLFwcJMAKBQCAcTc9cHpG+keIJ1wkCh3FZQfBIwjMYEiCc4nErRHGLBMFxXIn1EEgvu8gM45JC0XBeO3GxQjR6sXj8daQ/uy+P1jVyhi9jAvsVxyUKxqBlzEYG0DWzO5OtbW064QQYgzp2lbvNpeUBJMAIBAKBcDTdfTvZ1vR0OJJJNwgiJ1DV+ZhJL1v6AukRJFvyLGbU0TUFwugpkim38PXaAhfLO1/5Clx6o8cZ3wNG2ILeA3Zp0HvACFenm+8B1xUzejWfQbSE9AqxvCuLLGAEAtGK/J07eZ+LDAPpjt06to3FoQRt7L5bXRj07xtvNDY28vkrUXL4cNrPP1tb6WtrueB91hKuAlfZ2ejq3EoOHTr08MNOezoATiLXv+2A49ili4MEGIFAtIAyGHK2bOEcHOrr663pLgENhQpFT9wUw6BLNmwQqVR8/kpUnjvnNWKEtVVNcnKDJTShtYSrwFV2Nro2N4bJ/PPPGe+/P/yuu/gSJ6R9J9sIq8sKtATt7KAlaJfGFZegmwoLL6xdO/vjjyFdnZRUYAmZUHLw4NgnnmjMy0v94YeJL7xw9r33zHq9tqJiyquvusfEHHvmGYFMZmpunvrGGydffhmMTlIkUgQFQRMwoAv37KEpCo5e9fnnjQUF2Rs2gBFQn5kJQ0AdblCAq0mKxdrKSq4mNyh39Pizz8oDA5sKCkRK5dQ33zSp1XZzOPz449PeeINrFXbNNSdffNEtPJwN2zdkCNcPV6Hi7NmapKS4Bx5IWLvW0NhoqK+f+eGHzUVFKd9+S5tMw+68M2/7dm4geUDAhOeeg4Fsa1odg0A5nCmcJk6SMl9f6N96EYbddRc3Ilw9LmGdPNcnlNtdBG5u0BX0SQiFtNnsFhoKDe2uCXc7kvTFF1DuP2XK2McfP//hh23+ImZ99BE3z57TvSVoRtNANbbwodE9qIosjCDZPVADBpwQBPCe2pAFjEAgWtCUn1+Xnr7nzjvhc+rll71GjlSGhDSXsMHg8v/+O/yaay58/HHU8uWzPvxw2O23F+3fDxZzbWrq0Jtvhi/9i19/HXP99XM+/dQtIkIVHa2rrs7dvn32J5+AuYYRhFCprEtNBZ0DnY5cvrwuLY0bEbDWnPzqq9aa0AN3FIaoSUkJW7hw9tq1DdnZlF7feg6gOtZWnrGxipAQ0KSYG27gSrgK2Zs3a0pLxz311MVvvglftGj6W2+Btulra6GOUC6/+uuv/SZO5Aaa9X//V5eRAUPb1eTmA3BnOmPNGkVwsFdcnO1FYANUxMVBHeiWO2TXJ5TbXgTr5Lk+Z37wgXt0NDRsfU0sI7PRkcMWLICzS/r88/Z+EVzN/kQg5BM9gWH0p9fh8j7yhsYYtfrT6/n3g20wxK8z5ZziMz3G1mMjEmBE3zEu5KoX5n/HpaVCRYjHEC7dmo6PArZdIRxL5blzk195ZeEvv8DHe9QoVWSkWKXS19WBSFSdP+8zZkxNaiobUR+sQK0W7C1NRQVU8xw2DAxfsO3AMoNDoOK+Y8eWHjsWOncuThAge6qICEjUpqWNvP9+SNRnZIBIWwZkabMm9MAdvTwEw+AWA7H1HJShodZWVkmDClwJVCBEopLDh2PvuAOOlp84kbdjB5i2sbfdBmpnnZV1ILjhkPn5ta5pmQ77XNn2TEHvrQ3ZkoICKIFEVUKC7SGuTyi3uwjc5KHcrs/W1wQOAY25uXBLAYZve78Irlo/QwqtL9t0G1pdA+Yv62OyJaasE/qjP/KZDul8TQ5Couz5tK+AjW8vJMCI7vCvKa+svW4391m96JdlI+8VdmLPhVLs7qvkA4pdPeT6J6/61EfBr0B6yHxJ4vKNod3R1th2Ndg4lvtXVtUFPtMLNBcWegyx3P0wjK6mxiMmBr76SZEo5fvvh956K34p8jxtNBbs2hVy1VWsWli+9CmjEWoSAkFDVlZNcrLM11dTXi7x9IR+0n/7jZVb6LC62g3Expq4hLUmjGKtCT1wR2EIuUW6yuPjvYYPb3MOtq1AiqS+vqxiXSqBCgFTpwZMmZK/cyfMU+LlBQboxBdeCJw+3XYy1nPhEvY1L2HSaKAVnClYnKCaXP+88jGMuqRE6u1tvQh2fV4e7lICymHy1j5bXz3+mlyiLj2dH8tC61+EM4CDAPf48aa56CLpFcany9IM57YY0w7SDRWm/LNUdR5kGV0TG6u/vsx4cTdVmY3RZlPWcSinytmVBrqp0ramtROow8dsYBhj+iEogY8xZS87Z6GYe4PZOpxtdAdzYSJVxW4s6Am229OQACO6g5c8oLQx74tjz3557LkLJUeuirn+1glP88c6x5nCfevOf1SjYZ8SgfqCio8LnsMdAmyPIuyYGbXcaNZtT/6+VlPBFzkO1nbUaCTerJMBo1rNUBS7kQrHQVEMjY1hCxYIJJLgmTMP3H//4ccfH3LTTWC6gVpwG4gEYrFbWNjhxx4DkxEkHBqCKqT+738nXnoJ7FG/CROgQ0IohPLLPV8ieM4cqHnypZdA82xrckfBKG8sKDj69NN527bFPfhge3OwtpJ6ejbm5Fz88ktrCbfLadgdd8CtAAizx9Chhx599MTzz5ccOmQ7lvVcIOEeFSVSKGxrWubCAuVgksKZFu3bB0YntLU2hGvlPmTI4f/+Fy4CSL7tIa5P63CQ4C4CV4HtMzKSu3o+Y8ZAud01YTsHGKa5qAhku4NfRP+iNVJmmoHrgPd4HxZdX0JYvFyZyzMN8X+S3qE4QeISBaHwwqUq0icC9JIqSdHu+YihzYzZaDi/jVbXEp7BuqM/gB7j4hY1QXeNiX9DJ+aSVH38n9Ct/sQvdF0JofI3pu6Dn9ZI/rbDsfOwwLrGPL+Z8OhOdOQW2CxBo01Yzo5zbsJ6eu6XepP686PPctlbxz81MWz+K3/frDY0cCUAyGqDrsY2Jujs6JUrRj3wxJZFfP4SnnK/Vxb+/Of5/wPd5YtaIRerBISgUcc/hGuvK2fjkVlrcqsv8hmHYqbN54sPXhWzCvR44LwHzDAgXdPfesv6vJOD26PU+R3RfUZFfDxYwHEPPMDne4OW18TY3HzihReu+vxz7mAf0NVNWMmlmu+Pld0w3neKVzOmb+ZLu4Vu/+cCi+9lVhFP/SaZdR/pzRrEpqwTVEWmZNY9kDbEr8Pl7qI4/quA1tbT1QXGzKPCyEnQ8HJNhtFsekk4ch4h82DMBsOZDYqbP9T89ZZs/mO43EO3+yPRpBsIuScXDNhuOBgCdJ1WV8uWPIcLpdxA3QRuSzxDLOHqLTkkwE6OSwjwzKhrrxv98Pv7769oKhKR4pWjHxoTPEsikJlpY3LZqU2Jn2uN7N+hrWrOiLp25agHntq6ZE7Mdcvj7rd0w3Ku6MDv5z6wHoUSH0XQXZNfClJFQrqiqfCTI0/oTVrbriK9Rjw4452T+f9su9gD76y9Qy/tgqYZ6lT+P3BVZ0Yvh+s8AAQ4+euv2d1VRmPQ7Nkx17eItApG+cGHHpr3/ffWh6D9jr6u7sgTTygCAuCbfPLq1b0UM7H1NSk7eTLl229H3Htv0MxOxAJyEFYBPpnbWNF45Re7SxsMp/PY9d7rY4mlkT3SF93hbwXBcaCjkDaXpZnSDtLaRtk1T5rzE2wFmIvVD2l9/DqqOlcQMMxckiwaucBOgNXrnxWEjeEUFBdKRKMW6Y/8gAklpG+U4fxW+ao3MJq2RvK3Hc54/i84DXPBOfny1bjUDY52HxwX+A2xuglDS9AIBxDqMZSizdVqVgPunPTCyIApv59d8+aeu349+/5Q33FQwlWzhcRJAmeXd84VHfzlzLuQOJC14Ytjz3J3G9ajwIpR9+tM6ue3r3zur+XHcltE5wYC3MLvnfpaWsXZ7cmDZU9WTs3F7cnfx/iMnh97C6gvX+rixD344Mz/+785n31mp74AKRbP//FH51FfQOLpufDnn6e/997stWt7L2Jx62sSOG3agp9+6kv1tWValOq6cT5X/EyKYCUq1FMSHejONew2hMKbbq6GBFVbBDIpnfco/DOgm2swobiNYEQMYy5MkF39sHj8SkLhxRdaa+I4ofInA4eLJ1zHepmOnoIxmLkik3APoJsqZEuetTVt7YeDf4TeYaJR12j3fWr7SLgbsGvaNv+SkQAjuolEqIj2GTXEd+y1cf8eH3L13ow/QYODVFEjAqZsSfo6pTy+TlN5sfTE9pTvQIOD3Nt9jU9taCisZ3dMVDUX51RfrG313Fcl9QZTz2DWGSnDyfy/wfzlD1hWue+f/lZ2dRJIOBiFfOlARylyB+t/0O5BQzg5XnLhMwtD37kuckSYF96zHcWkXwwXRZ/RN2u2rFavfw5XeJEeQQK/aKo8Q73xBbqpkqvJguOiYVez1TY+T6v5Z1W2NSXTbzde2A52sHr9M+biZBBCwiPYePEfc0GCbu8nptx4rglgNxxXKBo+l/QINpzdzGW7iajFHTMSYEQ3CVJFPjJzzf3T3oz1G7/hwif7MtlNDSEeMfAztybJUoUlryYVfvopL+937Son8v4eFTj9oRnvDvefCHexfKmFf0993WjWDSr1Bfzcun8x+weGyd64kd3l2z4NOTmc58gr04neHI66pKTy7FlI5FuddPYMrh/rWTuqW2cg2lc6OoR1dIyTQsYaer5bgBnKBk6gKUHQCMWN7ytuel86536wInGZu+K2TxQ3vEu4+Ymn3MytPwOiUYsUd3wGNeUrXuUKbWvCB8oVN61R3PSBKHY2+1i3sUJxy//JV70lmXaHKfMoLpZz6892w1mHkMy8WzzpBnak7oILxHzKAhJgRDfJrbn4xJZFT29bumb/g/EFu7nNVnIxu/oEpqqlCgttKRcS3X8r/1T+ri+PPQ/m9b+nvfnYrA8kwsu3kPGFu8EQHB00g88jnBLG8iHFLb567DBrtdweq8OPP96x/+fO9OZwSo8e1VRUUDZOOnuCtR/urB3VrRNi3W3UPXCxDLTQVNwr2xgJuSfpE65e94x600v60+vE41fyB3oPHMeFEj5tAQkwwpHUWB4De8sv79T3kvv/f3vnAR9FtbbxzNZssqmbXkgPIQ0CiYReRNqHhU+8Khau3qv4iQ2lXUXlongRsWK9liuKVyygFCnSQ4KkAAlJCOkd0vsm2/d7JmcYl00hQCqcv/mt55x5z3tmJmGfeWfOvAefFc0lpNopV5wJmFud+u8TL2869oKvY+hYn1lcq4VFXN6OM2XH7h393NALCm84VLW1lUlJRXv2nN+yhQRzJQcP1mdnI1pV19XJ3d0FIpFBo8n54YeML75AQEm6XEhIyP/118b8/NbKSjt///wdO5oKC7O3blXV18MYm2Csqqvr1BtamoqKMr/6qjaTvcsCqk6dgn1Dbi4JK7vy0G7Lwu9z3rZtRr2+YNcuttC+8oRZXz6bB0n30fFAuvJDKDlwgITspMD7IUfNVyuSknAqzIYe0jCX33G9BiwnLiJr8vc+DCOb9oT8vrfkC9YhMha6snfv+hSGvaS47IqECjClN8mrSVfr2m4LuZ9MoZKKZLNHPFjRVFxSn0MMOoW8vKSwdidVUxhGwKfEutBUaMDX2+V3m388836Tqu6RsasxFtdEGQhq0tPPvP++xNYWcgL5wVVV9vff52zdKvfywqaG/HxcZsUtX26pUDhFRsa98AKbzSo9/dTGjZBSkUyW+/PPQrFY7uHhOGKE39y5UltbGIvlcruAgMS1azt6Qwuq6OUyZsyZd9/FDlw4cQJVrylTTr39Nj9cpx7IDgN+nytTUg4+/rhMobj4xx91WVkd+/LZPGz9/Do9kE79kFFgn/Xttzg6lMhhEj9mVZSrTp+29fW9bOghDmMpx79hrkLB5cjlZ4MKMKU3UaobfzzzwQjX6Jdnb35q8obVs/5jL3PekrzB9G3gjmj1mvOVKdODF6ALwlmutR2xQPzMlI0rbv1kYfQLL0z/sFFVm1oWx21rR6Vt3Zz4BuJss46UfgbaE3zvvR4TJzqFhyN0QwiraWyMeekl93HjSBKMor17FaGhw2bMcIuJYRjGqNOhPeyRR/zmzRNaWjJCoUAiQXToGBoq9/auTE5W19dDmRBWoktHb2hRNzREPfccIkh2eIjc11+PXrrUPijIPjDQNTq6MjGxKw/t+8vC7zPUFHviPn489kQolXbsS3avmwPp1A8ZBa5kzs7oDj9khSj+EHi3FSdP6traIp94wuzAiYehCyOSmOayuMnpeEOeCjDlWtid8dXv59lZVx05XXrkXwce25+1Jbcq7efUDzceXlLeyCVvy6pM+W/Kxo5lsDnpjZ3pX+RVn43P34Uqv1WjV68/sDix+Pc6ZeWB899vOPgECZdNu8P/J8f/kVWRbDZFi9KfNJeWIvpEoT431zUmBlWPCRMQ3ZJNDkFBEBUilmwqKIkEP3wXYoACUSa2cOpU4Pz5vnPmjF+3Dgrd0Rvf0lhQgC46tRo/MhcXvUaD6NPGy6sbDzxoZHfAaGzIzXWKiECB5Ibs2JfsHil0eSAd/LQPwvbC/qBw8eRJUiB+TN36zJypbH+T22xotAx1GMvLcqrcvOBijQowpVdAwNpNOuL61qqTRfv2n/8urTyepOAgVDWXJpcc7FgGCGSP5+/cl7WFqLXp1lrlxWN5v2BTUvEBta6NNJp1L6jNRLX7OJvSd+jV6oacnOIDByoSE8mCDWTBAGwyGgw6pVJsY2Pr51d27BgkKuHFF8P+9jdsIu0o8MYI/hDXtlZWWjo4QMjRt+T33w06XUdvfAsp4MsN+1CTlnb2o49EMhkMuvLAw7uCcuPLUWJnx+eG7LQvb9/VgXT0QwbCQbVWVZXHxZ3fskUREWF2CNhtbXOz/x13tJSV1Wdnmw1NPAxpruExsFF35XQfvYzReFUv+KriN+vKuZkHPYURmM3AAsI1a9ZwRcqgJL/mbF5Nn0wCpPQDs0c8yJX6kqzmZvxwlYGgpbwcGmMzbBjCuDErVgglkraqKsTB0EKIjdTe3j4gwCEwUNvaWpuREXT33a7R0Xw7uvPGNj4+1ampivBwt5iYtpqamrNn7QICbLy9O3rjW1BA0IlGh5CQiqQkNKpqa72nTXMKD+/UA9lhwLvSq1QSW1sEtdqWFrmXF46i074WBkP3B9LRDxlI7uGhqqtjhELvqVPZZQov+SFuGQsLqYODfWCgfXAwWvzmzjUdmngYWO72uK7sx4xIbFTWQ+K4+pUwtNQq//u8JHJOf967Vif/rCtKEQ0bxdWvBCOz15zdKw5gl67qIQIre/aJ+OXQVJSDHbog/5BmKC7Ifw2UHT3aVFwcumgRV+93oHkIMaHB57/7DurrMZG+mdZrXNuC/KYYGi4YWrt7tWzoYTC0/LjSev4/GWkP43tGqPgzBTQPjYAHOzQCHtLcJBEwwl/HkBB27bwBAnFkdVpa/fnzHhMmmE6zolw/1xkBE4w9XpXBqFa2/rJGEnYrW/jtTV1ZujplmzYvURwQwwjF6pNbdSVpCFg1p35hrOyE7WslaTIPth3+BJ9sFOs90qhqUu5cJwmdZsEwuoIkVfLPaFQd/Vx9apsm7TdGZoteRk1r628btOn7tNlxkuGTNWl7tCWpIs8wY2tD2763Nen7NGd2WkithE6+ne4G67nolNDJp+NaxZ3CCEUCO/aFTDPoM2AKhXK9uN1yi137zeSBQiCRBN97b/hjj2FPuCbKoIGRyskiu1eLob5cOmqe/C9vCu1ctflJpBH6aj1/jdWdL0OGLYwGfXWRJvOA9YLX5fduEHpFqJJ/EsidGLGlvo7NYanJPi4Jm4FOksg58nvWW93+ovr0DrTris4I7d2tF7yBKNbC5F5327EvRcMns+0L1mlSthuU7KvYne4GI1cYmqpI+Yowss4X8qICTKFQKJS+hGEE17SIEJusysmXLdi7W1xafYF9UssI2NCTEVoYjfqqfJFXBEnxKPYKN1QXYjixX7Qm83cEr4baYpF7CCOW6avyWn9b37r/PYv2BCki3yh9w8XWfe/qLnCva7MYDIbaEvEwNu8HLhqECh9DTTHKne7GVcAwXa2hRAWYYo7C2i3Ki305hHLDcP2phnvuQatUnv/uO9Pl63m4jMq9msy5pby85OCf8+EHFb2eQdrsBPL+Bz/tCtQnGTkYKzv+/rahrZlInThkir4kTVuQLAoYiwBXW3RKm58om7XU+vYX2RvI6CWxsr7jJcvYe1XHv/pzRQcopaXcqGn/yzQaDSrOW+foNB1nNXcK+zJ0F5ZUgCnmhLuP63QBwb4mwmP8Y+PXyqXXu4QZxYzrTzV8VR6S16+3cnGxCwjomNW5PC5O3djYu8mcdW1tIssefQ/2P72bQRoQh/wJJFVu2+AGgseI+yR9t8gzVH/xvCbtN23+SdXJ/0oi56KRkVoLFD7qlJ/FwZPZKuJjnVpXelaVsMWo16JFk3lQfXqHvrYEGy34BRIQOgdNaDv0sa4oRZ2yDcotdPbjNpkBeW64KHDo0dNxgXWXC1bSSViDnf6fhOXrOCLENXp/v0+9DnaJivQYn1C4W6vvj7cALcVWC6KeblTVNKn6MOPuYJiEhRixsaDAaDBcPHHCMTQUStCYn5//669NBQV2/v5527ZVnTlj6+sLGUMoadBqEbwqwsJgg02q+nrYwENTYaH3tGkVSUl6lQrfPuhSdfq0UCwWiMVQl4bc3NbKSpmzc9HevcV791q5uqrq6sqPHdNrNFBiBH+wgZOqU6d8Z8826nRwghExHHYGm6R2drrW1pwffpA6OJDldU1HV9XW1mZk1KSlYXRFeDiilOaSktwffxRZWWHE2vR0RUSESCarO3cOB6W8eNG+/bVg3rlQIsEFQUef/CHwc8cMGk3uzz9fPHkS9hJbNvTBDhfu2SOxsanLyuJfK+L3p+bsWYfhwwt/+w1Vh5AQDAoPBbt2XYiPZ8+nTIYj8r/9dk1zMzl7Zv678cMPhD3EuHyBOORPIKkKLS0LduxwHDHC9ACJB/ym8nfsqElNZd0KBGanyPQ0cvad0SuTsADDCIyqFq7SNezhs8rnzxdIu0CuIDOehLauXDzNsMslIb4UD59kqCkxttZLR84TuQ/n7B29BDI7se9odmA7V0YqN9SVif1jhPbukFWBwhuBr7G5Whp9t9DWRV+RA2EWeYYJ3YIENk76qkLG2t4y9n6Ey53uhrGtSZMTL426Hc5Je5egr71nV2Y0AqYMFuLzd67d97Bp4o4+xUpiM9Znprst+2jnxgbf/nWZmdBXPktzfXa21+TJrdXV+x9+2MbbW2xtzaZTNsmWfOHEicyvvvKcPBn2tZmZ8PBnsmI/Pz6HM776E/7xD3hAIWndOoiZrY8Pvtx958xBgc/qTGx0SmVFYiK0xyyZs1NERNzzz2d98w0uDtI++gg7bDY6n2kZAoNrCOjZidWr3ceNayoqgnHu9u0CgQBdzn/3HbpAVtnlFjrLFG3mk0tDbcW9RtIxw7NZcmliBrrK/Ny7GaTBxcREMi5/xohD0ypk9Y/Vq12ioswOkHhI/fBDrVJp7eHRUlZmdorMTmM/ANVkhJdlIuscoVgSeutlBRTdgqG1KIi8wqGsbBPDSMJnkrldEFfJyLnSMf9rGrAKFcPQyE/+EvvfIo3+X6F7iHjENFShrJIR09guDp76qnxd+TnYE0uRVwQsMTS3dGBnu6EtShEHxvZkZln7s+ouRZoK8M2LgBHe4nPb3aOWzAt/NMApgmu9HNhMD75ntDf7JwsiPMbD/i+jnx3pOYm0DHMYPs5vDsxifWcvjH5hWtACW8vL7rdA4W4LuR9dJgfcabqSINxi0wi3GPQa5cXeJvJ2CIIl2Qq3EwPuEApEcH7v6OdQFgsluJDFDsN+SuB8s6UXuh8FP3NDF82PfMJfwaY5BPA/JYBdfSzcfTyC1HD3q3ihfsiB7/cRDz/MZ2nG1wEintIjRxABS+3tazIyivfv95o2DZETly05Nvbcf/4Dm+Lff0eAi0jLNFkxvvFRJTmcW0pL5Z6e8Iwu0BWBRKJuaHAaORISju99PqszscEQ9kFBsEF3kgmZS+YcEGDp5BS9ciV6YTjoSsfRSaZlxMc4HPJlhu6Qeb1ajXAQmnf2k09iVq1CHOkWE0MyUZtliu7okxyCtTu3BIhZhmeDVmuWXJqYAX5/+jSDNEDASsaFJQpmDlFFZHxy7droVatwRGYHSDyIrawgvYrwcBsfH7NTZHoa24t9D/4Bd30zdgAxKOtEfmOg0Fy9BzASK0nIVK7SNTji7g+ZCvBNCvTs6clvzQx5QGfQOlq5PjlpPVSN23YJ/PU8EL1sZsjCulZ2kgLE7IHo5Vq9pk3TcmfEY/YyJzT6KULRvmTSm5MC7hQLpVDBZ6e+xz/HHek58YXpH3raBai0rRDR56dtspZy0/FnDL9vduhDj459WWHlFuQ8Ei3+inDIJNkKtzOH3//kxPXj/f4Hin73yCfvG7304VtWwb9EKLsj4u9/H/9PYgm6H2VO6KJnpr7jYuMd7BL11OSNIa7sNxp23scxBAVXG69A50hsbTe/MeEyFV/K0owwqPz4ce9p0/BtPnzhwoA77pj+yScwgBnJlqxpadFrNEF33z38/vunfvAB4mPTZMWmDiHeRCH4LMcNeXn27e8jEZEwszHNqMwP15CT4xQWhm8qSBeC5k5HJ8PBOcJlsY3NtE2bCnfvLti5EzE9VEfb2gqJRTtscIyQTN45yRTdjU8ejE7UGsYQOTg0Sy5NzADXt48zSAMYYFyEzhWJiSiYOcQnNBtCjgujjgdIPIQ9+qhbbOyxZ5/F5Qj8m54i09NIjPsBxsrh2t5H6lPEfjFsjHs1OyYOHNfd/KxLsG8fdZvPiwrwTcrkgLucbbzeOfL0jrP//ibpX3vPfTsn9GGZ+LJMadC5MPfYfyesLqo9h+oY7+kpJYd2pn++K+PLdb8/2tBWQ8ycrD0qmos3Hl6yOfGND+OWOchcELaiHUHqPVHP/H7++68TX0cvjGUlsZkSeBfpBcLcxn6a8NKmuOU/ndnENZlgY+lQrbzwzpFnPj/xakLBbkThliKrDQefaPf2RaBTpLOc/U684igBTuEfxa3AVmzClcSkgDvQePZCwjfJ/0LhUM6PH8atOJzz5xqxNxhGgwEiVHLoEJ+lGXGVQ3BwY2Fhc0kJ1BHqVXbkCGt2KVuyUCJBZIkgSVleXn3mDMqmyYr5VMawRIBVm5lZHheX8fnnbJLF9pulrJaYZnV2dORtTDMq88OxCh0TQ/pCvM1G5+25glyet3074jYU4Jnc3UUZ3SGTCD1rMzK8pk7lnZNCVz5hwGOW4RlXJ+himlyamPF9+zqDNPRSXVdXl5V16q23pPb2sDRzWJeZCR0d+dRTqe+/b3aAxAH64pxg5xFhS9sfaf95iqZMMT2NxL4/EAgEcgVXvuFBBGNzhYOlAnyTEuExPq/6rKXYytHaFT8VTUVQMndbH25ze7w7zncO1LeglnueVN1SDj0md3H1hsveqdiW+jFZCOFCY2F5Yz6x8VOEWUts82pSyRDQRWz1cWDjTsLJon35NelcpTN+OP0ecZtbnYrPn1M/IvOzyC45ydmbh1ccJb5gV1lDHgroW1CT7tTZqsM3MLrW1ugVKwRiMb76p3/6KYLCqGefba2qElpazt6yBXFV6aFD+ApGACpTKDzaMzgKpdJJGzZUJCXVnjsH2TBotQiUIUijnn0WIRocBt93H+xhGbRggZWrq1apjFm50mXMGFNhC33kkaaiIozrP28ebwP/fHd+OARzju2xsmNIiHNUlNnovD0KAXfdhd3A1UPJgQPDbr0V3cm9WYZhJr75JnQFseCU99/HMfLOUYBBVz5hwOM3Z47b2LFlR4+OfPJJ6BO63LJ6dUVysvuECeyUpUvGfF+Enjh8tBg0mtC//hUFRJ/Yt+L9+xE38/vA25v578YPB8NEr1yJq5Pgv/wlBOf/0hnjO5Ib+84jR+LyBXpveoDEAa5mmoqLG3JyYteswXm77BSJxaankdj3DwK5Y4+eBA99BNYKi/ZXnrqB5oIe7PRRLujX/mer2Qs/+EtA/AptmxI4/67IxSX12baWCsS1SjX3Jom9zOmhmFX+TuHYhIj5fGUKGonx0u2ziQ3427hXHaxcNx56coL/vAWjnuJaL5FddfrT+BdReOP2bXHtaxyRdmDqyswtLhcejX3ltf2L6pTszXBP+4Bl0z/66uTa9AsnrmqU+ZFPhHuMe20fe6Mbav3yrM3fn3o7qfgA2doX3CS5oIG2paXk4EFEXTH/6Kd32BD+pmzYMGnjRv6Oay+Cw0HUTpNLg+vPBW2GUVmvbxwab09dOwKhyCUQET9X7QIaAd+kaPTqE4W/QeH4n+d/mcMHu+DrxHVioeTB6OXMpUcjDW01m+KWvXvk2Tat8vHxrwU6R5J2M6QiK6LZWj2bMubVPfebjkJ0sRfpn1EoV6SxoACiFbV0KVfvY3C9WBYXN2b58r5QXyCUSDTNzaWHDvnMmnUzq29fwFjZcxOMb1yENk5XVF9ABfgmpbKpJNBpJC+uHalvrfou5a3hLmNmhSzkmtpB+PtZwmq9QevrGMo1WViQmU1AKpL5OoZcaCpEuaKpBJ+Bzj1d4evauOZRNO0p5USCS4/cKNeHU2RkyIMP9ltODIZhQhct+vOF195GQJNL9x343rF1xv+46g0HLi/Y6WY9gArwTcq+rC3Ocs8Ho1f4KUJRGOU1+e5RS7htl8iqSD6c+9PMkAegrxKh9LHxayM9Jjhau473mysSSkrrczg7C4u/jn1p5ogHwtzGPhr7ilAgSijYjUZI9bmKxPmRi2OGzXC18fZxDLkt5P4w97GkS29xzaO0qBuUmqbR3tMQyge7sNlfKRRK/8BY2gg6LI57g4DLCztXfHLVbqECfJPCBrInXoL0Lp6w7sWZX94e/jeVlsvN26ZtqVVyT2j2ZG7OqkyeE/qQzqhrVNXeN+b5l2dtnh58z/a0j7OrThMb8J/E12O8b3103Csyifzj46tqWrjnkd8mv5lafnxu2F9X3fb5kklvQucaWrm503WtlWY5N0zHNS0DVGHPz/xS69pQVWlbSbXno7RoGslTZML2tE/cbIctmbSBCvAAUnb06LnNm7nKNdFzD3qN5viyZceXL6/NzLwQH882GY2HFi82aHo/+RrG+uPVVzHW3oULVfX1XCvlEgI7t/5ccr/fYBfe77Dub1fQSViDnUG+IH/HSVgUU26eSVjXzKmNG72mTiXvCl8bPfcAqa7Pzo5YvBiFpuLi0EWLVHV1kOTbvvqKs+gDMr74QmpnF3TPPVx9qNHrk7B4jG1N+oYLuAbi6kMfRiRhs3H1+JVimgt6sDPIF+QfqMTRQ4WbZEH+6yFn61ZNY2PODz9cTEjwnj697ty502+/XbhrV9WpU0V795YdOZK9dav3rbfWZWUlvfZawY4dlg4Ojfn5p999N//XX3WtrYrwcPQNXrCgPD4+/5df3MePR9B5ISEBHjwmTIhfsaL00CH4qc/Kkjk7J61bp29raywsxKB6tVrT1CQQi6tTU6tOn07btMk9NhZKiRFNncMDwmXY16SleUycWJ2WdvLVV4v37XOKiPjjlVc82tNXwa21h0fK+vWmltzhWViUHj5s6+fXd4+r+5reygXdEXZ5Bq3KqOuP3O/9AcMIHTyvan4ZvQVNuS6MRgO9iUK5ZqCCDXl5/rffPuXddxtyc/UqlWNo6IT166e89x5C1cj/+7/olSu1SqVOqazLzBRbW0//9FOH4cPzfvkFBohfqy7lCcndtk1ZXj76hRdQhQoOv+++ye+8c/bTT4MWLJj01lv2gYGKiAh8yr28xr/++sglS+Te3rGvvoqoFG4lNja3rF7tM3s2RmyrrjZzXpOR4TNr1uS33647fx47XLBz56hnnpn24YdWbm423t7NZWWa5mZ0lHt6mlmCiqSkhBdfxD8SXFiQFooZ7I3oG+W14Ku6+UygAky5LuLydzz/S3/lkqXccCgrKpwiI+2DgnAZx4jFjEiU9e23R5YsiV+5srW6OuOLLzK//HL088/LXFxqz50Lf/xxRiAoOXAAknxyzRq0xKxaBQ8CiaTs6NGQhx7iHTqOGGE0GBCtusWyWb7ZJJchIXyeEKLZJGEI77apqAhxakfnxBuE1srVFfaQ9jPvvZf1zTdCiQRBbWNBQe6PP0LmW6uqzCwB1Hrkk0+OWb4c/kkLxRyhSODg1cMpS4MZdgFEO+733nPonwWFQhkwII3y9jucF0+eVISGkiULp3300fCFCyGZ49aujVq6lH24a5InWVVfH/bII9gU/ve/S+3t4cF93Dj32NjC3ezce1ZrR4xAATqKXiTXdE16upWLS2tFBaQRWshmkHZxYUWRd3up0NE58UYKBq0W1wq3fvYZu25j+0qLF0+cqEhO9p0718wSBTBsxgzrPrt/e8PASGSIg4e0BrOPfh088X+u3mOoAFMolAGjNiMDIWPcsmUFv/4a8cQTMoUCEvjHyy9fOHEC0nXkqaeOL1tWnZrKLmAgFpM8yT4zZ6Z/9hls8GNoX1NIERY24qGHsrZsgehCa8kiEBK5HBHq0aefLti1y3nUKPStz8mxDw7GJpmjY2Ne3tmPP+bd8nmYzZzz3kie6obcXDg89txz/nfeCWMbb+/yuLjRS5dC5s0sUYCiI4JHgXJFBFb2+OEqQ472R7/dL7rQFXQW9GBnkM+CpnQPnQU9eEjdtAmx8vVMtzYjb/t2qGzE4sVc/Qal72ZBX45RX1tqVHMvQw4ZyMQry8sW9ug5NAKmUCg3OAgzTq5Zg/gVoTDXdN00l5YW7NxJ1jWi9AaM0NHraicxDTBQXzu3a1ZfQAWYQqHc4DAME7tmzdQPPhCIem3CrY2398yvv+5FhxQLRjCUNJio7/XdOafvAQ92Bvl7wJTuCRTHWlpalpWV/fTTT1FRUUVFRZWVlc3NzXFxcbW1tVZWVvX19SkpKRcuXDh79qyXl1ddXd2+ffuqq6vRgirKVVVVBoMBZuiIQnx8vFAoNPN2USQauu8BUwY5ffcecCcwjEBmY9SqLPRarmVw0hvqC+gz4MEOfQY8pFk1YXNubq6np2deXp6rq6uNjY1arZZKpfgMCQnBv77du3fPmzcPIRqkFJZBQUHl5eWjR4/eu3fvjBkz9uzZc+edd8JPYWEhBBvMnDkTumvmzVoul4jFSqVSp9PZ2dnhE+0ODg4QeLIb8AkzJycnlMko+BQIBH5+fvn5+YGBgenp6ZGR3PJWDQ0N8ADjqyqYdsSeNDU1ubtzSy+b2pCq6a6KRCJ8ymQydHF2di4oKAgODsZe+fv7NzY2mnakDAhQiP6eoGw0sM+DNVyu2UFHL6kvoLegKZQ+BBqjac8zjHC2uLiYlEF2dnZCQgLiWkgvQAtvCQVCfAxpFIvFYWFhCHbREe2pqakRERHE2MxbXW0tXEHAEEZDyGtqas6fP49wGbqLUS5evAgNO336NEQdjRBvdMEnJDk5ORkF+IRU8wPBFTxcbcG03NLSgnFBayv7HWpqA1A13VWylXRJTEzE5QV2MisrC1XY8NcQlIFiAF4PYgRCxTB2XvQgfDdJIBA6eveK+gIqwBRKH4IYjkgIRC4qKgoqSNqHDx8+YcIEBKlCIff2Am+JyA8RKsQJZcSm8+fPT0tLQzk2NhZ6SSTNzBvBtNHW1hYeEHnDAwQYWovQGTJcVlZGjAFUvKqqSqVSoWw6UPdotey9QXzi+oC0dAqOAgfYlXx2uv+kC3a1rq5OIpGMGzcOOk1v0d2kMIzA3l1g29NlhfoHRiwVOfn24lNqKsAUSh+iVqtHjx5NyhA8qAspE6BDISEhu3fvRrQH8eMt3d3dIbTQocOHDx8/fhx6jEaRSDR58uQjR44QTeroDfCNkLecnJz4+Hi4RWyN6BlDwKGbmxuxJERHRyMAVSqVpgN1g7e3d2lpKVwVFhaizLV2BuJ4mJGQulM67j/pgvBXoVCgipMTExOTkZFBtlJuQgTWDmy4KRgEM93w5yiVCxW+FleT6vmK0GfAgx36DHhI0z/vAVMoNzJ6naGp0tDW3P48eiAQCIS2Lj1cY/+qoBEwhUKhUAYxbL5oT6Gj5wAs28AwAksbkbN/X6gvoBHw4Ae/oME3E4HSU+ivj0LpJQx6Q1O1oa3Bol9kixFJBDZOjMyOq/cBVIApFAqFMnTQaw3NtX0qw6z0yhWMFaS3b6+eqQBTKBQKZagBGW6pM7Q1WhgNvabEDMOIpAJrh36QXgIVYAqFQqEMTSBg6hajqtnY1myEEl8j0F0xI7NjZLaIfbm2foEKMIVCoVCGOEaDUa00alVGrdqoUbLC1p20Mex/QjEjsbYQSxipNQJfbkv/QgWYQqFQKDcURr2WzSaNHyicXse1MgwjEFoIRBYCISOWWjAD/xIQFWAKhUKhUAYA+h4whUKhUCgDABVgCoVCoVAGACrAFAqFQqEMAFSAKRQKhUIZAKgAUygUCoXS71hY/D8PArk84vm21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2" name="TekstSylinder 1">
            <a:extLst>
              <a:ext uri="{FF2B5EF4-FFF2-40B4-BE49-F238E27FC236}">
                <a16:creationId xmlns:a16="http://schemas.microsoft.com/office/drawing/2014/main" id="{95949C41-1539-494F-89EB-89AB68DF2501}"/>
              </a:ext>
            </a:extLst>
          </p:cNvPr>
          <p:cNvSpPr txBox="1"/>
          <p:nvPr/>
        </p:nvSpPr>
        <p:spPr>
          <a:xfrm>
            <a:off x="350714" y="6905883"/>
            <a:ext cx="3275120" cy="3485570"/>
          </a:xfrm>
          <a:prstGeom prst="rect">
            <a:avLst/>
          </a:prstGeom>
          <a:noFill/>
        </p:spPr>
        <p:txBody>
          <a:bodyPr wrap="square" rtlCol="0">
            <a:spAutoFit/>
          </a:bodyPr>
          <a:lstStyle/>
          <a:p>
            <a:pPr algn="just"/>
            <a:r>
              <a:rPr lang="nb-NO" sz="1050" dirty="0">
                <a:effectLst/>
                <a:ea typeface="Calibri" panose="020F0502020204030204" pitchFamily="34" charset="0"/>
                <a:cs typeface="Times New Roman" panose="02020603050405020304" pitchFamily="18" charset="0"/>
              </a:rPr>
              <a:t>Bildet viser at ingen av temaene får toppskår, mellom 6 og 7. Men noen av temaene får en gjennomsnittsskår over fem. Det gjelder t</a:t>
            </a:r>
            <a:r>
              <a:rPr lang="nb-NO" sz="1050" dirty="0"/>
              <a:t>emaene (i fallende rekkefølge) «</a:t>
            </a:r>
            <a:r>
              <a:rPr lang="nb-NO" sz="1050" dirty="0">
                <a:effectLst/>
                <a:ea typeface="Calibri" panose="020F0502020204030204" pitchFamily="34" charset="0"/>
                <a:cs typeface="Times New Roman" panose="02020603050405020304" pitchFamily="18" charset="0"/>
              </a:rPr>
              <a:t>boliger og lokalsamfunn», «identitet og tilhørighet», «trygghetsfølelse», «reise miljøvennlig (trafikk og parkering)», «tjenester og fasiliteter», og «arbeidsplasser og lokaløkonomi». </a:t>
            </a:r>
          </a:p>
          <a:p>
            <a:pPr algn="just"/>
            <a:endParaRPr lang="nb-NO" sz="1050" dirty="0">
              <a:effectLst/>
              <a:ea typeface="Calibri" panose="020F0502020204030204" pitchFamily="34" charset="0"/>
              <a:cs typeface="Times New Roman" panose="02020603050405020304" pitchFamily="18" charset="0"/>
            </a:endParaRPr>
          </a:p>
          <a:p>
            <a:pPr algn="just"/>
            <a:r>
              <a:rPr lang="nb-NO" sz="1050" dirty="0">
                <a:effectLst/>
                <a:ea typeface="Calibri" panose="020F0502020204030204" pitchFamily="34" charset="0"/>
                <a:cs typeface="Times New Roman" panose="02020603050405020304" pitchFamily="18" charset="0"/>
              </a:rPr>
              <a:t>Temaer med middels vurdering (gjennomsnittskår mellom fire og fem) er i fallende rekkefølge: «grøntområder», «ta seg frem i nærområdet», «kollektivtransport», «lek og fritidsaktiviteter», «gater og offentlige rom», «vedlikehold» og «sosiale møteplasser». </a:t>
            </a:r>
            <a:r>
              <a:rPr lang="nb-NO" sz="1050" dirty="0">
                <a:ea typeface="Calibri" panose="020F0502020204030204" pitchFamily="34" charset="0"/>
                <a:cs typeface="Times New Roman" panose="02020603050405020304" pitchFamily="18" charset="0"/>
              </a:rPr>
              <a:t>E</a:t>
            </a:r>
            <a:r>
              <a:rPr lang="nb-NO" sz="1050" dirty="0">
                <a:effectLst/>
                <a:ea typeface="Calibri" panose="020F0502020204030204" pitchFamily="34" charset="0"/>
                <a:cs typeface="Times New Roman" panose="02020603050405020304" pitchFamily="18" charset="0"/>
              </a:rPr>
              <a:t>neste tema med lav vurdering er «innflytelse og følelse av kontroll» (gjennomsnitt under 4). </a:t>
            </a:r>
          </a:p>
          <a:p>
            <a:pPr algn="just"/>
            <a:endParaRPr lang="nb-NO" sz="1050" dirty="0">
              <a:ea typeface="Calibri" panose="020F0502020204030204" pitchFamily="34" charset="0"/>
              <a:cs typeface="Times New Roman" panose="02020603050405020304" pitchFamily="18" charset="0"/>
            </a:endParaRPr>
          </a:p>
          <a:p>
            <a:r>
              <a:rPr lang="nb-NO" sz="1050" dirty="0">
                <a:ea typeface="Calibri" panose="020F0502020204030204" pitchFamily="34" charset="0"/>
                <a:cs typeface="Times New Roman" panose="02020603050405020304" pitchFamily="18" charset="0"/>
              </a:rPr>
              <a:t>Kompasset viser et interessant mønster. Grovt sett</a:t>
            </a:r>
          </a:p>
          <a:p>
            <a:pPr algn="just"/>
            <a:r>
              <a:rPr lang="nb-NO" sz="1050" dirty="0">
                <a:ea typeface="Calibri" panose="020F0502020204030204" pitchFamily="34" charset="0"/>
                <a:cs typeface="Times New Roman" panose="02020603050405020304" pitchFamily="18" charset="0"/>
              </a:rPr>
              <a:t>synes folk som bor i sentrumsområdet å være mest positive til områdets sosiale og økonomiske kvaliteter</a:t>
            </a:r>
            <a:endParaRPr lang="nb-NO" sz="1050" dirty="0">
              <a:effectLst/>
              <a:ea typeface="Calibri" panose="020F0502020204030204" pitchFamily="34" charset="0"/>
              <a:cs typeface="Times New Roman" panose="02020603050405020304" pitchFamily="18" charset="0"/>
            </a:endParaRPr>
          </a:p>
          <a:p>
            <a:pPr algn="just"/>
            <a:endParaRPr lang="nb-NO" sz="1050" dirty="0">
              <a:ea typeface="Calibri" panose="020F0502020204030204" pitchFamily="34" charset="0"/>
              <a:cs typeface="Times New Roman" panose="02020603050405020304" pitchFamily="18" charset="0"/>
            </a:endParaRPr>
          </a:p>
        </p:txBody>
      </p:sp>
      <p:sp>
        <p:nvSpPr>
          <p:cNvPr id="15" name="object 4">
            <a:extLst>
              <a:ext uri="{FF2B5EF4-FFF2-40B4-BE49-F238E27FC236}">
                <a16:creationId xmlns:a16="http://schemas.microsoft.com/office/drawing/2014/main" id="{D05C9276-C5B4-40E2-BC8D-0C13E33D3FF0}"/>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16" name="Rett linje 15">
            <a:extLst>
              <a:ext uri="{FF2B5EF4-FFF2-40B4-BE49-F238E27FC236}">
                <a16:creationId xmlns:a16="http://schemas.microsoft.com/office/drawing/2014/main" id="{22E1EE1B-7D94-4EAD-88A3-A62ED7D5CDAD}"/>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TekstSylinder 4">
            <a:extLst>
              <a:ext uri="{FF2B5EF4-FFF2-40B4-BE49-F238E27FC236}">
                <a16:creationId xmlns:a16="http://schemas.microsoft.com/office/drawing/2014/main" id="{C3429AB6-888E-F30C-639B-15830D1AB762}"/>
              </a:ext>
            </a:extLst>
          </p:cNvPr>
          <p:cNvSpPr txBox="1"/>
          <p:nvPr/>
        </p:nvSpPr>
        <p:spPr>
          <a:xfrm>
            <a:off x="1167599" y="2755495"/>
            <a:ext cx="5221301" cy="253916"/>
          </a:xfrm>
          <a:prstGeom prst="rect">
            <a:avLst/>
          </a:prstGeom>
          <a:noFill/>
        </p:spPr>
        <p:txBody>
          <a:bodyPr wrap="none" lIns="91440" tIns="45720" rIns="91440" bIns="45720" rtlCol="0" anchor="t">
            <a:spAutoFit/>
          </a:bodyPr>
          <a:lstStyle/>
          <a:p>
            <a:r>
              <a:rPr lang="nb-NO" sz="1050" b="1" dirty="0">
                <a:solidFill>
                  <a:schemeClr val="bg1">
                    <a:lumMod val="50000"/>
                  </a:schemeClr>
                </a:solidFill>
              </a:rPr>
              <a:t>Figur 3: Stedskompass for Fredrikstad sentrum, de ulike temaene har N mellom 717 og 685</a:t>
            </a:r>
            <a:endParaRPr lang="nb-NO" sz="1050" dirty="0"/>
          </a:p>
        </p:txBody>
      </p:sp>
      <p:pic>
        <p:nvPicPr>
          <p:cNvPr id="11" name="Picture 1">
            <a:extLst>
              <a:ext uri="{FF2B5EF4-FFF2-40B4-BE49-F238E27FC236}">
                <a16:creationId xmlns:a16="http://schemas.microsoft.com/office/drawing/2014/main" id="{AC992563-A18D-62A8-D444-CDBFFEBE172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135" y="3076451"/>
            <a:ext cx="3747135" cy="3756025"/>
          </a:xfrm>
          <a:prstGeom prst="rect">
            <a:avLst/>
          </a:prstGeom>
          <a:noFill/>
        </p:spPr>
      </p:pic>
      <p:sp>
        <p:nvSpPr>
          <p:cNvPr id="12" name="TekstSylinder 11">
            <a:extLst>
              <a:ext uri="{FF2B5EF4-FFF2-40B4-BE49-F238E27FC236}">
                <a16:creationId xmlns:a16="http://schemas.microsoft.com/office/drawing/2014/main" id="{B61440D8-62B6-BBE4-5229-3F81BBADC763}"/>
              </a:ext>
            </a:extLst>
          </p:cNvPr>
          <p:cNvSpPr txBox="1"/>
          <p:nvPr/>
        </p:nvSpPr>
        <p:spPr>
          <a:xfrm>
            <a:off x="3930666" y="6909453"/>
            <a:ext cx="3275120" cy="2839239"/>
          </a:xfrm>
          <a:prstGeom prst="rect">
            <a:avLst/>
          </a:prstGeom>
          <a:noFill/>
        </p:spPr>
        <p:txBody>
          <a:bodyPr wrap="square" rtlCol="0">
            <a:spAutoFit/>
          </a:bodyPr>
          <a:lstStyle/>
          <a:p>
            <a:r>
              <a:rPr lang="nb-NO" sz="1050" dirty="0">
                <a:ea typeface="Calibri" panose="020F0502020204030204" pitchFamily="34" charset="0"/>
                <a:cs typeface="Times New Roman" panose="02020603050405020304" pitchFamily="18" charset="0"/>
              </a:rPr>
              <a:t>–identitet, trygghet, lokalsamfunn, tilgangen til tjenester og arbeidsplasser. Mens de fysiske kvalitetene vurderes som svakere – vedlikehold, mulighet for lek og fritidsaktiviteter og offentlige uterom. </a:t>
            </a:r>
          </a:p>
          <a:p>
            <a:endParaRPr lang="nb-NO" sz="1050" dirty="0">
              <a:ea typeface="Calibri" panose="020F0502020204030204" pitchFamily="34" charset="0"/>
              <a:cs typeface="Times New Roman" panose="02020603050405020304" pitchFamily="18" charset="0"/>
            </a:endParaRPr>
          </a:p>
          <a:p>
            <a:pPr algn="just"/>
            <a:r>
              <a:rPr lang="nb-NO" sz="1050" dirty="0">
                <a:ea typeface="Calibri" panose="020F0502020204030204" pitchFamily="34" charset="0"/>
                <a:cs typeface="Times New Roman" panose="02020603050405020304" pitchFamily="18" charset="0"/>
              </a:rPr>
              <a:t>De åpne spørsmålene bekrefter dette bildet. På spørsmål om hva folk trives med i nærområdet sitt oppgis nærhet til alt/tjenester og fasiliteter hyppigst, men også at området er stille og rolig og at de har gode naboer. På spørsmål om hva som kan forbedres i området svarer de særlig fysisk infrastruktur og trafikk, men også belysning, vedlikehold og kollektivtrafikk. </a:t>
            </a:r>
          </a:p>
          <a:p>
            <a:endParaRPr lang="nb-NO" sz="1050" dirty="0">
              <a:ea typeface="Calibri" panose="020F0502020204030204" pitchFamily="34" charset="0"/>
              <a:cs typeface="Times New Roman" panose="02020603050405020304" pitchFamily="18" charset="0"/>
            </a:endParaRPr>
          </a:p>
          <a:p>
            <a:pPr algn="just"/>
            <a:r>
              <a:rPr lang="nb-NO" sz="1050" dirty="0">
                <a:ea typeface="Calibri" panose="020F0502020204030204" pitchFamily="34" charset="0"/>
                <a:cs typeface="Times New Roman" panose="02020603050405020304" pitchFamily="18" charset="0"/>
              </a:rPr>
              <a:t>Mulighet for politisk innflytelse er en annen type variabel mer løsrevet fra kvaliteten til nærmiljøet som sådan. Den lave skåren her er interessant å utforske nærmere i den videre analysen av materialet. </a:t>
            </a:r>
            <a:endParaRPr lang="nb-NO" sz="1050" dirty="0">
              <a:effectLst/>
              <a:ea typeface="Calibri" panose="020F0502020204030204" pitchFamily="34" charset="0"/>
              <a:cs typeface="Times New Roman" panose="02020603050405020304" pitchFamily="18" charset="0"/>
            </a:endParaRPr>
          </a:p>
        </p:txBody>
      </p:sp>
      <p:sp>
        <p:nvSpPr>
          <p:cNvPr id="4" name="TekstSylinder 3">
            <a:extLst>
              <a:ext uri="{FF2B5EF4-FFF2-40B4-BE49-F238E27FC236}">
                <a16:creationId xmlns:a16="http://schemas.microsoft.com/office/drawing/2014/main" id="{26F2B234-651A-6003-622F-C9988468E312}"/>
              </a:ext>
            </a:extLst>
          </p:cNvPr>
          <p:cNvSpPr txBox="1"/>
          <p:nvPr/>
        </p:nvSpPr>
        <p:spPr>
          <a:xfrm>
            <a:off x="350714" y="718353"/>
            <a:ext cx="3275120" cy="2192908"/>
          </a:xfrm>
          <a:prstGeom prst="rect">
            <a:avLst/>
          </a:prstGeom>
          <a:noFill/>
        </p:spPr>
        <p:txBody>
          <a:bodyPr wrap="square" rtlCol="0">
            <a:spAutoFit/>
          </a:bodyPr>
          <a:lstStyle/>
          <a:p>
            <a:pPr algn="just"/>
            <a:r>
              <a:rPr lang="nb-NO" sz="1050" dirty="0">
                <a:ea typeface="Calibri" panose="020F0502020204030204" pitchFamily="34" charset="0"/>
                <a:cs typeface="Times New Roman" panose="02020603050405020304" pitchFamily="18" charset="0"/>
              </a:rPr>
              <a:t>Et annet mål på trivsel og tilfredshet med området er hvor lenge en ser for seg å bli boende. Ut- og innflytting sier noe om stabiliteten til et område, som litteraturstudien har vist er en av flere faktorer som fremmer sosial bærekraft. Interessant nok er det i Holmen/</a:t>
            </a:r>
            <a:r>
              <a:rPr lang="nb-NO" sz="1050" dirty="0" err="1">
                <a:ea typeface="Calibri" panose="020F0502020204030204" pitchFamily="34" charset="0"/>
                <a:cs typeface="Times New Roman" panose="02020603050405020304" pitchFamily="18" charset="0"/>
              </a:rPr>
              <a:t>Seut</a:t>
            </a:r>
            <a:r>
              <a:rPr lang="nb-NO" sz="1050" dirty="0">
                <a:ea typeface="Calibri" panose="020F0502020204030204" pitchFamily="34" charset="0"/>
                <a:cs typeface="Times New Roman" panose="02020603050405020304" pitchFamily="18" charset="0"/>
              </a:rPr>
              <a:t> og Sentrum syd – der folk var minst og mest fornøyd med området sitt – at størst andel av befolkningen planlegger å bli boende i nærområdet resten av livet, omkring 50 prosent av respondentene. I Sentrum øst og vest faller denne andelen med 15-17 prosent, altså et betydelig fall. Hva dette kommer av kan vi ikke med sikkerhet si på bakgrunn av resultatene. </a:t>
            </a:r>
          </a:p>
          <a:p>
            <a:endParaRPr lang="nb-NO" sz="1050" dirty="0">
              <a:effectLst/>
              <a:ea typeface="Calibri" panose="020F0502020204030204" pitchFamily="34" charset="0"/>
              <a:cs typeface="Times New Roman" panose="02020603050405020304" pitchFamily="18" charset="0"/>
            </a:endParaRPr>
          </a:p>
        </p:txBody>
      </p:sp>
      <p:sp>
        <p:nvSpPr>
          <p:cNvPr id="7" name="TekstSylinder 6">
            <a:extLst>
              <a:ext uri="{FF2B5EF4-FFF2-40B4-BE49-F238E27FC236}">
                <a16:creationId xmlns:a16="http://schemas.microsoft.com/office/drawing/2014/main" id="{D7FCAE60-ECF6-486B-2C96-C2E9F0BA8237}"/>
              </a:ext>
            </a:extLst>
          </p:cNvPr>
          <p:cNvSpPr txBox="1"/>
          <p:nvPr/>
        </p:nvSpPr>
        <p:spPr>
          <a:xfrm>
            <a:off x="3930666" y="740994"/>
            <a:ext cx="3275120" cy="1223412"/>
          </a:xfrm>
          <a:prstGeom prst="rect">
            <a:avLst/>
          </a:prstGeom>
          <a:noFill/>
        </p:spPr>
        <p:txBody>
          <a:bodyPr wrap="square" rtlCol="0">
            <a:spAutoFit/>
          </a:bodyPr>
          <a:lstStyle/>
          <a:p>
            <a:r>
              <a:rPr lang="nb-NO" sz="1050" dirty="0">
                <a:ea typeface="Calibri" panose="020F0502020204030204" pitchFamily="34" charset="0"/>
                <a:cs typeface="Times New Roman" panose="02020603050405020304" pitchFamily="18" charset="0"/>
              </a:rPr>
              <a:t>Analyser ble gjort for sosiodemografiske variabler: kjønn, utdanningsnivå, eie/leie av bolig, aldersgrupper og fødeland. Ingen av disse ga signifikante utslag.      </a:t>
            </a:r>
            <a:endParaRPr lang="nb-NO" sz="1050" dirty="0">
              <a:effectLst/>
              <a:ea typeface="Calibri" panose="020F0502020204030204" pitchFamily="34" charset="0"/>
              <a:cs typeface="Times New Roman" panose="02020603050405020304" pitchFamily="18" charset="0"/>
            </a:endParaRPr>
          </a:p>
          <a:p>
            <a:r>
              <a:rPr lang="nb-NO" sz="1050" dirty="0">
                <a:ea typeface="Calibri" panose="020F0502020204030204" pitchFamily="34" charset="0"/>
                <a:cs typeface="Times New Roman" panose="02020603050405020304" pitchFamily="18" charset="0"/>
              </a:rPr>
              <a:t> </a:t>
            </a:r>
          </a:p>
          <a:p>
            <a:r>
              <a:rPr lang="nb-NO" sz="1050" dirty="0">
                <a:effectLst/>
                <a:ea typeface="Calibri" panose="020F0502020204030204" pitchFamily="34" charset="0"/>
                <a:cs typeface="Times New Roman" panose="02020603050405020304" pitchFamily="18" charset="0"/>
              </a:rPr>
              <a:t>Figur 3 viser resultatene som et stedskompass hvor hver av de 14 temaene er representert, og hvor resultatene fra hele sentrumsområdet  er samlet.</a:t>
            </a:r>
          </a:p>
        </p:txBody>
      </p:sp>
      <p:sp>
        <p:nvSpPr>
          <p:cNvPr id="9" name="object 3">
            <a:extLst>
              <a:ext uri="{FF2B5EF4-FFF2-40B4-BE49-F238E27FC236}">
                <a16:creationId xmlns:a16="http://schemas.microsoft.com/office/drawing/2014/main" id="{8FE51E7D-F71E-02D2-1502-6D55F74CD4DB}"/>
              </a:ext>
            </a:extLst>
          </p:cNvPr>
          <p:cNvSpPr/>
          <p:nvPr/>
        </p:nvSpPr>
        <p:spPr>
          <a:xfrm flipH="1">
            <a:off x="3694708" y="740994"/>
            <a:ext cx="83542" cy="1861272"/>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13" name="Plassholder for lysbildenummer 12">
            <a:extLst>
              <a:ext uri="{FF2B5EF4-FFF2-40B4-BE49-F238E27FC236}">
                <a16:creationId xmlns:a16="http://schemas.microsoft.com/office/drawing/2014/main" id="{4AE66F37-6156-CF47-8833-3F20FFC3609C}"/>
              </a:ext>
            </a:extLst>
          </p:cNvPr>
          <p:cNvSpPr>
            <a:spLocks noGrp="1"/>
          </p:cNvSpPr>
          <p:nvPr>
            <p:ph type="sldNum" sz="quarter" idx="7"/>
          </p:nvPr>
        </p:nvSpPr>
        <p:spPr/>
        <p:txBody>
          <a:bodyPr/>
          <a:lstStyle/>
          <a:p>
            <a:fld id="{B6F15528-21DE-4FAA-801E-634DDDAF4B2B}" type="slidenum">
              <a:rPr lang="nb-NO" smtClean="0"/>
              <a:t>10</a:t>
            </a:fld>
            <a:endParaRPr lang="nb-NO"/>
          </a:p>
        </p:txBody>
      </p:sp>
    </p:spTree>
    <p:extLst>
      <p:ext uri="{BB962C8B-B14F-4D97-AF65-F5344CB8AC3E}">
        <p14:creationId xmlns:p14="http://schemas.microsoft.com/office/powerpoint/2010/main" val="3259876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A4D0B6-CCB9-69B7-BD18-CB905A631446}"/>
              </a:ext>
            </a:extLst>
          </p:cNvPr>
          <p:cNvSpPr txBox="1"/>
          <p:nvPr/>
        </p:nvSpPr>
        <p:spPr>
          <a:xfrm>
            <a:off x="376114" y="8260561"/>
            <a:ext cx="328964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nb-NO" sz="1050" dirty="0">
                <a:ea typeface="+mn-lt"/>
                <a:cs typeface="+mn-lt"/>
              </a:rPr>
              <a:t>Ved å inkludere fire ulike områder i stedskompasset får vi innsikt i forskjeller og likheter mellom områdene og hva som kjennetegner hvert enkelt område.  Figur fire viser stedskompasset til hver av de fire sentrumsområdene. </a:t>
            </a:r>
          </a:p>
          <a:p>
            <a:pPr algn="just"/>
            <a:endParaRPr lang="nb-NO" sz="1050" dirty="0">
              <a:ea typeface="+mn-lt"/>
              <a:cs typeface="+mn-lt"/>
            </a:endParaRPr>
          </a:p>
          <a:p>
            <a:pPr algn="just"/>
            <a:r>
              <a:rPr lang="nb-NO" sz="1050" dirty="0">
                <a:ea typeface="+mn-lt"/>
                <a:cs typeface="+mn-lt"/>
              </a:rPr>
              <a:t>Grovt sett får Sentrum syd og vest mer positiv vurdering enn Holmen/</a:t>
            </a:r>
            <a:r>
              <a:rPr lang="nb-NO" sz="1050" dirty="0" err="1">
                <a:ea typeface="+mn-lt"/>
                <a:cs typeface="+mn-lt"/>
              </a:rPr>
              <a:t>Seut</a:t>
            </a:r>
            <a:r>
              <a:rPr lang="nb-NO" sz="1050" dirty="0">
                <a:ea typeface="+mn-lt"/>
                <a:cs typeface="+mn-lt"/>
              </a:rPr>
              <a:t> og Sentrum øst. Sammenlikner vi  områdene med lavest og høyest skår ser vi at Holmen/</a:t>
            </a:r>
            <a:r>
              <a:rPr lang="nb-NO" sz="1050" dirty="0" err="1">
                <a:ea typeface="+mn-lt"/>
                <a:cs typeface="+mn-lt"/>
              </a:rPr>
              <a:t>Seut</a:t>
            </a:r>
            <a:r>
              <a:rPr lang="nb-NO" sz="1050" dirty="0">
                <a:ea typeface="+mn-lt"/>
                <a:cs typeface="+mn-lt"/>
              </a:rPr>
              <a:t> skårer lavere enn Sentrum syd på 13 av 14 kategorier. Imidlertid følger vurderingene i alle områdene det samme generelle mønsteret.  </a:t>
            </a:r>
          </a:p>
        </p:txBody>
      </p:sp>
      <p:sp>
        <p:nvSpPr>
          <p:cNvPr id="8" name="object 3">
            <a:extLst>
              <a:ext uri="{FF2B5EF4-FFF2-40B4-BE49-F238E27FC236}">
                <a16:creationId xmlns:a16="http://schemas.microsoft.com/office/drawing/2014/main" id="{EFAFBACB-6AEE-00CB-9F2F-B10AC1E1E83E}"/>
              </a:ext>
            </a:extLst>
          </p:cNvPr>
          <p:cNvSpPr/>
          <p:nvPr/>
        </p:nvSpPr>
        <p:spPr>
          <a:xfrm>
            <a:off x="3778250" y="8260561"/>
            <a:ext cx="45719" cy="1914877"/>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 name="object 4">
            <a:extLst>
              <a:ext uri="{FF2B5EF4-FFF2-40B4-BE49-F238E27FC236}">
                <a16:creationId xmlns:a16="http://schemas.microsoft.com/office/drawing/2014/main" id="{8B854A47-8D98-4786-B889-1342FB911774}"/>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11" name="Rett linje 10">
            <a:extLst>
              <a:ext uri="{FF2B5EF4-FFF2-40B4-BE49-F238E27FC236}">
                <a16:creationId xmlns:a16="http://schemas.microsoft.com/office/drawing/2014/main" id="{1EB5F990-D4B0-4E68-AA5B-4D73420A05D3}"/>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6" name="object 16">
            <a:extLst>
              <a:ext uri="{FF2B5EF4-FFF2-40B4-BE49-F238E27FC236}">
                <a16:creationId xmlns:a16="http://schemas.microsoft.com/office/drawing/2014/main" id="{B1A1F15B-DBEB-D020-72AD-965F2BF6B8AA}"/>
              </a:ext>
            </a:extLst>
          </p:cNvPr>
          <p:cNvSpPr txBox="1"/>
          <p:nvPr/>
        </p:nvSpPr>
        <p:spPr>
          <a:xfrm>
            <a:off x="4067243" y="5856887"/>
            <a:ext cx="3093544" cy="173766"/>
          </a:xfrm>
          <a:prstGeom prst="rect">
            <a:avLst/>
          </a:prstGeom>
        </p:spPr>
        <p:txBody>
          <a:bodyPr vert="horz" wrap="square" lIns="0" tIns="12065" rIns="0" bIns="0" rtlCol="0" anchor="t">
            <a:spAutoFit/>
          </a:bodyPr>
          <a:lstStyle/>
          <a:p>
            <a:r>
              <a:rPr lang="nb-NO" sz="1050" dirty="0"/>
              <a:t> </a:t>
            </a:r>
          </a:p>
        </p:txBody>
      </p:sp>
      <p:sp>
        <p:nvSpPr>
          <p:cNvPr id="13" name="TekstSylinder 12">
            <a:extLst>
              <a:ext uri="{FF2B5EF4-FFF2-40B4-BE49-F238E27FC236}">
                <a16:creationId xmlns:a16="http://schemas.microsoft.com/office/drawing/2014/main" id="{F0312D81-A6AD-A965-432A-94F353E7E145}"/>
              </a:ext>
            </a:extLst>
          </p:cNvPr>
          <p:cNvSpPr txBox="1"/>
          <p:nvPr/>
        </p:nvSpPr>
        <p:spPr>
          <a:xfrm>
            <a:off x="2273322" y="784629"/>
            <a:ext cx="3587842" cy="253916"/>
          </a:xfrm>
          <a:prstGeom prst="rect">
            <a:avLst/>
          </a:prstGeom>
          <a:noFill/>
        </p:spPr>
        <p:txBody>
          <a:bodyPr wrap="none" rtlCol="0">
            <a:spAutoFit/>
          </a:bodyPr>
          <a:lstStyle/>
          <a:p>
            <a:r>
              <a:rPr lang="nb-NO" sz="1050" b="1" dirty="0">
                <a:solidFill>
                  <a:schemeClr val="bg1">
                    <a:lumMod val="50000"/>
                  </a:schemeClr>
                </a:solidFill>
                <a:effectLst/>
                <a:ea typeface="Calibri" panose="020F0502020204030204" pitchFamily="34" charset="0"/>
                <a:cs typeface="Times New Roman" panose="02020603050405020304" pitchFamily="18" charset="0"/>
              </a:rPr>
              <a:t>Figur 4: Stedskompassets resultater per område i Fredrikstad</a:t>
            </a:r>
          </a:p>
        </p:txBody>
      </p:sp>
      <p:pic>
        <p:nvPicPr>
          <p:cNvPr id="14" name="Picture 38" descr="Chart, radar chart&#10;&#10;Description automatically generated">
            <a:extLst>
              <a:ext uri="{FF2B5EF4-FFF2-40B4-BE49-F238E27FC236}">
                <a16:creationId xmlns:a16="http://schemas.microsoft.com/office/drawing/2014/main" id="{62739EA8-ABE4-D938-7F0C-7383DDB301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158" y="1305430"/>
            <a:ext cx="2819400" cy="2827655"/>
          </a:xfrm>
          <a:prstGeom prst="rect">
            <a:avLst/>
          </a:prstGeom>
          <a:noFill/>
          <a:ln>
            <a:noFill/>
          </a:ln>
        </p:spPr>
      </p:pic>
      <p:sp>
        <p:nvSpPr>
          <p:cNvPr id="15" name="TekstSylinder 14">
            <a:extLst>
              <a:ext uri="{FF2B5EF4-FFF2-40B4-BE49-F238E27FC236}">
                <a16:creationId xmlns:a16="http://schemas.microsoft.com/office/drawing/2014/main" id="{31B176F1-D6CF-B81E-C228-864CA1636387}"/>
              </a:ext>
            </a:extLst>
          </p:cNvPr>
          <p:cNvSpPr txBox="1"/>
          <p:nvPr/>
        </p:nvSpPr>
        <p:spPr>
          <a:xfrm>
            <a:off x="1325735" y="4247226"/>
            <a:ext cx="910827" cy="253916"/>
          </a:xfrm>
          <a:prstGeom prst="rect">
            <a:avLst/>
          </a:prstGeom>
          <a:noFill/>
        </p:spPr>
        <p:txBody>
          <a:bodyPr wrap="none" rtlCol="0">
            <a:spAutoFit/>
          </a:bodyPr>
          <a:lstStyle/>
          <a:p>
            <a:r>
              <a:rPr lang="nb-NO" sz="1050" dirty="0">
                <a:effectLst/>
                <a:ea typeface="Calibri" panose="020F0502020204030204" pitchFamily="34" charset="0"/>
                <a:cs typeface="Times New Roman" panose="02020603050405020304" pitchFamily="18" charset="0"/>
              </a:rPr>
              <a:t>Holmen/</a:t>
            </a:r>
            <a:r>
              <a:rPr lang="nb-NO" sz="1050" dirty="0" err="1">
                <a:effectLst/>
                <a:ea typeface="Calibri" panose="020F0502020204030204" pitchFamily="34" charset="0"/>
                <a:cs typeface="Times New Roman" panose="02020603050405020304" pitchFamily="18" charset="0"/>
              </a:rPr>
              <a:t>Seut</a:t>
            </a:r>
            <a:endParaRPr lang="nb-NO" sz="1050" dirty="0">
              <a:effectLst/>
              <a:ea typeface="Calibri" panose="020F0502020204030204" pitchFamily="34" charset="0"/>
              <a:cs typeface="Times New Roman" panose="02020603050405020304" pitchFamily="18" charset="0"/>
            </a:endParaRPr>
          </a:p>
        </p:txBody>
      </p:sp>
      <p:pic>
        <p:nvPicPr>
          <p:cNvPr id="16" name="Picture 39" descr="Chart, radar chart&#10;&#10;Description automatically generated">
            <a:extLst>
              <a:ext uri="{FF2B5EF4-FFF2-40B4-BE49-F238E27FC236}">
                <a16:creationId xmlns:a16="http://schemas.microsoft.com/office/drawing/2014/main" id="{C202C561-621B-9EC4-2EB6-73EDD1C216BE}"/>
              </a:ext>
            </a:extLst>
          </p:cNvPr>
          <p:cNvPicPr>
            <a:picLocks noChangeAspect="1"/>
          </p:cNvPicPr>
          <p:nvPr/>
        </p:nvPicPr>
        <p:blipFill>
          <a:blip r:embed="rId3"/>
          <a:stretch>
            <a:fillRect/>
          </a:stretch>
        </p:blipFill>
        <p:spPr>
          <a:xfrm>
            <a:off x="4230985" y="1277973"/>
            <a:ext cx="2766060" cy="2814955"/>
          </a:xfrm>
          <a:prstGeom prst="rect">
            <a:avLst/>
          </a:prstGeom>
        </p:spPr>
      </p:pic>
      <p:sp>
        <p:nvSpPr>
          <p:cNvPr id="17" name="TekstSylinder 16">
            <a:extLst>
              <a:ext uri="{FF2B5EF4-FFF2-40B4-BE49-F238E27FC236}">
                <a16:creationId xmlns:a16="http://schemas.microsoft.com/office/drawing/2014/main" id="{C6FADB49-22DE-E53A-2105-20FA2996EED1}"/>
              </a:ext>
            </a:extLst>
          </p:cNvPr>
          <p:cNvSpPr txBox="1"/>
          <p:nvPr/>
        </p:nvSpPr>
        <p:spPr>
          <a:xfrm>
            <a:off x="5208293" y="4247226"/>
            <a:ext cx="853119" cy="253916"/>
          </a:xfrm>
          <a:prstGeom prst="rect">
            <a:avLst/>
          </a:prstGeom>
          <a:noFill/>
        </p:spPr>
        <p:txBody>
          <a:bodyPr wrap="none" rtlCol="0">
            <a:spAutoFit/>
          </a:bodyPr>
          <a:lstStyle/>
          <a:p>
            <a:r>
              <a:rPr lang="nb-NO" sz="1050" dirty="0">
                <a:effectLst/>
                <a:ea typeface="Calibri" panose="020F0502020204030204" pitchFamily="34" charset="0"/>
                <a:cs typeface="Times New Roman" panose="02020603050405020304" pitchFamily="18" charset="0"/>
              </a:rPr>
              <a:t>Sentrum øst</a:t>
            </a:r>
          </a:p>
        </p:txBody>
      </p:sp>
      <p:pic>
        <p:nvPicPr>
          <p:cNvPr id="18" name="Picture 40" descr="Chart, radar chart&#10;&#10;Description automatically generated">
            <a:extLst>
              <a:ext uri="{FF2B5EF4-FFF2-40B4-BE49-F238E27FC236}">
                <a16:creationId xmlns:a16="http://schemas.microsoft.com/office/drawing/2014/main" id="{F2E30E85-0AED-F6C9-0EAB-AA3AF8E56FA4}"/>
              </a:ext>
            </a:extLst>
          </p:cNvPr>
          <p:cNvPicPr>
            <a:picLocks noChangeAspect="1"/>
          </p:cNvPicPr>
          <p:nvPr/>
        </p:nvPicPr>
        <p:blipFill>
          <a:blip r:embed="rId4"/>
          <a:stretch>
            <a:fillRect/>
          </a:stretch>
        </p:blipFill>
        <p:spPr>
          <a:xfrm>
            <a:off x="516763" y="4820683"/>
            <a:ext cx="2790190" cy="2758440"/>
          </a:xfrm>
          <a:prstGeom prst="rect">
            <a:avLst/>
          </a:prstGeom>
        </p:spPr>
      </p:pic>
      <p:sp>
        <p:nvSpPr>
          <p:cNvPr id="19" name="TekstSylinder 18">
            <a:extLst>
              <a:ext uri="{FF2B5EF4-FFF2-40B4-BE49-F238E27FC236}">
                <a16:creationId xmlns:a16="http://schemas.microsoft.com/office/drawing/2014/main" id="{4A740708-9B18-0878-1934-8692CC47A353}"/>
              </a:ext>
            </a:extLst>
          </p:cNvPr>
          <p:cNvSpPr txBox="1"/>
          <p:nvPr/>
        </p:nvSpPr>
        <p:spPr>
          <a:xfrm>
            <a:off x="1477283" y="7690328"/>
            <a:ext cx="869149" cy="253916"/>
          </a:xfrm>
          <a:prstGeom prst="rect">
            <a:avLst/>
          </a:prstGeom>
          <a:noFill/>
        </p:spPr>
        <p:txBody>
          <a:bodyPr wrap="none" rtlCol="0">
            <a:spAutoFit/>
          </a:bodyPr>
          <a:lstStyle/>
          <a:p>
            <a:r>
              <a:rPr lang="nb-NO" sz="1050" dirty="0">
                <a:effectLst/>
                <a:ea typeface="Calibri" panose="020F0502020204030204" pitchFamily="34" charset="0"/>
                <a:cs typeface="Times New Roman" panose="02020603050405020304" pitchFamily="18" charset="0"/>
              </a:rPr>
              <a:t>Sentrum syd</a:t>
            </a:r>
          </a:p>
        </p:txBody>
      </p:sp>
      <p:pic>
        <p:nvPicPr>
          <p:cNvPr id="20" name="Picture 41" descr="Chart, radar chart&#10;&#10;Description automatically generated">
            <a:extLst>
              <a:ext uri="{FF2B5EF4-FFF2-40B4-BE49-F238E27FC236}">
                <a16:creationId xmlns:a16="http://schemas.microsoft.com/office/drawing/2014/main" id="{CE918D25-63E7-98E8-0645-CBB59A789144}"/>
              </a:ext>
            </a:extLst>
          </p:cNvPr>
          <p:cNvPicPr>
            <a:picLocks noChangeAspect="1"/>
          </p:cNvPicPr>
          <p:nvPr/>
        </p:nvPicPr>
        <p:blipFill>
          <a:blip r:embed="rId5"/>
          <a:stretch>
            <a:fillRect/>
          </a:stretch>
        </p:blipFill>
        <p:spPr>
          <a:xfrm>
            <a:off x="4230985" y="4804808"/>
            <a:ext cx="2766060" cy="2790190"/>
          </a:xfrm>
          <a:prstGeom prst="rect">
            <a:avLst/>
          </a:prstGeom>
        </p:spPr>
      </p:pic>
      <p:sp>
        <p:nvSpPr>
          <p:cNvPr id="22" name="TekstSylinder 21">
            <a:extLst>
              <a:ext uri="{FF2B5EF4-FFF2-40B4-BE49-F238E27FC236}">
                <a16:creationId xmlns:a16="http://schemas.microsoft.com/office/drawing/2014/main" id="{6B04748E-762D-2D64-8EE8-C346547E46F5}"/>
              </a:ext>
            </a:extLst>
          </p:cNvPr>
          <p:cNvSpPr txBox="1"/>
          <p:nvPr/>
        </p:nvSpPr>
        <p:spPr>
          <a:xfrm>
            <a:off x="5150585" y="7690328"/>
            <a:ext cx="910827" cy="253916"/>
          </a:xfrm>
          <a:prstGeom prst="rect">
            <a:avLst/>
          </a:prstGeom>
          <a:noFill/>
        </p:spPr>
        <p:txBody>
          <a:bodyPr wrap="none" rtlCol="0">
            <a:spAutoFit/>
          </a:bodyPr>
          <a:lstStyle/>
          <a:p>
            <a:r>
              <a:rPr lang="nb-NO" sz="1050" dirty="0">
                <a:effectLst/>
                <a:ea typeface="Calibri" panose="020F0502020204030204" pitchFamily="34" charset="0"/>
                <a:cs typeface="Times New Roman" panose="02020603050405020304" pitchFamily="18" charset="0"/>
              </a:rPr>
              <a:t>Sentrum vest</a:t>
            </a:r>
          </a:p>
        </p:txBody>
      </p:sp>
      <p:sp>
        <p:nvSpPr>
          <p:cNvPr id="23" name="TextBox 4">
            <a:extLst>
              <a:ext uri="{FF2B5EF4-FFF2-40B4-BE49-F238E27FC236}">
                <a16:creationId xmlns:a16="http://schemas.microsoft.com/office/drawing/2014/main" id="{6DCF2A21-18C7-2278-547F-1C9B8E378413}"/>
              </a:ext>
            </a:extLst>
          </p:cNvPr>
          <p:cNvSpPr txBox="1"/>
          <p:nvPr/>
        </p:nvSpPr>
        <p:spPr>
          <a:xfrm>
            <a:off x="3936465" y="8258368"/>
            <a:ext cx="3289640" cy="18697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nb-NO" sz="1050" dirty="0">
                <a:ea typeface="+mn-lt"/>
                <a:cs typeface="+mn-lt"/>
              </a:rPr>
              <a:t>I spørreundersøkelsen i Fredrikstad ba vi, i motsetning til i de andre kommunene, respondentene om å vurdere hvor viktig de mener hver av de 14 temaene er. Det viste seg å gi svært spennende og lærerike resultater. </a:t>
            </a:r>
          </a:p>
          <a:p>
            <a:pPr algn="just"/>
            <a:endParaRPr lang="nb-NO" sz="1050" dirty="0">
              <a:ea typeface="+mn-lt"/>
              <a:cs typeface="+mn-lt"/>
            </a:endParaRPr>
          </a:p>
          <a:p>
            <a:pPr algn="just"/>
            <a:r>
              <a:rPr lang="nb-NO" sz="1050" dirty="0">
                <a:ea typeface="+mn-lt"/>
                <a:cs typeface="+mn-lt"/>
              </a:rPr>
              <a:t>I figur 5 oppsummeres skåren på hvert tema for alle de fire områdene samlet. Figur 6 viser de samme temaene, men her bes respondentene å vurdere hvor viktige de mener temaene er. Av tekniske årsaker er skalaen for spørsmålet om viktighet fra 1-5, mens skalaen for stedskompasset som sådan har en skala fra 1-7.   </a:t>
            </a:r>
          </a:p>
        </p:txBody>
      </p:sp>
      <p:sp>
        <p:nvSpPr>
          <p:cNvPr id="7" name="Plassholder for lysbildenummer 6">
            <a:extLst>
              <a:ext uri="{FF2B5EF4-FFF2-40B4-BE49-F238E27FC236}">
                <a16:creationId xmlns:a16="http://schemas.microsoft.com/office/drawing/2014/main" id="{FA7131DA-6A08-C43C-19C8-B97370872133}"/>
              </a:ext>
            </a:extLst>
          </p:cNvPr>
          <p:cNvSpPr>
            <a:spLocks noGrp="1"/>
          </p:cNvSpPr>
          <p:nvPr>
            <p:ph type="sldNum" sz="quarter" idx="7"/>
          </p:nvPr>
        </p:nvSpPr>
        <p:spPr/>
        <p:txBody>
          <a:bodyPr/>
          <a:lstStyle/>
          <a:p>
            <a:fld id="{B6F15528-21DE-4FAA-801E-634DDDAF4B2B}" type="slidenum">
              <a:rPr lang="nb-NO" smtClean="0"/>
              <a:t>11</a:t>
            </a:fld>
            <a:endParaRPr lang="nb-NO" dirty="0"/>
          </a:p>
        </p:txBody>
      </p:sp>
    </p:spTree>
    <p:extLst>
      <p:ext uri="{BB962C8B-B14F-4D97-AF65-F5344CB8AC3E}">
        <p14:creationId xmlns:p14="http://schemas.microsoft.com/office/powerpoint/2010/main" val="2296176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A4D0B6-CCB9-69B7-BD18-CB905A631446}"/>
              </a:ext>
            </a:extLst>
          </p:cNvPr>
          <p:cNvSpPr txBox="1"/>
          <p:nvPr/>
        </p:nvSpPr>
        <p:spPr>
          <a:xfrm>
            <a:off x="376114" y="8005324"/>
            <a:ext cx="3289640" cy="21929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nb-NO" sz="1050" dirty="0">
                <a:ea typeface="+mn-lt"/>
                <a:cs typeface="+mn-lt"/>
              </a:rPr>
              <a:t>I figur 5 er høy skår over seks, mens høy skår i tabell 6 er over fire.</a:t>
            </a:r>
          </a:p>
          <a:p>
            <a:pPr algn="just"/>
            <a:endParaRPr lang="nb-NO" sz="1050" dirty="0">
              <a:ea typeface="+mn-lt"/>
              <a:cs typeface="+mn-lt"/>
            </a:endParaRPr>
          </a:p>
          <a:p>
            <a:pPr algn="just"/>
            <a:r>
              <a:rPr lang="nb-NO" sz="1050" dirty="0">
                <a:ea typeface="+mn-lt"/>
                <a:cs typeface="+mn-lt"/>
              </a:rPr>
              <a:t>Ved å sammenlikne respondentenes vurdering av lokalsamfunnets skår på temaene og hvor viktige de mener de samme temaene er, kan vi få en dypere forståelse for kjerneelementer i lokal, sosial bærekraft</a:t>
            </a:r>
            <a:r>
              <a:rPr lang="nb-NO" sz="1050" dirty="0">
                <a:effectLst/>
                <a:ea typeface="Calibri" panose="020F0502020204030204" pitchFamily="34" charset="0"/>
                <a:cs typeface="Times New Roman" panose="02020603050405020304" pitchFamily="18" charset="0"/>
              </a:rPr>
              <a:t>. </a:t>
            </a:r>
          </a:p>
          <a:p>
            <a:pPr algn="just"/>
            <a:endParaRPr lang="nb-NO" sz="1050" dirty="0">
              <a:ea typeface="Calibri" panose="020F0502020204030204" pitchFamily="34" charset="0"/>
              <a:cs typeface="Times New Roman" panose="02020603050405020304" pitchFamily="18" charset="0"/>
            </a:endParaRPr>
          </a:p>
          <a:p>
            <a:pPr algn="just"/>
            <a:r>
              <a:rPr lang="nb-NO" sz="1050" dirty="0">
                <a:ea typeface="Calibri" panose="020F0502020204030204" pitchFamily="34" charset="0"/>
                <a:cs typeface="Times New Roman" panose="02020603050405020304" pitchFamily="18" charset="0"/>
              </a:rPr>
              <a:t>Trygghet utmerker seg som temaet med høyest skår i begge figurene. Dette er i tråd med andre studier som viser at et trygt nabolag skaper tilfredshet og livskvalitet for innbyggerne, og at trygghet er et grunnleggende menneskelig behov. </a:t>
            </a:r>
          </a:p>
        </p:txBody>
      </p:sp>
      <p:sp>
        <p:nvSpPr>
          <p:cNvPr id="8" name="object 3">
            <a:extLst>
              <a:ext uri="{FF2B5EF4-FFF2-40B4-BE49-F238E27FC236}">
                <a16:creationId xmlns:a16="http://schemas.microsoft.com/office/drawing/2014/main" id="{EFAFBACB-6AEE-00CB-9F2F-B10AC1E1E83E}"/>
              </a:ext>
            </a:extLst>
          </p:cNvPr>
          <p:cNvSpPr/>
          <p:nvPr/>
        </p:nvSpPr>
        <p:spPr>
          <a:xfrm flipH="1">
            <a:off x="3732531" y="8005324"/>
            <a:ext cx="45719" cy="2176430"/>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 name="object 4">
            <a:extLst>
              <a:ext uri="{FF2B5EF4-FFF2-40B4-BE49-F238E27FC236}">
                <a16:creationId xmlns:a16="http://schemas.microsoft.com/office/drawing/2014/main" id="{8B854A47-8D98-4786-B889-1342FB911774}"/>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11" name="Rett linje 10">
            <a:extLst>
              <a:ext uri="{FF2B5EF4-FFF2-40B4-BE49-F238E27FC236}">
                <a16:creationId xmlns:a16="http://schemas.microsoft.com/office/drawing/2014/main" id="{1EB5F990-D4B0-4E68-AA5B-4D73420A05D3}"/>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6" name="object 16">
            <a:extLst>
              <a:ext uri="{FF2B5EF4-FFF2-40B4-BE49-F238E27FC236}">
                <a16:creationId xmlns:a16="http://schemas.microsoft.com/office/drawing/2014/main" id="{B1A1F15B-DBEB-D020-72AD-965F2BF6B8AA}"/>
              </a:ext>
            </a:extLst>
          </p:cNvPr>
          <p:cNvSpPr txBox="1"/>
          <p:nvPr/>
        </p:nvSpPr>
        <p:spPr>
          <a:xfrm>
            <a:off x="3975187" y="8030075"/>
            <a:ext cx="3093544" cy="2251770"/>
          </a:xfrm>
          <a:prstGeom prst="rect">
            <a:avLst/>
          </a:prstGeom>
        </p:spPr>
        <p:txBody>
          <a:bodyPr vert="horz" wrap="square" lIns="0" tIns="12065" rIns="0" bIns="0" rtlCol="0" anchor="t">
            <a:spAutoFit/>
          </a:bodyPr>
          <a:lstStyle/>
          <a:p>
            <a:pPr algn="just">
              <a:lnSpc>
                <a:spcPct val="107000"/>
              </a:lnSpc>
            </a:pPr>
            <a:r>
              <a:rPr lang="nb-NO" sz="1050" dirty="0">
                <a:ea typeface="Calibri" panose="020F0502020204030204" pitchFamily="34" charset="0"/>
                <a:cs typeface="Times New Roman" panose="02020603050405020304" pitchFamily="18" charset="0"/>
              </a:rPr>
              <a:t>Beveger vi oss bort fra enkelttemaer til å sammenlikne resultatene som helhet, trer interessante mønstre fram</a:t>
            </a:r>
            <a:r>
              <a:rPr lang="nb-NO" sz="1050" dirty="0">
                <a:effectLst/>
                <a:ea typeface="Calibri" panose="020F0502020204030204" pitchFamily="34" charset="0"/>
                <a:cs typeface="Times New Roman" panose="02020603050405020304" pitchFamily="18" charset="0"/>
              </a:rPr>
              <a:t>:</a:t>
            </a:r>
          </a:p>
          <a:p>
            <a:pPr>
              <a:lnSpc>
                <a:spcPct val="107000"/>
              </a:lnSpc>
            </a:pPr>
            <a:endParaRPr lang="nb-NO" sz="1050" dirty="0">
              <a:ea typeface="Calibri" panose="020F0502020204030204" pitchFamily="34" charset="0"/>
              <a:cs typeface="Times New Roman" panose="02020603050405020304" pitchFamily="18" charset="0"/>
            </a:endParaRPr>
          </a:p>
          <a:p>
            <a:pPr>
              <a:lnSpc>
                <a:spcPct val="107000"/>
              </a:lnSpc>
            </a:pPr>
            <a:r>
              <a:rPr lang="nb-NO" sz="1050" i="1" dirty="0">
                <a:effectLst/>
                <a:ea typeface="Calibri" panose="020F0502020204030204" pitchFamily="34" charset="0"/>
                <a:cs typeface="Times New Roman" panose="02020603050405020304" pitchFamily="18" charset="0"/>
              </a:rPr>
              <a:t>1. Noen av de temaene respondentene gir høyest skår, er også de temaene de vurderer som viktigst: </a:t>
            </a:r>
            <a:endParaRPr lang="nb-NO" sz="1050" dirty="0">
              <a:effectLst/>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nb-NO" sz="1050" dirty="0">
                <a:effectLst/>
                <a:ea typeface="Calibri" panose="020F0502020204030204" pitchFamily="34" charset="0"/>
                <a:cs typeface="Times New Roman" panose="02020603050405020304" pitchFamily="18" charset="0"/>
              </a:rPr>
              <a:t>«Trygghet»</a:t>
            </a:r>
          </a:p>
          <a:p>
            <a:pPr marL="171450" indent="-171450">
              <a:lnSpc>
                <a:spcPct val="107000"/>
              </a:lnSpc>
              <a:buFont typeface="Arial" panose="020B0604020202020204" pitchFamily="34" charset="0"/>
              <a:buChar char="•"/>
            </a:pPr>
            <a:r>
              <a:rPr lang="nb-NO" sz="1050" dirty="0">
                <a:ea typeface="Calibri" panose="020F0502020204030204" pitchFamily="34" charset="0"/>
                <a:cs typeface="Times New Roman" panose="02020603050405020304" pitchFamily="18" charset="0"/>
              </a:rPr>
              <a:t>Identitet og tilhørighet</a:t>
            </a:r>
          </a:p>
          <a:p>
            <a:pPr marL="171450" indent="-171450">
              <a:lnSpc>
                <a:spcPct val="107000"/>
              </a:lnSpc>
              <a:buFont typeface="Arial" panose="020B0604020202020204" pitchFamily="34" charset="0"/>
              <a:buChar char="•"/>
            </a:pPr>
            <a:r>
              <a:rPr lang="nb-NO" sz="1050" dirty="0">
                <a:effectLst/>
                <a:ea typeface="Calibri" panose="020F0502020204030204" pitchFamily="34" charset="0"/>
                <a:cs typeface="Times New Roman" panose="02020603050405020304" pitchFamily="18" charset="0"/>
              </a:rPr>
              <a:t>«Tjenester og fasiliteter»</a:t>
            </a:r>
          </a:p>
          <a:p>
            <a:pPr>
              <a:lnSpc>
                <a:spcPct val="107000"/>
              </a:lnSpc>
            </a:pPr>
            <a:endParaRPr lang="nb-NO" sz="1050" dirty="0">
              <a:effectLst/>
              <a:ea typeface="Calibri" panose="020F0502020204030204" pitchFamily="34" charset="0"/>
              <a:cs typeface="Times New Roman" panose="02020603050405020304" pitchFamily="18" charset="0"/>
            </a:endParaRPr>
          </a:p>
          <a:p>
            <a:pPr algn="just">
              <a:lnSpc>
                <a:spcPct val="107000"/>
              </a:lnSpc>
            </a:pPr>
            <a:r>
              <a:rPr lang="nb-NO" sz="1050" dirty="0">
                <a:ea typeface="+mn-lt"/>
                <a:cs typeface="Times New Roman" panose="02020603050405020304" pitchFamily="18" charset="0"/>
              </a:rPr>
              <a:t>Dette styrker inntrykket av «trygghet», «identitet og tilhørighet» og «tjenester og fasiliteter» som kjerneelementer for sosialt bærekraftige lokalsamfunn.</a:t>
            </a:r>
            <a:endParaRPr lang="nb-NO" sz="1050" i="1" dirty="0">
              <a:effectLst/>
              <a:ea typeface="Calibri" panose="020F0502020204030204" pitchFamily="34" charset="0"/>
              <a:cs typeface="Times New Roman" panose="02020603050405020304" pitchFamily="18" charset="0"/>
            </a:endParaRPr>
          </a:p>
          <a:p>
            <a:pPr>
              <a:lnSpc>
                <a:spcPct val="107000"/>
              </a:lnSpc>
            </a:pPr>
            <a:endParaRPr lang="nb-NO" sz="1050" i="1" dirty="0">
              <a:effectLst/>
              <a:ea typeface="Calibri" panose="020F0502020204030204" pitchFamily="34" charset="0"/>
              <a:cs typeface="Times New Roman" panose="02020603050405020304" pitchFamily="18" charset="0"/>
            </a:endParaRPr>
          </a:p>
        </p:txBody>
      </p:sp>
      <p:sp>
        <p:nvSpPr>
          <p:cNvPr id="15" name="TekstSylinder 14">
            <a:extLst>
              <a:ext uri="{FF2B5EF4-FFF2-40B4-BE49-F238E27FC236}">
                <a16:creationId xmlns:a16="http://schemas.microsoft.com/office/drawing/2014/main" id="{3D5421FB-D42C-9D13-164C-62F26CAFF477}"/>
              </a:ext>
            </a:extLst>
          </p:cNvPr>
          <p:cNvSpPr txBox="1"/>
          <p:nvPr/>
        </p:nvSpPr>
        <p:spPr>
          <a:xfrm>
            <a:off x="1240304" y="675955"/>
            <a:ext cx="5469767" cy="253916"/>
          </a:xfrm>
          <a:prstGeom prst="rect">
            <a:avLst/>
          </a:prstGeom>
          <a:noFill/>
        </p:spPr>
        <p:txBody>
          <a:bodyPr wrap="none" rtlCol="0">
            <a:spAutoFit/>
          </a:bodyPr>
          <a:lstStyle/>
          <a:p>
            <a:r>
              <a:rPr lang="nb-NO" sz="1050" b="1" dirty="0">
                <a:solidFill>
                  <a:schemeClr val="bg1">
                    <a:lumMod val="50000"/>
                  </a:schemeClr>
                </a:solidFill>
                <a:effectLst/>
                <a:ea typeface="Calibri" panose="020F0502020204030204" pitchFamily="34" charset="0"/>
                <a:cs typeface="Times New Roman" panose="02020603050405020304" pitchFamily="18" charset="0"/>
              </a:rPr>
              <a:t>Figur 5: Stedskompasset i Fredrikstad (hele sentrumsområdet), skala 1-7, </a:t>
            </a:r>
            <a:r>
              <a:rPr lang="nb-NO" sz="1050" b="1" dirty="0">
                <a:solidFill>
                  <a:schemeClr val="bg1">
                    <a:lumMod val="50000"/>
                  </a:schemeClr>
                </a:solidFill>
              </a:rPr>
              <a:t>N mellom 717 og 685</a:t>
            </a:r>
            <a:endParaRPr lang="nb-NO" sz="1050" b="1" dirty="0">
              <a:solidFill>
                <a:schemeClr val="bg1">
                  <a:lumMod val="50000"/>
                </a:schemeClr>
              </a:solidFill>
              <a:effectLst/>
              <a:ea typeface="Calibri" panose="020F0502020204030204" pitchFamily="34" charset="0"/>
              <a:cs typeface="Times New Roman" panose="02020603050405020304" pitchFamily="18" charset="0"/>
            </a:endParaRPr>
          </a:p>
        </p:txBody>
      </p:sp>
      <p:sp>
        <p:nvSpPr>
          <p:cNvPr id="16" name="TekstSylinder 15">
            <a:extLst>
              <a:ext uri="{FF2B5EF4-FFF2-40B4-BE49-F238E27FC236}">
                <a16:creationId xmlns:a16="http://schemas.microsoft.com/office/drawing/2014/main" id="{54E462B5-35E8-1079-40B9-DF575CFD0D7D}"/>
              </a:ext>
            </a:extLst>
          </p:cNvPr>
          <p:cNvSpPr txBox="1"/>
          <p:nvPr/>
        </p:nvSpPr>
        <p:spPr>
          <a:xfrm>
            <a:off x="1158724" y="4320452"/>
            <a:ext cx="5681363" cy="253916"/>
          </a:xfrm>
          <a:prstGeom prst="rect">
            <a:avLst/>
          </a:prstGeom>
          <a:noFill/>
        </p:spPr>
        <p:txBody>
          <a:bodyPr wrap="none" rtlCol="0">
            <a:spAutoFit/>
          </a:bodyPr>
          <a:lstStyle/>
          <a:p>
            <a:r>
              <a:rPr lang="nb-NO" sz="1050" b="1" dirty="0">
                <a:solidFill>
                  <a:schemeClr val="bg1">
                    <a:lumMod val="50000"/>
                  </a:schemeClr>
                </a:solidFill>
                <a:effectLst/>
                <a:ea typeface="Calibri" panose="020F0502020204030204" pitchFamily="34" charset="0"/>
                <a:cs typeface="Times New Roman" panose="02020603050405020304" pitchFamily="18" charset="0"/>
              </a:rPr>
              <a:t>Figur 6: </a:t>
            </a:r>
            <a:r>
              <a:rPr lang="nb-NO" sz="1050" b="1" dirty="0">
                <a:solidFill>
                  <a:schemeClr val="bg1">
                    <a:lumMod val="50000"/>
                  </a:schemeClr>
                </a:solidFill>
                <a:ea typeface="Calibri" panose="020F0502020204030204" pitchFamily="34" charset="0"/>
                <a:cs typeface="Times New Roman" panose="02020603050405020304" pitchFamily="18" charset="0"/>
              </a:rPr>
              <a:t>Vurdering av temaenes viktighet (hele sentrumsområdet), skala 1-5 , N mellom 701 og 686</a:t>
            </a:r>
            <a:endParaRPr lang="nb-NO" sz="1050" b="1" dirty="0">
              <a:solidFill>
                <a:schemeClr val="bg1">
                  <a:lumMod val="50000"/>
                </a:schemeClr>
              </a:solidFill>
              <a:effectLst/>
              <a:ea typeface="Calibri" panose="020F0502020204030204" pitchFamily="34" charset="0"/>
              <a:cs typeface="Times New Roman" panose="02020603050405020304" pitchFamily="18" charset="0"/>
            </a:endParaRPr>
          </a:p>
        </p:txBody>
      </p:sp>
      <p:sp>
        <p:nvSpPr>
          <p:cNvPr id="7" name="Plassholder for lysbildenummer 6">
            <a:extLst>
              <a:ext uri="{FF2B5EF4-FFF2-40B4-BE49-F238E27FC236}">
                <a16:creationId xmlns:a16="http://schemas.microsoft.com/office/drawing/2014/main" id="{9370B20B-07CF-85BC-DAB9-CEBA2B5C234D}"/>
              </a:ext>
            </a:extLst>
          </p:cNvPr>
          <p:cNvSpPr>
            <a:spLocks noGrp="1"/>
          </p:cNvSpPr>
          <p:nvPr>
            <p:ph type="sldNum" sz="quarter" idx="7"/>
          </p:nvPr>
        </p:nvSpPr>
        <p:spPr/>
        <p:txBody>
          <a:bodyPr/>
          <a:lstStyle/>
          <a:p>
            <a:fld id="{B6F15528-21DE-4FAA-801E-634DDDAF4B2B}" type="slidenum">
              <a:rPr lang="nb-NO" smtClean="0"/>
              <a:t>12</a:t>
            </a:fld>
            <a:endParaRPr lang="nb-NO"/>
          </a:p>
        </p:txBody>
      </p:sp>
      <p:graphicFrame>
        <p:nvGraphicFramePr>
          <p:cNvPr id="2" name="Chart 1">
            <a:extLst>
              <a:ext uri="{FF2B5EF4-FFF2-40B4-BE49-F238E27FC236}">
                <a16:creationId xmlns:a16="http://schemas.microsoft.com/office/drawing/2014/main" id="{323D32DB-76EB-70E4-4BA9-4CA799F6474D}"/>
              </a:ext>
            </a:extLst>
          </p:cNvPr>
          <p:cNvGraphicFramePr/>
          <p:nvPr>
            <p:extLst>
              <p:ext uri="{D42A27DB-BD31-4B8C-83A1-F6EECF244321}">
                <p14:modId xmlns:p14="http://schemas.microsoft.com/office/powerpoint/2010/main" val="2165949033"/>
              </p:ext>
            </p:extLst>
          </p:nvPr>
        </p:nvGraphicFramePr>
        <p:xfrm>
          <a:off x="1187627" y="869684"/>
          <a:ext cx="5575123" cy="33839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11">
            <a:extLst>
              <a:ext uri="{FF2B5EF4-FFF2-40B4-BE49-F238E27FC236}">
                <a16:creationId xmlns:a16="http://schemas.microsoft.com/office/drawing/2014/main" id="{967A1F11-DC85-D834-9B80-71C4F968C421}"/>
              </a:ext>
            </a:extLst>
          </p:cNvPr>
          <p:cNvGraphicFramePr/>
          <p:nvPr>
            <p:extLst>
              <p:ext uri="{D42A27DB-BD31-4B8C-83A1-F6EECF244321}">
                <p14:modId xmlns:p14="http://schemas.microsoft.com/office/powerpoint/2010/main" val="4181690700"/>
              </p:ext>
            </p:extLst>
          </p:nvPr>
        </p:nvGraphicFramePr>
        <p:xfrm>
          <a:off x="1496236" y="4509371"/>
          <a:ext cx="5006340" cy="34175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6851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A4D0B6-CCB9-69B7-BD18-CB905A631446}"/>
              </a:ext>
            </a:extLst>
          </p:cNvPr>
          <p:cNvSpPr txBox="1"/>
          <p:nvPr/>
        </p:nvSpPr>
        <p:spPr>
          <a:xfrm>
            <a:off x="371793" y="803172"/>
            <a:ext cx="3289640" cy="65617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just"/>
            <a:r>
              <a:rPr lang="nb-NO" sz="1050" i="1" dirty="0">
                <a:effectLst/>
                <a:ea typeface="Calibri" panose="020F0502020204030204" pitchFamily="34" charset="0"/>
                <a:cs typeface="Times New Roman" panose="02020603050405020304" pitchFamily="18" charset="0"/>
              </a:rPr>
              <a:t>2. Noen temaer gis høy skår, men anses ikke som så viktige:</a:t>
            </a:r>
          </a:p>
          <a:p>
            <a:pPr marL="171450" lvl="0" indent="-171450" algn="just">
              <a:lnSpc>
                <a:spcPct val="107000"/>
              </a:lnSpc>
              <a:spcAft>
                <a:spcPts val="800"/>
              </a:spcAft>
              <a:buFont typeface="Arial" panose="020B0604020202020204" pitchFamily="34" charset="0"/>
              <a:buChar char="•"/>
            </a:pPr>
            <a:r>
              <a:rPr lang="nb-NO" sz="1050" dirty="0">
                <a:effectLst/>
                <a:ea typeface="Calibri" panose="020F0502020204030204" pitchFamily="34" charset="0"/>
                <a:cs typeface="Times New Roman" panose="02020603050405020304" pitchFamily="18" charset="0"/>
              </a:rPr>
              <a:t>«Arbeidsplasser og lokaløkonomi»</a:t>
            </a:r>
          </a:p>
          <a:p>
            <a:pPr lvl="0" algn="just">
              <a:lnSpc>
                <a:spcPct val="107000"/>
              </a:lnSpc>
              <a:spcAft>
                <a:spcPts val="800"/>
              </a:spcAft>
            </a:pPr>
            <a:r>
              <a:rPr lang="nb-NO" sz="1050" dirty="0">
                <a:ea typeface="+mn-lt"/>
                <a:cs typeface="Times New Roman" panose="02020603050405020304" pitchFamily="18" charset="0"/>
              </a:rPr>
              <a:t>Folk er altså ikke avhengig av å ha arbeidet sitt i umiddelbar nærhet, som del av nærmiljøet sitt. </a:t>
            </a:r>
            <a:endParaRPr lang="nb-NO" sz="1050" dirty="0">
              <a:effectLst/>
              <a:ea typeface="Calibri" panose="020F0502020204030204" pitchFamily="34" charset="0"/>
              <a:cs typeface="Times New Roman" panose="02020603050405020304" pitchFamily="18" charset="0"/>
            </a:endParaRPr>
          </a:p>
          <a:p>
            <a:pPr algn="just"/>
            <a:r>
              <a:rPr lang="nb-NO" sz="1050" i="1" dirty="0">
                <a:effectLst/>
                <a:ea typeface="Calibri" panose="020F0502020204030204" pitchFamily="34" charset="0"/>
                <a:cs typeface="Times New Roman" panose="02020603050405020304" pitchFamily="18" charset="0"/>
              </a:rPr>
              <a:t>3. Noen temaer med lav-middels skår anses også som mindre viktige:</a:t>
            </a:r>
          </a:p>
          <a:p>
            <a:pPr marL="171450" indent="-171450" algn="just">
              <a:buFont typeface="Arial" panose="020B0604020202020204" pitchFamily="34" charset="0"/>
              <a:buChar char="•"/>
            </a:pPr>
            <a:r>
              <a:rPr lang="nb-NO" sz="1050" dirty="0">
                <a:effectLst/>
                <a:ea typeface="Calibri" panose="020F0502020204030204" pitchFamily="34" charset="0"/>
                <a:cs typeface="Times New Roman" panose="02020603050405020304" pitchFamily="18" charset="0"/>
              </a:rPr>
              <a:t>«Innflytelse og følelse av kontroll» </a:t>
            </a:r>
          </a:p>
          <a:p>
            <a:pPr marL="171450" lvl="0" indent="-171450" algn="just">
              <a:buFont typeface="Arial" panose="020B0604020202020204" pitchFamily="34" charset="0"/>
              <a:buChar char="•"/>
            </a:pPr>
            <a:r>
              <a:rPr lang="nb-NO" sz="1050" dirty="0">
                <a:effectLst/>
                <a:ea typeface="Calibri" panose="020F0502020204030204" pitchFamily="34" charset="0"/>
                <a:cs typeface="Times New Roman" panose="02020603050405020304" pitchFamily="18" charset="0"/>
              </a:rPr>
              <a:t>«Sosiale møteplasser»</a:t>
            </a:r>
          </a:p>
          <a:p>
            <a:pPr marL="171450" lvl="0" indent="-171450" algn="just">
              <a:buFont typeface="Arial" panose="020B0604020202020204" pitchFamily="34" charset="0"/>
              <a:buChar char="•"/>
            </a:pPr>
            <a:r>
              <a:rPr lang="nb-NO" sz="1050" dirty="0">
                <a:ea typeface="Calibri" panose="020F0502020204030204" pitchFamily="34" charset="0"/>
                <a:cs typeface="Times New Roman" panose="02020603050405020304" pitchFamily="18" charset="0"/>
              </a:rPr>
              <a:t>«Lek og fritidsaktiviteter»</a:t>
            </a:r>
            <a:endParaRPr lang="nb-NO" sz="1050" dirty="0">
              <a:effectLst/>
              <a:ea typeface="Calibri" panose="020F0502020204030204" pitchFamily="34" charset="0"/>
              <a:cs typeface="Times New Roman" panose="02020603050405020304" pitchFamily="18" charset="0"/>
            </a:endParaRPr>
          </a:p>
          <a:p>
            <a:pPr algn="just">
              <a:lnSpc>
                <a:spcPct val="107000"/>
              </a:lnSpc>
            </a:pPr>
            <a:endParaRPr lang="nb-NO" sz="1050" i="1" dirty="0">
              <a:effectLst/>
              <a:ea typeface="Calibri" panose="020F0502020204030204" pitchFamily="34" charset="0"/>
              <a:cs typeface="Times New Roman" panose="02020603050405020304" pitchFamily="18" charset="0"/>
            </a:endParaRPr>
          </a:p>
          <a:p>
            <a:pPr algn="just">
              <a:lnSpc>
                <a:spcPct val="107000"/>
              </a:lnSpc>
            </a:pPr>
            <a:r>
              <a:rPr lang="nb-NO" sz="1050" dirty="0">
                <a:ea typeface="Calibri" panose="020F0502020204030204" pitchFamily="34" charset="0"/>
                <a:cs typeface="Times New Roman" panose="02020603050405020304" pitchFamily="18" charset="0"/>
              </a:rPr>
              <a:t>Dette er et spennende resultat, som peker mot at lav skår ikke nødvendigvis betyr at man savner noe. Særlig utmerker «innflytelse og følelse av kontroll» seg. Hva kommer den lave skåren både i stedskompasset og på viktighet av? Vi vet at folk synes det er vanskelig å orientere seg om det som skjer i kommunen. De vet ikke hvor de skal henvende seg. Folk kan også oppleve at politiske prosesser ikke er så relevante for dem, eller at de ikke har kapasitet til å engasjere seg. I lys av økt vekt på </a:t>
            </a:r>
            <a:r>
              <a:rPr lang="nb-NO" sz="1050" dirty="0" err="1">
                <a:ea typeface="Calibri" panose="020F0502020204030204" pitchFamily="34" charset="0"/>
                <a:cs typeface="Times New Roman" panose="02020603050405020304" pitchFamily="18" charset="0"/>
              </a:rPr>
              <a:t>samskaping</a:t>
            </a:r>
            <a:r>
              <a:rPr lang="nb-NO" sz="1050" dirty="0">
                <a:ea typeface="Calibri" panose="020F0502020204030204" pitchFamily="34" charset="0"/>
                <a:cs typeface="Times New Roman" panose="02020603050405020304" pitchFamily="18" charset="0"/>
              </a:rPr>
              <a:t> i kommunene er dette et interessant resultat som bør utforskes videre. </a:t>
            </a:r>
            <a:r>
              <a:rPr lang="nb-NO" sz="1050" dirty="0" err="1">
                <a:ea typeface="Calibri" panose="020F0502020204030204" pitchFamily="34" charset="0"/>
                <a:cs typeface="Times New Roman" panose="02020603050405020304" pitchFamily="18" charset="0"/>
              </a:rPr>
              <a:t>Samskaping</a:t>
            </a:r>
            <a:r>
              <a:rPr lang="nb-NO" sz="1050" dirty="0">
                <a:ea typeface="Calibri" panose="020F0502020204030204" pitchFamily="34" charset="0"/>
                <a:cs typeface="Times New Roman" panose="02020603050405020304" pitchFamily="18" charset="0"/>
              </a:rPr>
              <a:t> er avhengig av at befolkningen kan og vil delta. Kommunens utfordring er å utvikle metoder som evner å engasjere.</a:t>
            </a:r>
          </a:p>
          <a:p>
            <a:pPr algn="just">
              <a:lnSpc>
                <a:spcPct val="107000"/>
              </a:lnSpc>
            </a:pPr>
            <a:endParaRPr lang="nb-NO" sz="1050" dirty="0">
              <a:effectLst/>
              <a:ea typeface="Calibri" panose="020F0502020204030204" pitchFamily="34" charset="0"/>
              <a:cs typeface="Times New Roman" panose="02020603050405020304" pitchFamily="18" charset="0"/>
            </a:endParaRPr>
          </a:p>
          <a:p>
            <a:pPr algn="just">
              <a:lnSpc>
                <a:spcPct val="107000"/>
              </a:lnSpc>
            </a:pPr>
            <a:r>
              <a:rPr lang="nb-NO" sz="1050" i="1" dirty="0">
                <a:effectLst/>
                <a:ea typeface="Calibri" panose="020F0502020204030204" pitchFamily="34" charset="0"/>
                <a:cs typeface="Times New Roman" panose="02020603050405020304" pitchFamily="18" charset="0"/>
              </a:rPr>
              <a:t>4. Noen temaer får </a:t>
            </a:r>
            <a:r>
              <a:rPr lang="nb-NO" sz="1050" i="1" dirty="0">
                <a:ea typeface="Calibri" panose="020F0502020204030204" pitchFamily="34" charset="0"/>
                <a:cs typeface="Times New Roman" panose="02020603050405020304" pitchFamily="18" charset="0"/>
              </a:rPr>
              <a:t>middels</a:t>
            </a:r>
            <a:r>
              <a:rPr lang="nb-NO" sz="1050" i="1" dirty="0">
                <a:effectLst/>
                <a:ea typeface="Calibri" panose="020F0502020204030204" pitchFamily="34" charset="0"/>
                <a:cs typeface="Times New Roman" panose="02020603050405020304" pitchFamily="18" charset="0"/>
              </a:rPr>
              <a:t> skår, men anses å være relativt viktige for befolkningen:</a:t>
            </a:r>
          </a:p>
          <a:p>
            <a:pPr marL="171450" lvl="0" indent="-171450" algn="just">
              <a:buFont typeface="Arial" panose="020B0604020202020204" pitchFamily="34" charset="0"/>
              <a:buChar char="•"/>
            </a:pPr>
            <a:r>
              <a:rPr lang="nb-NO" sz="1050" dirty="0">
                <a:effectLst/>
                <a:ea typeface="Calibri" panose="020F0502020204030204" pitchFamily="34" charset="0"/>
                <a:cs typeface="Times New Roman" panose="02020603050405020304" pitchFamily="18" charset="0"/>
              </a:rPr>
              <a:t>«Vedlikehold»</a:t>
            </a:r>
          </a:p>
          <a:p>
            <a:pPr marL="171450" lvl="0" indent="-171450" algn="just">
              <a:buFont typeface="Arial" panose="020B0604020202020204" pitchFamily="34" charset="0"/>
              <a:buChar char="•"/>
            </a:pPr>
            <a:r>
              <a:rPr lang="nb-NO" sz="1050" dirty="0">
                <a:effectLst/>
                <a:ea typeface="Calibri" panose="020F0502020204030204" pitchFamily="34" charset="0"/>
                <a:cs typeface="Times New Roman" panose="02020603050405020304" pitchFamily="18" charset="0"/>
              </a:rPr>
              <a:t>«G</a:t>
            </a:r>
            <a:r>
              <a:rPr lang="nb-NO" sz="1050" dirty="0">
                <a:ea typeface="Calibri" panose="020F0502020204030204" pitchFamily="34" charset="0"/>
                <a:cs typeface="Times New Roman" panose="02020603050405020304" pitchFamily="18" charset="0"/>
              </a:rPr>
              <a:t>ater og offentlig rom</a:t>
            </a:r>
            <a:r>
              <a:rPr lang="nb-NO" sz="1050" dirty="0">
                <a:effectLst/>
                <a:ea typeface="Calibri" panose="020F0502020204030204" pitchFamily="34" charset="0"/>
                <a:cs typeface="Times New Roman" panose="02020603050405020304" pitchFamily="18" charset="0"/>
              </a:rPr>
              <a:t>»</a:t>
            </a:r>
          </a:p>
          <a:p>
            <a:pPr marL="171450" lvl="0" indent="-171450" algn="just">
              <a:buFont typeface="Arial" panose="020B0604020202020204" pitchFamily="34" charset="0"/>
              <a:buChar char="•"/>
            </a:pPr>
            <a:r>
              <a:rPr lang="nb-NO" sz="1050" dirty="0">
                <a:ea typeface="Calibri" panose="020F0502020204030204" pitchFamily="34" charset="0"/>
                <a:cs typeface="Times New Roman" panose="02020603050405020304" pitchFamily="18" charset="0"/>
              </a:rPr>
              <a:t>«Ta seg fram i området»</a:t>
            </a:r>
          </a:p>
          <a:p>
            <a:pPr marL="171450" indent="-171450" algn="just">
              <a:buFont typeface="Arial" panose="020B0604020202020204" pitchFamily="34" charset="0"/>
              <a:buChar char="•"/>
            </a:pPr>
            <a:r>
              <a:rPr lang="nb-NO" sz="1050" dirty="0">
                <a:effectLst/>
                <a:ea typeface="Calibri" panose="020F0502020204030204" pitchFamily="34" charset="0"/>
                <a:cs typeface="Times New Roman" panose="02020603050405020304" pitchFamily="18" charset="0"/>
              </a:rPr>
              <a:t>«Grøntområder»</a:t>
            </a:r>
            <a:endParaRPr lang="nb-NO" sz="1050" dirty="0">
              <a:ea typeface="+mn-lt"/>
              <a:cs typeface="Times New Roman" panose="02020603050405020304" pitchFamily="18" charset="0"/>
            </a:endParaRPr>
          </a:p>
          <a:p>
            <a:pPr lvl="0" algn="just">
              <a:lnSpc>
                <a:spcPct val="107000"/>
              </a:lnSpc>
            </a:pPr>
            <a:endParaRPr lang="nb-NO" sz="1050" dirty="0">
              <a:ea typeface="+mn-lt"/>
              <a:cs typeface="Times New Roman" panose="02020603050405020304" pitchFamily="18" charset="0"/>
            </a:endParaRPr>
          </a:p>
          <a:p>
            <a:pPr lvl="0" algn="just">
              <a:lnSpc>
                <a:spcPct val="107000"/>
              </a:lnSpc>
            </a:pPr>
            <a:r>
              <a:rPr lang="nb-NO" sz="1050" dirty="0">
                <a:ea typeface="+mn-lt"/>
                <a:cs typeface="Times New Roman" panose="02020603050405020304" pitchFamily="18" charset="0"/>
              </a:rPr>
              <a:t>Den relativt lave skåren i stedskompasset kombinert med høy grad av viktighet indikerer at det er et gap mellom tilstanden til de fysiske omgivelsene og folks interesse for dem. </a:t>
            </a:r>
            <a:endParaRPr lang="nb-NO" sz="1050" dirty="0">
              <a:ea typeface="+mn-lt"/>
              <a:cs typeface="+mn-lt"/>
            </a:endParaRPr>
          </a:p>
        </p:txBody>
      </p:sp>
      <p:sp>
        <p:nvSpPr>
          <p:cNvPr id="7" name="TekstSylinder 11">
            <a:extLst>
              <a:ext uri="{FF2B5EF4-FFF2-40B4-BE49-F238E27FC236}">
                <a16:creationId xmlns:a16="http://schemas.microsoft.com/office/drawing/2014/main" id="{9A9DB668-3294-A9FC-4304-8CA43E86CFA6}"/>
              </a:ext>
            </a:extLst>
          </p:cNvPr>
          <p:cNvSpPr txBox="1"/>
          <p:nvPr/>
        </p:nvSpPr>
        <p:spPr>
          <a:xfrm>
            <a:off x="3902268" y="803172"/>
            <a:ext cx="3307500" cy="10433625"/>
          </a:xfrm>
          <a:prstGeom prst="rect">
            <a:avLst/>
          </a:prstGeom>
          <a:noFill/>
        </p:spPr>
        <p:txBody>
          <a:bodyPr wrap="square" lIns="91440" tIns="45720" rIns="91440" bIns="45720" rtlCol="0" anchor="t">
            <a:spAutoFit/>
          </a:bodyPr>
          <a:lstStyle/>
          <a:p>
            <a:pPr algn="just"/>
            <a:r>
              <a:rPr lang="nb-NO" sz="1050" dirty="0">
                <a:cs typeface="Calibri"/>
              </a:rPr>
              <a:t>biblioteket, St Croix-huset) steder. Noen ønsker oppgradering av sentrums- og grøntområdene slik at en enklere kan arrangere ulike fellesaktiviteter. I gruppa for folk med funksjonsnedsettelser formulerte en det slik: «Sentrum er litt dødt», en annen at «sentrum trenger initiativ og tilrettelegging for å kunne finne på noe gøy i bybildet». Dette bildet bekreftes av ungdommene. De ønsker seg aktivitetstilbud tettere på sentrum. Både de voksne og yngre deltakerne understreker at  det trengs mer tilbud til ungdommer. Ungdommene selv opplever ikke ungdomsklubber som et relevant tilbud, og sier: «det er ingen som går der». </a:t>
            </a:r>
          </a:p>
          <a:p>
            <a:pPr algn="just"/>
            <a:endParaRPr lang="nb-NO" sz="1050" dirty="0">
              <a:cs typeface="Calibri"/>
            </a:endParaRPr>
          </a:p>
          <a:p>
            <a:pPr algn="just"/>
            <a:r>
              <a:rPr lang="nb-NO" sz="1050" dirty="0">
                <a:cs typeface="Calibri"/>
              </a:rPr>
              <a:t>Parkering, trafikk og vedlikehold nevnes som et problem av alle grupper. Vedlikeholdsbehovet gjelder  både private og offentlige bygg og arealer: fasader, gater og ute-/grøntområder. Innbyggerne  fra Holmen/</a:t>
            </a:r>
            <a:r>
              <a:rPr lang="nb-NO" sz="1050" dirty="0" err="1">
                <a:cs typeface="Calibri"/>
              </a:rPr>
              <a:t>Seut</a:t>
            </a:r>
            <a:r>
              <a:rPr lang="nb-NO" sz="1050" dirty="0">
                <a:cs typeface="Calibri"/>
              </a:rPr>
              <a:t> opplever dette som et særlig problem, noe følgende utsagn viser: </a:t>
            </a:r>
          </a:p>
          <a:p>
            <a:pPr algn="just"/>
            <a:endParaRPr lang="nb-NO" sz="1050" dirty="0">
              <a:cs typeface="Calibri"/>
            </a:endParaRPr>
          </a:p>
          <a:p>
            <a:pPr algn="just"/>
            <a:r>
              <a:rPr lang="nb-NO" sz="1050" i="1" dirty="0">
                <a:effectLst/>
                <a:ea typeface="Calibri" panose="020F0502020204030204" pitchFamily="34" charset="0"/>
              </a:rPr>
              <a:t>«Holmen har en del likheter med Gamlebyen [i Fredrikstad] estetisk sett så hvorfor ser området så forfallent ut og tas ikke bedre vare på?»</a:t>
            </a:r>
            <a:r>
              <a:rPr lang="nb-NO" sz="1050" i="1" dirty="0">
                <a:cs typeface="Calibri"/>
              </a:rPr>
              <a:t> </a:t>
            </a:r>
          </a:p>
          <a:p>
            <a:pPr algn="just"/>
            <a:endParaRPr lang="nb-NO" sz="1050" dirty="0">
              <a:effectLst/>
              <a:ea typeface="Calibri" panose="020F0502020204030204" pitchFamily="34" charset="0"/>
            </a:endParaRPr>
          </a:p>
          <a:p>
            <a:pPr algn="just"/>
            <a:r>
              <a:rPr lang="nb-NO" sz="1050" i="1" dirty="0">
                <a:effectLst/>
                <a:ea typeface="Calibri" panose="020F0502020204030204" pitchFamily="34" charset="0"/>
              </a:rPr>
              <a:t>«Bilvrak står flere steder utenfor hus eller i bakgården til gårdene. Forsøpler og gir følelse av forfall. Forsøplingen er ille- et stort problem».</a:t>
            </a:r>
          </a:p>
          <a:p>
            <a:pPr algn="just"/>
            <a:endParaRPr lang="nb-NO" sz="1050" dirty="0">
              <a:cs typeface="Calibri"/>
            </a:endParaRPr>
          </a:p>
          <a:p>
            <a:pPr algn="just"/>
            <a:r>
              <a:rPr lang="nb-NO" sz="1050" dirty="0">
                <a:cs typeface="Calibri"/>
              </a:rPr>
              <a:t>Når det gjelder muligheten til innflytelse over eget lokalsamfunn og å kunne ta initiativ overfor kommunen er erfaringene delte. Noen opplever at de har god tilgang og opplever å bli møtt når de tar opp ting, andre synes det er vanskelig å orientere seg. Generelt synes denne erfaringen å variere mer mellom individer enn grupper. </a:t>
            </a:r>
          </a:p>
          <a:p>
            <a:pPr algn="just"/>
            <a:endParaRPr lang="nb-NO" sz="1050" dirty="0">
              <a:cs typeface="Calibri"/>
            </a:endParaRPr>
          </a:p>
          <a:p>
            <a:pPr algn="just"/>
            <a:r>
              <a:rPr lang="nb-NO" sz="1050" dirty="0">
                <a:cs typeface="Calibri"/>
              </a:rPr>
              <a:t>Noen faktorer er imidlertid gruppespesifikke. Utenlandskfødte opplever at det er vanskelig å komme i kontakt med etnisk norske. De opplever at etnisk norske  aldri tar kontakt, selv om man møter dem med høflighet. En sier det slik: «De vil ikke være venner. </a:t>
            </a:r>
            <a:r>
              <a:rPr lang="nb-NO" sz="1050" dirty="0">
                <a:effectLst/>
                <a:ea typeface="Calibri" panose="020F0502020204030204" pitchFamily="34" charset="0"/>
              </a:rPr>
              <a:t>Vi kan invitere nordmenn til oss. Men vi blir ikke invitert tilbake». Denne erfaringen av å ikke bli akseptert og ikke invitert overlapper med det utenlandskfødte formidlet</a:t>
            </a:r>
            <a:r>
              <a:rPr lang="nb-NO" sz="1050" dirty="0">
                <a:cs typeface="Calibri"/>
              </a:rPr>
              <a:t> i Stavanger. Eldre bosatt på Holmen kommer inn på at språkbarrierer er en kilde til avstand mellom folk, hyppig ut- og innflytting likeså. De bekrefter at det kan være vanskelig å komme «innenfor» som ny, og sier: «kommunikasjonen er bedre blant de fastboende som har vært i området en stund».  </a:t>
            </a:r>
          </a:p>
          <a:p>
            <a:pPr algn="just"/>
            <a:endParaRPr lang="nb-NO" sz="1050" dirty="0">
              <a:cs typeface="Calibri"/>
            </a:endParaRPr>
          </a:p>
          <a:p>
            <a:pPr algn="just"/>
            <a:r>
              <a:rPr lang="nb-NO" sz="1050" dirty="0">
                <a:cs typeface="Calibri"/>
              </a:rPr>
              <a:t>Andre gruppespesifikke erfaringer er utenlandskfødtes  utfordring med å integrere bønn i aktiviteter utenfor hjemmet. Dedikerte rom til å be finnes i liten grad, og det er vanskelig å få sosial aksept for å bryte opp aktiviteter for å be. Gruppen med funksjonsnedsettelse var naturlig nok opptatt av tilgjengelighet til bygninger, universell utforming av gater og steder og </a:t>
            </a:r>
            <a:r>
              <a:rPr lang="nb-NO" sz="1050" dirty="0" err="1">
                <a:cs typeface="Calibri"/>
              </a:rPr>
              <a:t>måking</a:t>
            </a:r>
            <a:r>
              <a:rPr lang="nb-NO" sz="1050" dirty="0">
                <a:cs typeface="Calibri"/>
              </a:rPr>
              <a:t> og strøing på vinteren for å sikre framkommelighet. </a:t>
            </a:r>
          </a:p>
          <a:p>
            <a:pPr algn="just"/>
            <a:endParaRPr lang="nb-NO" sz="1050" dirty="0">
              <a:cs typeface="Calibri"/>
            </a:endParaRPr>
          </a:p>
          <a:p>
            <a:pPr algn="just"/>
            <a:endParaRPr lang="nb-NO" sz="1050" dirty="0">
              <a:cs typeface="Calibri"/>
            </a:endParaRPr>
          </a:p>
          <a:p>
            <a:pPr algn="just"/>
            <a:endParaRPr lang="nb-NO" sz="1050" dirty="0">
              <a:cs typeface="Calibri"/>
            </a:endParaRPr>
          </a:p>
          <a:p>
            <a:pPr algn="just"/>
            <a:endParaRPr lang="nb-NO" sz="1050" dirty="0">
              <a:cs typeface="Calibri"/>
            </a:endParaRPr>
          </a:p>
          <a:p>
            <a:pPr algn="just"/>
            <a:endParaRPr lang="nb-NO" sz="1050" dirty="0">
              <a:cs typeface="Calibri"/>
            </a:endParaRPr>
          </a:p>
        </p:txBody>
      </p:sp>
      <p:sp>
        <p:nvSpPr>
          <p:cNvPr id="8" name="object 3">
            <a:extLst>
              <a:ext uri="{FF2B5EF4-FFF2-40B4-BE49-F238E27FC236}">
                <a16:creationId xmlns:a16="http://schemas.microsoft.com/office/drawing/2014/main" id="{EFAFBACB-6AEE-00CB-9F2F-B10AC1E1E83E}"/>
              </a:ext>
            </a:extLst>
          </p:cNvPr>
          <p:cNvSpPr/>
          <p:nvPr/>
        </p:nvSpPr>
        <p:spPr>
          <a:xfrm>
            <a:off x="3778250" y="875003"/>
            <a:ext cx="98957" cy="9278644"/>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 name="object 4">
            <a:extLst>
              <a:ext uri="{FF2B5EF4-FFF2-40B4-BE49-F238E27FC236}">
                <a16:creationId xmlns:a16="http://schemas.microsoft.com/office/drawing/2014/main" id="{8B854A47-8D98-4786-B889-1342FB911774}"/>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11" name="Rett linje 10">
            <a:extLst>
              <a:ext uri="{FF2B5EF4-FFF2-40B4-BE49-F238E27FC236}">
                <a16:creationId xmlns:a16="http://schemas.microsoft.com/office/drawing/2014/main" id="{1EB5F990-D4B0-4E68-AA5B-4D73420A05D3}"/>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9" name="object 9">
            <a:extLst>
              <a:ext uri="{FF2B5EF4-FFF2-40B4-BE49-F238E27FC236}">
                <a16:creationId xmlns:a16="http://schemas.microsoft.com/office/drawing/2014/main" id="{9957E4DA-65F5-F359-7F85-31763666C571}"/>
              </a:ext>
            </a:extLst>
          </p:cNvPr>
          <p:cNvSpPr txBox="1"/>
          <p:nvPr/>
        </p:nvSpPr>
        <p:spPr>
          <a:xfrm>
            <a:off x="447233" y="7181253"/>
            <a:ext cx="3115117" cy="2920671"/>
          </a:xfrm>
          <a:prstGeom prst="rect">
            <a:avLst/>
          </a:prstGeom>
        </p:spPr>
        <p:txBody>
          <a:bodyPr vert="horz" wrap="square" lIns="0" tIns="12065" rIns="0" bIns="0" rtlCol="0" anchor="t">
            <a:spAutoFit/>
          </a:bodyPr>
          <a:lstStyle/>
          <a:p>
            <a:pPr algn="just"/>
            <a:r>
              <a:rPr lang="nb-NO" sz="1050" b="1" dirty="0">
                <a:solidFill>
                  <a:schemeClr val="bg1">
                    <a:lumMod val="50000"/>
                  </a:schemeClr>
                </a:solidFill>
              </a:rPr>
              <a:t>Resultater fra byvandringer og fokusgrupper</a:t>
            </a:r>
          </a:p>
          <a:p>
            <a:pPr algn="just"/>
            <a:r>
              <a:rPr lang="nb-NO" sz="1050" dirty="0">
                <a:cs typeface="Calibri"/>
              </a:rPr>
              <a:t>Den kvalitative delen av stedskompasset i Fredrikstad, hvor målet var å få tradisjonelt stille stemmer i tale bekrefter i store trekk funnene fra stedskompassets kvantitative del. Folk opplever Fredrikstad sentrum som et godt sted å bo. Området oppleves penere enn før, som trygt og med en sterk stedstilknytning og en tydelig Fredrikstad-identitet. Deltakerne uttrykker det slik: «Folk i Fredrikstad har en kjærlighet til byen», og: «Fredrikstad er den nest stolte byen, etter Bergen». </a:t>
            </a:r>
          </a:p>
          <a:p>
            <a:pPr algn="just"/>
            <a:endParaRPr lang="nb-NO" sz="1050" dirty="0">
              <a:cs typeface="Calibri"/>
            </a:endParaRPr>
          </a:p>
          <a:p>
            <a:pPr algn="just"/>
            <a:r>
              <a:rPr lang="nb-NO" sz="1050" dirty="0">
                <a:cs typeface="Calibri"/>
              </a:rPr>
              <a:t>Flere setter pris på området langs elva og det gratis fergetilbudet. På vandringen med ungdommene fortalte de at det er til elvepromenaden de går hvis de skal på date. Generelt opplever fokusgruppedeltakerne å ha tilgjengelighet til uformelle møteplasser utendørs, mens det innendørs er en blanding av kommersielle (kjøpesenter, kafeer/fast food-steder) og åpne (bl.a. </a:t>
            </a:r>
          </a:p>
        </p:txBody>
      </p:sp>
      <p:sp>
        <p:nvSpPr>
          <p:cNvPr id="6" name="Plassholder for lysbildenummer 5">
            <a:extLst>
              <a:ext uri="{FF2B5EF4-FFF2-40B4-BE49-F238E27FC236}">
                <a16:creationId xmlns:a16="http://schemas.microsoft.com/office/drawing/2014/main" id="{0FEEB660-10EC-1C7A-70B7-6609E9EFBF43}"/>
              </a:ext>
            </a:extLst>
          </p:cNvPr>
          <p:cNvSpPr>
            <a:spLocks noGrp="1"/>
          </p:cNvSpPr>
          <p:nvPr>
            <p:ph type="sldNum" sz="quarter" idx="7"/>
          </p:nvPr>
        </p:nvSpPr>
        <p:spPr/>
        <p:txBody>
          <a:bodyPr/>
          <a:lstStyle/>
          <a:p>
            <a:fld id="{B6F15528-21DE-4FAA-801E-634DDDAF4B2B}" type="slidenum">
              <a:rPr lang="nb-NO" smtClean="0"/>
              <a:t>13</a:t>
            </a:fld>
            <a:endParaRPr lang="nb-NO"/>
          </a:p>
        </p:txBody>
      </p:sp>
    </p:spTree>
    <p:extLst>
      <p:ext uri="{BB962C8B-B14F-4D97-AF65-F5344CB8AC3E}">
        <p14:creationId xmlns:p14="http://schemas.microsoft.com/office/powerpoint/2010/main" val="3410512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07975" y="4972960"/>
            <a:ext cx="3329304" cy="1789592"/>
          </a:xfrm>
          <a:prstGeom prst="rect">
            <a:avLst/>
          </a:prstGeom>
        </p:spPr>
        <p:txBody>
          <a:bodyPr vert="horz" wrap="square" lIns="0" tIns="12065" rIns="0" bIns="0" rtlCol="0" anchor="t">
            <a:spAutoFit/>
          </a:bodyPr>
          <a:lstStyle/>
          <a:p>
            <a:endParaRPr lang="nb-NO" sz="1050" b="1" i="1">
              <a:solidFill>
                <a:schemeClr val="accent2">
                  <a:lumMod val="60000"/>
                  <a:lumOff val="40000"/>
                </a:schemeClr>
              </a:solidFill>
            </a:endParaRPr>
          </a:p>
          <a:p>
            <a:endParaRPr lang="nb-NO" sz="1050" b="1" i="1">
              <a:solidFill>
                <a:schemeClr val="accent2">
                  <a:lumMod val="60000"/>
                  <a:lumOff val="40000"/>
                </a:schemeClr>
              </a:solidFill>
            </a:endParaRPr>
          </a:p>
          <a:p>
            <a:endParaRPr lang="nb-NO" sz="1050" b="1" i="1">
              <a:solidFill>
                <a:schemeClr val="accent2">
                  <a:lumMod val="60000"/>
                  <a:lumOff val="40000"/>
                </a:schemeClr>
              </a:solidFill>
            </a:endParaRPr>
          </a:p>
          <a:p>
            <a:endParaRPr lang="nb-NO" sz="1050" b="1" i="1">
              <a:solidFill>
                <a:schemeClr val="accent2">
                  <a:lumMod val="60000"/>
                  <a:lumOff val="40000"/>
                </a:schemeClr>
              </a:solidFill>
            </a:endParaRPr>
          </a:p>
          <a:p>
            <a:endParaRPr lang="nb-NO" sz="1050" b="1" i="1">
              <a:solidFill>
                <a:schemeClr val="accent2">
                  <a:lumMod val="60000"/>
                  <a:lumOff val="40000"/>
                </a:schemeClr>
              </a:solidFill>
            </a:endParaRPr>
          </a:p>
          <a:p>
            <a:endParaRPr lang="nb-NO" sz="1050" b="1" i="1">
              <a:solidFill>
                <a:schemeClr val="accent2">
                  <a:lumMod val="60000"/>
                  <a:lumOff val="40000"/>
                </a:schemeClr>
              </a:solidFill>
            </a:endParaRPr>
          </a:p>
          <a:p>
            <a:endParaRPr lang="nb-NO" sz="1050" b="1" i="1">
              <a:solidFill>
                <a:schemeClr val="accent2">
                  <a:lumMod val="60000"/>
                  <a:lumOff val="40000"/>
                </a:schemeClr>
              </a:solidFill>
            </a:endParaRPr>
          </a:p>
          <a:p>
            <a:endParaRPr lang="nb-NO" sz="1050" b="1" i="1">
              <a:solidFill>
                <a:schemeClr val="accent2">
                  <a:lumMod val="60000"/>
                  <a:lumOff val="40000"/>
                </a:schemeClr>
              </a:solidFill>
            </a:endParaRPr>
          </a:p>
          <a:p>
            <a:endParaRPr lang="nb-NO" sz="1050" b="1" i="1">
              <a:solidFill>
                <a:schemeClr val="accent2">
                  <a:lumMod val="60000"/>
                  <a:lumOff val="40000"/>
                </a:schemeClr>
              </a:solidFill>
            </a:endParaRPr>
          </a:p>
          <a:p>
            <a:endParaRPr lang="nb-NO" sz="1050" b="1" i="1">
              <a:solidFill>
                <a:schemeClr val="accent2">
                  <a:lumMod val="60000"/>
                  <a:lumOff val="40000"/>
                </a:schemeClr>
              </a:solidFill>
            </a:endParaRPr>
          </a:p>
          <a:p>
            <a:pPr fontAlgn="base"/>
            <a:r>
              <a:rPr lang="nb-NO" sz="1050"/>
              <a:t>  </a:t>
            </a:r>
            <a:endParaRPr lang="nb-NO" sz="1050">
              <a:cs typeface="Calibri"/>
            </a:endParaRPr>
          </a:p>
        </p:txBody>
      </p:sp>
      <p:sp>
        <p:nvSpPr>
          <p:cNvPr id="13" name="object 13"/>
          <p:cNvSpPr txBox="1"/>
          <p:nvPr/>
        </p:nvSpPr>
        <p:spPr>
          <a:xfrm>
            <a:off x="456159" y="687117"/>
            <a:ext cx="3109960" cy="5182829"/>
          </a:xfrm>
          <a:prstGeom prst="rect">
            <a:avLst/>
          </a:prstGeom>
        </p:spPr>
        <p:txBody>
          <a:bodyPr vert="horz" wrap="square" lIns="0" tIns="12065" rIns="0" bIns="0" rtlCol="0" anchor="t">
            <a:spAutoFit/>
          </a:bodyPr>
          <a:lstStyle/>
          <a:p>
            <a:pPr algn="ctr"/>
            <a:r>
              <a:rPr lang="nb-NO" sz="1050" b="1" i="1" dirty="0">
                <a:solidFill>
                  <a:schemeClr val="accent2">
                    <a:lumMod val="60000"/>
                    <a:lumOff val="40000"/>
                  </a:schemeClr>
                </a:solidFill>
                <a:ea typeface="+mn-lt"/>
                <a:cs typeface="+mn-lt"/>
              </a:rPr>
              <a:t>Stedskompassets</a:t>
            </a:r>
            <a:r>
              <a:rPr lang="nb-NO" sz="1050" b="1" i="1" dirty="0">
                <a:solidFill>
                  <a:schemeClr val="accent2">
                    <a:lumMod val="60000"/>
                    <a:lumOff val="40000"/>
                  </a:schemeClr>
                </a:solidFill>
              </a:rPr>
              <a:t> bidrag til forståelsen av sosial bærekraft</a:t>
            </a:r>
          </a:p>
          <a:p>
            <a:endParaRPr lang="nb-NO" sz="1050" b="1" i="1" dirty="0">
              <a:solidFill>
                <a:schemeClr val="accent2">
                  <a:lumMod val="60000"/>
                  <a:lumOff val="40000"/>
                </a:schemeClr>
              </a:solidFill>
              <a:cs typeface="Calibri"/>
            </a:endParaRPr>
          </a:p>
          <a:p>
            <a:pPr algn="just"/>
            <a:r>
              <a:rPr lang="nb-NO" sz="1050" dirty="0">
                <a:ea typeface="+mn-lt"/>
                <a:cs typeface="+mn-lt"/>
              </a:rPr>
              <a:t>Stedskompasset er en kombinasjon  av kvantitative (spørreundersøkelsen) og kvalitative (åpne spørsmål og fokusgrupper) data. Erfaringene fra Fredrikstad er at denne kombinasjonen bidrar til styrke og nyansere funnene. Mens de kvantitative dataene gir et generelt bilde av innbyggernes vurderinger av eget nærmiljø, gir de kvalitative svarene i form av åpne spørsmål, byvandringer og fokusgrupper mer nyansert kunnskap. Byv</a:t>
            </a:r>
            <a:r>
              <a:rPr lang="nb-NO" sz="1050" dirty="0">
                <a:effectLst/>
                <a:ea typeface="Calibri" panose="020F0502020204030204" pitchFamily="34" charset="0"/>
                <a:cs typeface="Times New Roman" panose="02020603050405020304" pitchFamily="18" charset="0"/>
              </a:rPr>
              <a:t>andringene gir innsikt i innbyggernes vurdering av spesifikke aspekter ved lokalsamfunnet som særlig vil være nyttig når en skal gjennomføre konkrete endringer i et område. Fokusgruppenes inndeling i ulike «stille stemmer»</a:t>
            </a:r>
            <a:r>
              <a:rPr lang="nb-NO" sz="1050" dirty="0">
                <a:ea typeface="Calibri" panose="020F0502020204030204" pitchFamily="34" charset="0"/>
                <a:cs typeface="Times New Roman" panose="02020603050405020304" pitchFamily="18" charset="0"/>
              </a:rPr>
              <a:t> gir dypere kunnskap om spesifikke opplevelser og utfordringer for forskjellige grupper, og generelle trekk på tvers av grupper. Gruppenes opplevelser bidrar til å utdype resultatene og øke representativiteten til stedskompasset, ikke minst fordi spørreundersøkelser treffer deler av befolkningen (høy utdannelse, boligeiere, etnisk norske, voksne) bedre enn andre. Ved å inkludere stille stemmer styrkes resultatenes validitet fordi byvandringer og fokusgrupper generelt bekreftet resultatene i spørreundersøkelsen. </a:t>
            </a:r>
          </a:p>
          <a:p>
            <a:pPr algn="just"/>
            <a:endParaRPr lang="nb-NO" sz="1050" dirty="0">
              <a:ea typeface="+mn-lt"/>
              <a:cs typeface="+mn-lt"/>
            </a:endParaRPr>
          </a:p>
          <a:p>
            <a:pPr algn="just"/>
            <a:r>
              <a:rPr lang="nb-NO" sz="1050" dirty="0">
                <a:ea typeface="+mn-lt"/>
                <a:cs typeface="+mn-lt"/>
              </a:rPr>
              <a:t>I Fredrikstad ble stedskompasset fornyet ved å legge inn et spørsmål om viktigheten til de ulike temaene. Det gav mer nyansert forståelse av befolkningens vurderinger.</a:t>
            </a:r>
            <a:r>
              <a:rPr lang="nb-NO" sz="1050" dirty="0">
                <a:effectLst/>
                <a:ea typeface="Calibri" panose="020F0502020204030204" pitchFamily="34" charset="0"/>
                <a:cs typeface="Times New Roman" panose="02020603050405020304" pitchFamily="18" charset="0"/>
              </a:rPr>
              <a:t> For det første at det er utrolig viktig å være bevisst på hva et spørsmål egentlig måler, og ikke måler. </a:t>
            </a:r>
            <a:endParaRPr lang="nb-NO" sz="1050" dirty="0">
              <a:ea typeface="Calibri" panose="020F0502020204030204" pitchFamily="34" charset="0"/>
              <a:cs typeface="Times New Roman" panose="02020603050405020304" pitchFamily="18" charset="0"/>
            </a:endParaRPr>
          </a:p>
          <a:p>
            <a:pPr algn="just"/>
            <a:endParaRPr lang="nb-NO" sz="1050" dirty="0">
              <a:ea typeface="+mn-lt"/>
              <a:cs typeface="+mn-lt"/>
            </a:endParaRPr>
          </a:p>
        </p:txBody>
      </p:sp>
      <p:sp>
        <p:nvSpPr>
          <p:cNvPr id="6" name="AutoShape 2" descr="data:image/png;base64,iVBORw0KGgoAAAANSUhEUgAAA4QAAAINCAMAAABRWEGtAAAAAXNSR0IArs4c6QAAAARnQU1BAACxjwv8YQUAAAKmUExURQAAAP7+/p7E5vX5/P7+/v39/V9fX/39/sDZ7/Pz83Wr3P7+/vb6/V+d1v7+/j4+PleX17+/37LQ6mCe1vn7/f7+/sLZ7lqa1f7+/vb29rfH57bI6F+f37XL57fT7UFBQf7+/l+fz1mZ0pC74/7+/lua029vb9jn9f7+/v///6PH54254m6n2l+f1P7+/qTI6P7+/o664lqa1LTJ6Vub1Pn7/f7+/o+74vr8/fr8/v7+/rXJ5rXL5lub1SQkJHqu3bzW7f7+/uXv+LXL55aWlnuv3WWh2HR0dP7+/lub1f7+/peXl////83g8mai2IGy31ub08TExFNTU7TJ5Ofn5wUFBVub1LTL5/7+/rzW7v///4e24JW+5FmZ1Vqa1dzp9r3X7uLt93h4eF+d1bXL51ub1P7+/lmZ03Oq21qa1WOg17PK5K3N6bLM5ZS+45S+5PT4+////woKCnes3LTJ5lqa1LTL5n+x3ury+mqk2Yu44Vqa1Vub1f7+/tbm9P7+/vr6+ujw+bXK5rPK5Vqb1Vub1Wii2KPH53ar3LTJ57TL5hoaGlub1Nra2kdHR63N6u71+lub1LTM51qa1bfT7P///xsbG2ij2GKf1/7+/rXI5f7+/sfc8Wtra7XL6Fub1Vqa1f///5nB5Xyv3bXK50pKSm6m2t7e3rXL57PL51qa1P7+/v///7rV7bTJ5fD2+7TL5/7+/pubm93q9nCo2vH3/P7+/tvp9r6+vlub1f7+/tzq9sbc8f7+/rXL5lua1qjK6P7+/v////z9/m6m2QAAALXK5y0tLVua1XKp2/7+/rXL6P7+/i4uLv///4W04K/P31qb1P7+/tLj8/7+/vX4/NPk9P7+/qGhoZ7E5v7+/lyb1P39/dfn9Ym34ZrB5A8PD7XL56MNNf0AAADidFJOUwCv9P9I+PX4/+f/t///+PggCPH/57/vh1jnIDgIz//4xxAo9vVw8//PYP///xj9/+r/MBiX/9f////yaOef+//v3/+A8P//8/qn5/B47f/5QOv2MOj+r6/v/4D/9lC3///q8/7/+PdY/7/9WPIo///o//76SGDH////92jP/P/p5um/cI/X/PP/YN/83+n3/+h4l+fwCPz9//lQ5u70h4DvEP/61/f/6Y9A94cY/3j/9/bv6///j//s//7//+ufOPOXKP/8/+/66Pvzp5/6MPgQxzjs+/7/p+//6Ejw6//1/bcIy92qAAAACXBIWXMAABcRAAAXEQHKJvM/AAAvtklEQVR4Xu2dj58c5X3fz+C2GELDYYHCSefwo4rr2JiAwLEs2Qbf4QYS47oCycWIFrQlkeQjrDgUgWkiThD3FB0CiUhYcEIOwuhkKl+DKRpQZBxL12LF9RE1bVpqkP6TPs/3+c6P3X322ZnZ2ZvvM/t5v2Bvfjwzmtln3/v8nO8OAAAAAAAAAAAAAAAAAAAAAAAAAAAAAAAAAAAAAABgYGBGMaI4MKHZrRdHVs7MDPFuAEDPGJsZOTyxqtaW4YmR7XARgJ4wOD5ybphV68jw2u2r+TgAQAEMjh/YwnqlZ+7c0SV8PACgC3IJGDI7MTLD5wEA5GFwci3rlJ+53fAQgJxsOj3LIiWZnTg9MnJ0ZmZmkJMZ5nV/6bmJOU7VwKrDaCECkJmZE60+DZ8e6dz1OTQ+cq710B0jY7wfAJCCscPNwxCHDk9m6WYZ2nRggo+MGN4+z3sBAG5mmhqCs2tX5hr6W72yScS5keW8CwDQnv2NnaGHDo/zjjzMT65taFfOHsZIPgBuJg+xLsSWfEVgA4ObGluXJ9A4BKAtg9uTTcG53YXpMnMiWR6uRV8pAFYGjyZLrC2TjUMQXTJ/dAefWDOBuTQAtDKeqIgWWAjGjJ/js2t2o6cUgEaGEj2iw8UWgjFDh+Oydm4lbwQAKAZH4jbbjk28sRcMTsatzmHUSQEI2R+bsWqSt/WKwe1xaXgCw4YAaMbittqq7T2qiCaZPxAVu3NHeRsA/czKWImRBVBQs/wE/4u12iEMV4B+Zz7qkJkdWcAOy7H4n0UHDehvlkStwS0LPJFlJhoROY3RCtDHHGUParML3zgbPMD/NqqkoH9ZHj3ksNDFoGFJWBjO9rpLFgCZjIdjBSUUg4bBqIPmxAJ1CQEgiag2WE4xaBgP26SHSrwIAEph8DR/+ksrBg3zYWGIKinoM+bDAfryS6D9Ya14N28AoB9YHsbSnhAwPLA6fMjpBG8AoPqMhR97GYXPfNhLexrdM6BPWBJWALfzhrIZ3M0XdA4Wgr5gnCeLzu3nDQJYaS6pdg6zZ0AfMMmf9x2i5qnMcOk8DAtB5QkdHBb2LN8QT5+Rdl0AFM1+81EX2Acyzz22OxCZFFSaGW4PShwNgIWgH1jNLS+ZI3KRhaiRgsoyxDM1T/O6NEILt2CkAlSU5TxGL3c0LrRQ6rcEAN0RfsIlj4iH1zjC6wBUiUGesz0suq4XWtjL4KcAlASHVpI+Gj5vxgtnERkYVI7t9NmuHRI/I2XI9OCuwkAFqBhLzAChD2Nw43SlwqvNAGRl0HSMznoRRIIL7bW8CkAl4CASnoSQ4NAbB3gVgArAs7Z9CSAxyF2kM7wOgPeMmQahPxNReGrPDjQLQUUYNL3+cx71N/JEc8R+AhWBG4SCHqTvDHfOoEIKKgE/QniYVz3BzO+pboX0b+/+yC11kdx+2d0f5YsEhXFU1+18ezJhuRmz9+yrIzV/8E/4Iy+Tv/s+XycoirEtXjUIDdyjW83pa5fV68f/6suBSC588BOfr9/yGl8pKIyjXjUIDaZCeqiKFdK76+dfzx95kVz4lfpFfKmgrxkyPaQVHLL/H/+sLtrBIHj0H+qf4osFfQ0HI1UV0slq9ZL+sH6cP+xi+e36R/hiQX9jwuMfmtxRq9Zv+V4kvSBUFdL6LXyxoL/hmT6KaoUE/mb9x/xZl8uKOl8s6HPC39Sf4/WKUK/zJ10wdUgINMsPs4RbeENFgITAE6If8a1c9DVICHxhhp9oqtwwBSQE/rCffyWmYr9nDwmBT0xSXI6KPUwBCYFfbF9Vq1XsxykgIfCMwaOreKkqQELgHVWbww0JASgZSAhAyUBCAEoGEgJQMpDQVxAZqDJAQk9BZKDqAAn9BJGBKgQk9BJEBqoSkNBHEBmoUkBCH0FkoEoBCX0EkYEqRVoJL3576x36/3jNLCl2rfgML7lIler5Ny7gpSSQsBlEBqoUVgmvp17mBh8goSRQf6kUdgl/9mlt4id5VRNpR/sayClh64kgYVogYaVoL2FwPKkNJJQEJKwUDgl36ddbb1IV0+ui6uijb+uK6idJyYvVsjZL63Xx28YxI+71+ghdp9Vl6a4Vv3uTqtpGqcxh+pX2h8n0ws/+GBKmAhJWig4l4fW6ZaidYgnvMPvMmlZI/a/0Ch2kpOGR1ymD1dG76kZpThUdZv6RKJlZaGyIMsjOZiBhpWgv4S4lBBmjpDICNkoYVR2VXlHNlQ7Qe8yRuvjT5zGLlCo6jE/EycwC6dgCsrMZSFgp7BLqqqJ2hKVQFdNWCVWF0hizy9RKDVq7W3/t0+pIXSTqxFSrjVNFh9GJomTGTbQJ0wEJK0X7klBjHNHrrRKqAjJsE/57qoQS+ohdaie1JcnkUMIoFR/GEnIyozskTAckrBSdJCQprCWh2a902rXij8Imod5zgfov0lcRSRinosNYQk6GkjALkLBSuCV0tQkpgV5TNdDn3+B1JdvWb6naaEKnSMJEKn0YnShKhjZhFiBhpXBLqFpyqqTSL5GE5Ileul6t0BbdDKReVOLWX/tfpBodqdPEElKq6DAjXJxMLaB3NCWQsFJ0kJD6aPRaJKGyhccJ1UKdNuhaJsmkiTtewt2xhJQqPIxOFCfTq6rGCgnTAAkrBbLTR5BrlQLZ6SPItUqB7PQR5FqlQHb6CHKtUiA7fQS55h9XPfLSbRue4jenEWSnjyDXPGPpI2v4bbGB7PSR7LnWMBeJhot6Tfpcu3rZS/duOMiHieHIhg2LX7qBL7E7li7bo0749XdePPP6CzYgoY/Ycy0agbUgVsJLFturaELYc+NP+ELz8/7OIHj45ofYOAuQ0EesuUazInYp1xJzLSJ6KKHtn1OkyrVrb1QpN97zzpkzz/AHUgwPnTlz6Xkn1eWt6bI4XBYEJ1/kk9qBhHK5RFfTdEWmBVuuPf8GzfNV+CPhS0eC9R+e4Y+iSF7/7sYguHEpX28e1NfMeXyydkBCoVzykqOaZpfQVEUdgUP0Lpo9qF5MMIQweklwfOu31OJ1+jkzbeuurT94g+PtqS20EB4c/uXzR/9cM51zbeltQXDNE/xBFMsz5wXB49fyJWfnxmD9zXymtkBCkVz7pLrvjdeoapr1Q2rNteOhCqZoag0cQk+qNAQkiaKXqIPVuvLtOrNKMUlo73FOER4cnSQ+f86S8Kr3gvWX8w2J5vWTwZ68VdJlwfqv8Wna47GEVy97acMGTlI2j2948qXuW/ARyw4GwYeOzLPnmnKICkOywjwbRrrpBa1LVCVVWynUiNmln1QzEbrIOqrWmvn4eodGbwoPDv9G588r4dL3gn32zkJxPPRycPASvuxsrAuCjuWgvxJe8uRO3iuHg1/813x13aGraY85q2ltck1XDcOiyRI4RO02AukHVnSF0jxNRj06JCEdQ3ZpucwOjd4UHhz+jc6fV8I1wUnxVdGQRV8PnrqKrzsLS/cE3+VTuPBTwmu/qDbvu+fbZ84s4vsomV+dee68d9U1bSigOExRTWuba8+/EVphDRzCkUXCUCMc10Cnbyth3Objg/lvdP6cEr4UrPekHNQ8dDJYwxeehWXBw3wCJ15K+MiRILhHXhbe947uSeNrzI2upv2Kz9iO9rmmW2osIQkW6hfWIhsCknQsCXVlVlVJTdWTD+a/0fnzSXjtkcDdbS+M+9YH6/jS07P0v6e7SR8lXKxqa/fx9cviofPWB/fmqbckuC1FNa19rmmhyIrQOjaIfTPKKLmoL5XlitqECQlJLLWDjgsljHxTf6Pz55PwtuBDvhdP+HbwOF96elIWhD5KqKqil/LVy+PMxuDxrix8NljfqRy059r1RiOlixGuNXBIa0ASSkMvzRKa3tHrlMtqTfe7hgfHJwnPH/ndiFPCG4L14kbn3Szal70o3BCk6/31T8LFwXrJFZn7TgYbuhjbVdW0FBlnzTU9bmc6TdoFDgnntVFl00hkmnWtEurfLtAJtL71C46Tl3xweNrk+dX+ZpwSPtlxAFsclwYb+OLTcm2wPl2XxVv1r/KbJpeGX7r7ThB0Hngpkyc2dtMufDJ4jM/joudfnaZN2BVOCXcGnYt7YSxaH2Ss4nwn+CUf24Hfq3/Ab5pYvlr/Jt+V4tr/ILguajiTpw3PpKym+S7hDcE+vhOP+GXwCF9+Sm4MnuNDO/Av6rv4TRPLB/Ur+a4Ua1KVFOWSpw3PLE5XTfNdwmd965bRPJd1lGJN2jrbN+vnP8rvmlTerP+Q74pKCpn9oknytOGZnUGq6cz+teQb+WKaeSTSeD14jy8/JY8HaYfRvlf/U9mtwk/Ub/8+35XOPR8a9Jdmza6Qq1NW03yX8N503zWyeCbYyZefkj1B2h7g//vZ+o8elKvhB2/W6x/lm1LsCeQXhKoo3Bjkm2r4bHAPn8KN7xI+5UU2NhMEfPkpCQI+sDO/83t1sZyv/r894eBPgpN81bK5JljGV5yNtNU03yU8EjieMxfLxt5J+MILP//eW+YzL5ArfxrXRf1p0L8Y3MtXnI201TTfJcz08RRDD0tCYTjv1JcG/RPBU3zF2UhbTYOEZQAJiQ2eNOgXBXv4irNxMGU1DRKWASQkdgaePIKWtfnApM02SFgGkJAIAiHPD3Yia34xkFAykJDw5rYgISSEhCUDCSEhJCwZSAgJIWHJQEJICAlLBhJ2LeEVe0+dOnU/r4gAEhKQ0NAPEk7/4wsvHBNlISQkIKGhb6qj05vv5CUBQEICEhr6RsLRu77BSwKAhAQkNHgXGagJ131ue/rUKVUTNYyiJCwDSJgC3yIDNeO4T+1gZOHU2VfMggggIdGj2zoWf/WmgFJ3OKTHEvoWGagZx31OndUSknvT/FcKkJBIdVtTZ3WX2hV72zYnrtjblLetRrUkSSBAQs8iA7WQUsL/9jHaJAVISKSXUNVq2lriv4SeRQZqwXGfieooJCyLgiScdowwVUBCvyIDteC6z7hjBhKWRX4JR0+dor40LeFo2JpQ7QqzdfSub6hlvag30VwMmpOh85u10nlu0oRJTA+5Ea45tV5sS68l9CoyUCt+fjwhIeG6LeWgkUxJGPaqXbFXibXtaa2S2n2/WtQJuJijRKOhUVNnSVD1MvXrHwuTJCRsTF26hD5FBmol1X2azBIEJCQct2XaEkaX39LuaaZJIjJqlOqn5A4bRrWdbU+rV7X1ir0JPaOFhIQNqSVIKIjMdwsJZZNXQqotUi1T968ZCckZhS7fqBBT+6gaqg0LVVT7jp36fXJQHUDWWSRsSA0JG+mNhOKAhITjtpIl4f2m2AvNoQKxRULTF0412GPmQLMxLjyTEjakhoSNQEIr/Sehssw4okXjAYoOEpqdimOn/josAvVp1HaLhInUkLARSGilDyXU+lCdUosWNvE6V0c1yijTL0NoZVskbEwNCRuAhFb6UcIQEo0HHEgiEqhFwkS7Xxt1LJoipc1j50g1KlabUpuX9kBCJ5BQNgVJqKRTGk2dVSoafxISslC084VRlYyM0sP7U39xp/IvOsYsT3NLsyE1JEwACa1AQtMspO4aKtQSEiq3yCvqUNU7ySjqGdUNSy1bmET3x9w/dVYf2pgaEiaAhFb6WUIJQEInkFA2kNA/IKEVSFgukNAJJJQNJPQPSGgFEpYLJHQCCWUDCf0DElqBhOUCCZ1AQtlAQv+AhFYgYblAQieQUDZdS9hhLouNHId0ABI6gYSygYT+AQmtQMIsQMLugIRWIGEWIGF3QEIr/S4hPU4YP5KrFzngYXKRAxwmDlGvp0yAi9HNd47yYg4goRNIKJtCJDTPyScljAMeJhbDAIfxIdOv6GeWzMG/UMvmqeDsQEInkFA2RUhoNGqUUD9H2LQYhayIDyE4mS4YE1EtMgEJnUBC2RQgIccvbJRQvZhHeuPFKMBhfAhBP9JskvET9pmBhE4goWwKkDCMX9hJQvViGn3xIURCQqqx5gASOoGEsilAwjB+YUcJ9YqOWJEIeajjW1AIYUiYHkhopa8lDOMXppDQdL1Eh5gKakN1lCLOZAYSOoGEsilCQvW/7k8h/UzAp/YSalOjQ0w/DEuoFxMxfzMBCZ1AQtkUIiHFL1RKqWLMBCy0ShgFOIwOoX4Y1VKkZMrCqOsmK5DQCSSUTTESGnvigIX2klA3AM0IfXiIjmu4+dW9Jlk0pp8dSOgEEsqmawkLwriaF0joBBLKBhL6ByS0Agm7BRKmBxJagYTdAgnTAwmtQMJygYROIKFsIKF/QEIrkLBcIKETSCgbSOgfkNAKJCwXSOgEEsoGEvoHJLQCCcsFEjqBhLKBhP4BCa1AwnKBhE4goWx6LKEJ8xRBz0/0AEjoBBLKpgAJ9RNMja7F2CTMG1LNASR0Agll072E9GD8tqfbWNgIJCwCSGiljyXMFKUQEhYBJLTSjxKOmgfhKWBFyLSqmBonkxHv1StHuNerOk3b6mtOIKETSCib3BJSsELtGcWXIchHE+kiGfE+EeweJWERQEIr/SfhtqepQCOnwnLN/JKEdizyzJSE0RIkLAJIaKX/JNTqKcg+XSiqhTBoqCoFo7BpSQlVEkhYBJDQSv9JGJeEmqmzp+LiTxeIccR7SFg4kNBKurukD67ptxBDXgnjNiGhi76khLRfrRoJKS0kLApIaCXdXY6qD19UURNCbgm1WYkvFGVe2E8a/p4ER7znW0ZJWBiQ0EqGu+zBR7Ab8kvYAI0Wxh0zRBjx3mzwVUJq/KpLFwQktJLhLvP+BF+P6FpCiritikX1OZ06S0MU6v4aIt4ngt2ThD14B3oo4bS6YvoCkQMktOK+y4aKW9UkVJ9QhbknavRSMadbgbpyykWfSkDB7mmV1vXf4uihhETOX2zrEZDQivMuqVsiysWGGSbl072EEui1hOZX36QACa247rKxM58bTmKAhG3Q2RYV16MoCReeIiVMDmurqpssByFhG8xXJ1uY92cTewQktOK6y2RJeEyYgpCwHfSQpGnfTvNfMUBCK867TLQJIWFv6K2EohrxCkhoxX2Xce8oJOwNxUuYqI5CwnIoVkLJQMI2xB0zkLAceiVhU8gVAUBC/4CEViBhufRSQmGzKxSQ0Iqfd6npuYS6h6PdN8/UWbWniC8mSOgEEsqmeAl5fnb0x9Gi8kJCeUBCK5AwplFC8qwdzp1ZgIROIKFsIKF/QEIrfSzh6OZX9+oHJmh23j/S/BLF/ebPv6LRNtWmCvc2JH+FJDRPVtCzGOGgQGYgoRNIKJvuJbzrF7o4o+mVo1oiW0kY7+Xk1FRUooYS6if2TFTEXEBCJ5BQNt1LmJjbRfHWbBLGe8PkNHWIQpZqCU2gtvwPDEFCJ5BQNt1LSOawcvrhV4uEib0mOUdHjKqjZt1UTPMACZ1AQtkUJKGZ78zNvxYJE3sbnG2SECVhOiChFUgYP3FnlTDaG0rYWBLSSxcxByChE0gom4IkZOU0FgkTe03y1urol1RhGSXKDCR0AgllU5CEibldFgkTe03y5o6ZK3QUqC6AhE4goWwKklDJRq06JR4bx39IwsTeKLlanv5SXBJSmxHV0VRAQiuQUBVmyiIuA2nQ3fwxEsZ7w+Q0r5sKQGoTjmr/8jcKIaETSCibriUsBBIxNjQzkNAJJJSNDAlpMk3YUswBJHQCCWUjQ0LTZjyWu38UEjqBhLKRIaFpM5riMA+Q0AkklI0QCbsEEjqBhLKBhP4BCa1AwnKBhE4goWwgoX9AQiuQsFwgoRNIKJuiJKSYaTzmnp3ujoaEHYCEsulaQp6onVOj7o6OgIROIKFsipKQyC0hAQlTAgmtQEICEi4IkNBK/0rIEQ6NQUajOHqhXqLpoKN3fUMlNA8VJoMbWo7OBSR0Agll062EYVkWaxRHL5xWe8zSqDbNPGHYGNyw5eh8QEInkFA2hUvYHLOJdpjfm7DshoQ5gIRWIGGkUXP0Ql3yKQn1qn7At2k3JMwBJLQCCSONWktCi4QoCbsBElqBhLFG+oUDVaimIPW7JCRM7lZAwhxAQiuQMNIojl647Wld3rWUhA3BDSFhDiChFUgYaRRHLzR7miRsCm4ICXMACa30sYQc2jDSKI5eSHumzjaXhOFuovnonEBCJ5BQNl1LqAozPfIeaxRHL9R7Nr+qi75Em7ApuGHz0fmAhE4goWy6l7AJVinuHm2kw+6cQEInkFA2hUtoCr220Qs77M4JJHQCCWVTuIQdohd2G9zQDiR0AgllU7iE1MpzRC/sMrihHUjoBBLKpngJywASOoGEsoGE/gEJrUDCcoGETiChbCChf0BCK5CwXCChE0gom15KSDNkFgRI6AQSygYS+gcktAIJbUDC3gAJrUBCG5CwN0BCK/0sYSKEoY5gaOKo6XkxrxgJaYqM3ju6+dW90TNMxQIJnUBC2XQtYRzCkJ5PMo/T06JSUkk4dfYVnrY9etcvelUyQkInkFA23UqYCNxknoygZ+XN4rSWcFrvp1SjBc/aTgAJnUBC2RQjoX5K0Cwp6zbfyYu6OsrxK9TGop8hTAIJnUBC2RQjofaLddOlIC9qCafOUotRNxUhYUFAQiv9KyEVghzMIiFhVBJSk9AACQsCElrpXwnjEIZh3BhrdVQDCQsCElrpXwkTIQytHTMcTk0DCQsCElrpXwkTIQwpcoWRjiqh01/S44QmnsWoWmcJzYZigYROIKFsupUwGcKQhDS1T90fc78pJWmwXm+FhAUBCa30r4TZQxjyEYUCCZ1AQtl0K2HmEIaJnprigIROIKFsupUwcwjD0aijpkAgoRNIKJtuJTRNvh7UMDMBCZ1AQtl0LaEIIKETSCgbSOgfkNAKJCwXSOgEEsoGEvoHJLTSzxLSuDwvlwUkdAIJZdO1hOG87VKBhE4goWy6ltAEkikZSOgEEsoGEvoHJLTStxKahyg23xlGUtOh1/QMNp7Gpv5Qis13tom51pqeNmcFEjqBhLLpUsKwJORIatOv6Ebi5juVXHpVtxf1Ji2iWm+NuWZJb3ZkBBI6gYSyKUrCxOTRKOBFXFU1c0vpgfvWmGuW9FmBhE4goWyKkjBRj6RSjTZEk7VNQdcm5polfVYgoRNIKJteSag3b3taF3phvDVNewnj9HmAhE4goWwKlnCUXFNbtFBTZ1UbkCIAc0moaZSwNX0uIKETSCibQiU0MfCNcapqqWuX5hlek4hISmhJnw9I6AQSyqZQCY1xRqqps3+ta5fhpqjbMymhJX0+IKETSCibQiWkUGuqDai3bHv6N/eq2iUVdsdO/VMT6km9NJaELenzAQmdQELZFCqhKtpOndr8qglFOmp+JU2PEaqd1D2jNyQltKXPBSR0Agll07WEIoCETiChbCChf0BCK5CwXCChE0goG0joH5DQCiQsF0joBBLKBhL6ByS0AgnLBRI6gYSygYT+AQmtQMJygYROIKFsupaQf5bJQWL2dq+AhE4goWwgoX9AQiuQ0AEkLBhIaAUSOoCEBQMJrfS3hKMtYQvDuIb6KYlXjIRtYh4WAyR0AgllU4CE+lFBbZ55OJfipnFcQ1qepvAVU2f1s4TawoaYhwUBCZ1AQtkUIKEu1fQz8vSIrlGR4xqaspGizEzrVG1iHnYPJHQCCWVTgIS6jkkC0qIOa8hP7pJzpk1oAlm0iXnYPZDQCSSUTUESkl66ymlsM6KxeVrCMO4hJCwASGgFEmoJdXGow2nHEkYlITUJDZCwWyChlb6X0NQ81TLVRlm01uqoBhJ2CyS00tcSar1MSXfF3t80srFocceM6bQhIGG3QEIr/SzhXb/QHaNsnRkKDEUjNae/pMcJp85SUanWIWG3QEIr/Szh5juVelzOHeOFUDTdH3P/FRTSkAbrdTEJCbsFElrpYwkbSPS/LCiQ0AkklE2xEnJX6YIDCZ1AQtkUKmGi+2VhgYROIKFsCpXQ/CBvCUBCJ5BQNoVKWBqQ0AkklA0k9A9IaAUSlgskdAIJZQMJ/QMSWoGE5QIJnUBC2UBC/4CEViBhuUBCJ5BQNpDQPyChFUhYLpDQCSSUTY8lHKUIbBHmufsYWm9KkwdI6AQSyqYACSl+TBuPbBImnrKHhHmAhFb6WUKKcbjt6VQiWSUsAEjoBBLKpmsJMz05AQmLABJa6UcJR83z9BxSzTBtohqaJb1gLDumNtPz9HpVpwmrr7TbvNz1DXNCPm02IKETSCib3BIqWYwuFGCbIB9NuBkKQ/rrHzOCTauS74q9kZPNJSG/qNOoRP8mjOSdCUjoBBLKJq+E256mAo2cCss1E1xNOxZ5RoLFSy4J9UYTui0+KC2Q0AkklE1eCSluE9unC0W1wGFGdSkYRl9L+ET9Ny4JdcLwNSxb0wIJnUBC2eSVMC4JNVNnVREWyqULRLUhagQaIGFhQEIr/Sdh3CYkdNGXlJD2q1VjFaWFhEUBCa30oYTarEQHijIv7Cc1kfCNjNoqUzdFSVgYkNBKP0rYAPVoxh0zhI7yq60yGyBhYUBCK30s4dRZ7Q1NPaNQ96Tj1F/cqVxTa9oqs+VsJGFiCCL2L9TPvEJCF5DQSh9LqJSJGofUW0PFnG4F6sopWaV7Uje/qoPhG8n0uv7L6/FL9AoJXUBCK/0soQQgoRNIKBtI6B+Q0AokLBdI6AQSygYS+gcktAIJywUSOoGEsoGE/gEJrUDCcoGETiChbCChf0BCK5CwXCChE0goG0joH5DQCiQsF0joBBLKBhL6ByS0AgnLBRI6gYSygYT+AQmtQMJygYROIKFsIKF/QEIrfS/hn33hv/zPukhuv+juv+fbaQESSgYSEqlv6wtv8UdeJn/3l3xDTUBCyUBCIu1tfa9eP/5//iQQyZcf/Lf1+ue+z3fUCCSUDCQkUt7WF+rnf8AfeZH8yVfq/5vvqBFIKBlISKS7rb95qy7awSD48efrv8G31AAklAwkJNLd1s/rx/nDLpbfrn+Eb6kBSCgZSEiku60H6g/yZ10sX65/jm+pAUgoGUhIpLutz9Yv5M+6XOp1vqUGIKFkICGR7rbqdf6kCwYS+gckJCChSCChFUgoHEjoH5CQgIQigYRWIKFwIKF/QEICEooEElqBhMKBhBn4nZ8/8B956rswbr/s7o/yPbUCCYUDCdMj/ZEY+2R8SCgeSJga/UjMX32Z3zdhXPjgJz5fv+U1vq0mIKFwIGFafl4//3p+00Ry4VfqF/FtNQEJhQMJU/I3b9VFOxgEj/5D/VN8X41AQuFAwpT4+0gMJJQOJEzJP5deEKoKaf0Wvq9GIKFwIGFKPlv/Mb9lcllhzUxIKB1ImBJ/MxMSSgcSpgQSlgAk9A9IyPfVSEUl3BM8w8lcQMIFBhLyfTVSUQnfC37FyVz4LOEivgevWA8JbVRUwtuCFzmZC3u+Xfz21jt4sQc8/8YFmf4Fe77tDJ7ge/CKjZDQRkUlXBx8m5O5aMq363/2af3HBwk3BGf4HnxiUbCHrz8tkFA2TgnXBV/nZC7sEhJmObnFQp7dWsIs2PPttuByvgefeCJ4nK8/LZBQNk4Jlx4JHuJ0DvyVcHHwDt+DT7wY3MvXn5YM1W5IWAJOCQfuDS7ldA7sEqrK4qNv6+e//h29flLtMH+CXSt+96a6cui4WteVSrP7+IrPsFu8X+9Y8ZnW3fo8P/vjqDoanXXrD97Q5zMJaFMCe769HzzM9+AT9wTP8vWnJUO122MJU5UYInE38tcF+zr3H7aV8A5e5tf6dcGtN2nJ6rR+XC3qbbw7ISHtv/ht7a3+v2m3OQ9Zqv+F+KwqxS46X7gpgT3fVEnvYc/MvuBqvv60ZKh2eyzhU8F9fBO+4S4JBx5PURSmk5CkUqWcNiUS5Pk3LJaZ/abUUzTtNufRkul/IXFWnSxOoDclaJNvtwXP8U34w5lgJ199atJ1sBEeS+hnN5vimQ45ui7Y+DonbUs6CW+9SRVStEi6GExxR+sJCWld1UONhU27jZzGtq13JM6qE+jzxZsStMm3dcFJ70YKXw4W89Wn5v3gZT64Ix5L+MXgZr4Jz3g9eI9voQ33Bic7zZpJK6Fu3OmaJksYtvY4UbOEaotuE7bsNhXNWMLorLGE4aYEbfItVUkvixeDPVfxxacmQ7XbYwmfDT7km/CMm4M1fAttWPp48HCH9m6WklATlnRqv6Mk1Nx6k9rYtJuSJCSMzhpLGG5K0E7CdcGf+9UqXPRusIyvPQO3pf6u8VjCnwT7+CY847HgO3wL7bhkZ3DSXSNNJ6GRR2MkoxItISFJZLpYzAk0elfTbjqEl7bekThrKGG8KUE7CQfWBO961af2WLBzKV96BlJ1sBEeSziwM9UsS3EsWh9cy3fQlkseDzY6uy8cEpq6o3k1PZdqo5GM+mSO6+ponIg6PXm/Ttl0Dt7d0DsanzWUMN6UoK2EV+0Mfsn34QPfDQ7ewFeeidTVbp8lXBycx3fhFS92ahJqrloTBO86JpE2S0hNsq2PakWUEFoz86p30DZjqW67XXBcbY8TrfijtyMJ9Tolb94dLZGE8VkjCaNNCdpKOHD1weAxb8rC7wbB+3zd2VgXrE9X7fZZwhuC9Wme+pHGw+kaGI/sCYKTH7Yr633ON8X7B4OH/WgXLnosCB7hq87KmuDhVBXSgjLTfEGG0BckcbzpyzEXbTNzTfAY34ZH3Bw8la6BsXTZTrr9k/TahOcSDtywM9joQx/p194NDq7ja86Mqnan+oDmykxdaanrRkBEORJefcS/ocIn/jxIn6k3LN5whN+EJnyXcOCqDerrRfpU7l99PQh25moPGm44ElyToizMJ6FuQFBTPKQcCVWrcKNnU6AWPZymRdgZ7yUcGPhDVdBvvOZyqS2KRV/7UNVBDr6Uo1805v0jwcudbzC/hKYDjWkn4S7dZu+W9pm5dINnnd26t7tj12gaKiDhwMCypyjd+n30RxIbzSXteTLzGH0TP9kT7Os4S687CWk0V/ePGwnNFH0t4X/iyfUkYTjBPpzJnxVHZqpatycNfGLRNcGRLmo3CSoh4cDAJcvufZxTS2PnhsVFZNW16v5c3dya/BJqAWlCvq5zkoTRFH2akn996Ftizr0+LjuuzLxENfC9GS184uHgSL7e7hYqImE/oLu5N97jqnbnk5A6ZlThRkNE4Wwm2kXDwaa5yO1BM4yka6iJmfyZcGbmVe8F69/xY0Lw5fu6auU3AAn9YemzXO3eSH9ayV8S3nqT1k0Xeer/SEIzfYJqqZRKp9NG6kS8ITPuzFx6YxDsu1m+hl97OQjeK6Q9qIGEXnH1sg2Oand+CemVGobKP5IwmqLfJCGVmz2TUDV+N6hEjz0n+OnCJy6/R30L7vxDvuACgIQVogsJdVtPyfcDPXdXS8gixhLSK5eEml5JODCw7j2T0jquXTZ8UU8t66qzuwlIWCG6LAnVy3/Wf7SA1PliJKT93CZsnsmfnTSZedUjt+nyUCjv3bvsEr7QgoCEFSK/hNQmVIrRtF0tYTxFn3tHuQSM59z3UMJ+AxJWiHwSUivPFHDHyTWqikZT9Hdt/ZZaDGuhSseGmfyZQWa2AgkrRNeZacbrewoysxVIWCG6zUyqg/YYZGYrkLBCdJuZeauYWUBmtgIJKwQy00+QbxUCmeknyLcKgcz0E+RbhUBm+skD9a/yuyOXFci3dEBCP7my/gG/O2J5tP5NvljgBhL6yX+t7+J3RywP1i/iiwVuIKGf/Eb98z/mt0coH99a/yFfLHADCT3lovqboluFHz9e/9xf8rUCN5DQU167vf6jBx/ld0gcH7/+K/UH/p4vFXQAEvrKa1fSNHqRrFD/fw4OpgUS+ssfXPaA+cwL5LKffp+vEnQEEgJQMpAQgJKBhACUDCQEoGQgIQAlAwkBKBnMxgegZP6l/Nn4X8VsfFBpfip/Nv4H9Sv5YgGoIp+qny92AiLzJmbjg2pzWf1PZbcKP1G/HTOgQKV57f/Vf/SgXA0/eLNe/yhfKgAV5W8Fz8Y/X/1/OxwE1eduwbPxr8RsfAAAAAAUz+DKw7wEACiB+aOrarUlvAIAWHDG52qKYV4DACw4y2e1hLX9vAoAWHC2k4QoCgEojUHVJFSs5FUAwIJjisJVg7wKAFhwhsnC7bwGAFhw9pOEq5bzKgBgwdlCFp7mNeA92zfxAvCG1SRhDTlXDWYO1ea8qdbM41PHrCUJ/ck50J4hykxPqjVDh+d28GLfM0TTZmrneBV4zCRlpRezL2b098UsrwDOuUlelcfqGV4AnThHWblqnlelMjhpeuVrvA4GTtP7IbRCOjayozbCy6ATQ2Yi4m5elcnyETNHRIFGUMi8eU8EVkiHth/SVwYJU2NmX9RE1x1muBhUDPEmMDBj3hFhQ/bzKyfMdUHCDJghp0Oy50CtDItCNDRiDpu3ZJxXRTBPhSABCdMzZiqkB3hVJstDCUV94kpm0HzgZ1fzuggGD9BFKSBhBkbMeya5h3QwrOII7g0sgdXm+3OHrIbyCbooSJiJQdPimhvjdYFwxWsHnt9p5Kh5X7ZIakvw2AkkzMYS86bJbRaa+cq1tQObdiBnGzATZyTNtuC8UiCrMsHV+LW8Kg1utR6aV6W24OK6DAZNt1rtKK+XzrjJq1lVJ4WEmQibXDIfUOMOt1n4Z2FeVdE1QtrKq81sOnU5Sw5BwmyEWSlyAICrXOiSscKTSGW8PeHF6G/zQVGdtj4wZt69VQLHwnk2AaLdtmGJqQBKsHCIv8tlD3fJhdvTw+ImkY6bCxPVASgLfofKb0zM88SmE7wOssK93dIs5Ib+HKartWclvUWl94QM8WQZPF6VHzMrv3ZOVJHDDmK2mpNwkkqpFoZ9MqizdEHY2y3JwtBBdMq42W3epjIbY/s5q+Q1aLwinJ8px8LQQXR2d4KnHtbWlqUAd5/BwW4JKxRSBu1DB9HZ1plwstihckZTw6JYVmPGS0ILZXRvhQ6isy0NYXVwroTm8yAP5dZOwMHuCS08LeDNDB1EcM10zHDeLfxQxVj4zDXGcgsh6uIqvWoffrOjgpOW1eEzlwv8FToZ2i9mAqvvhBbuKHmmZtjTgA7v9IQTVmqHFvBnfOdNqDAFurALI7SwjLZFRNTIQGdbFuZ5lKlWO7BQ313jYfE7h5gHBRJ+n86W9802FDYy1qIczEZYgVigwnAw7BWtbcGUpkKJajVlDQ1EXQxo6GdmSVgyLURhuCSK6rRgJW/fEE4CrJ0upTK4krtkZhHKIgdxG63XheE8Bx1BVbQnzIdNslUL/+5GNZxSG6U+s52/xGq1Ez2MADV4NKyv1LYgInNPCGch1XYvcD0jquGU3T3rMaujWuLs4V75EQWCxYSm3hG1yxayuzsRtLL8gUqPGYwqirXZkV68kfsjzWuHUBXtHcvj7m7e0nui/u4FL4Crxuoo92pzR4t+L2eSJ+dtoCckup8XpmY4H0aNLaMpWjkm4/riqqNFVko3xQrWTqM12GsmoxZ+z5oWCaLZT7VzyNoCiDsvFacL+lobOhC7XRteyJZK3xK38Iuv0zQxFPWsz8oMvOghY9GPByh2bO++cTjO0ReIOYwgLQyDI1FhuKqXPxc/FNVEa8PoFS2OTXEHivp2O9HVoM/yleEkDs1cTzp8gJXEt+lwrwbuEgpi6kXB7E+WhrW5E5vyvb+rR+KfiFSsKqBYBRmI22q1tb3QcPnhqLStbUEro3CWhDMvmLUrMza5B/fvTjQEFTsm8U250MS9lrXaoaLf/6SCPa3x9jFDJ+L3mBg+PJkyPPbymZG1zQcjl0ohnqirajQHCpwvvyTx8Zgdwfdrr1h+INmeM0x0MHFofORcYwmomDuB0aOyGNyezI7TxdRKlx9NfjJ2Y1yipyxpqlMaVk1MHBjZPjMTN/FmZvaPjJyYmIgbITFrc7YoQTEMTiaN2XG461/72BSNSWgm8OshvWfmhM2stGxZic6Y8mnQsDsPl+xu+Dj0pMMHWNh/wlYedmT23HY8tCuE/Q391Dk9HFu5tsHAucPI34VkbPJEawPRwdzao+izFsX+xMRBzdy5kZkM7YT5TbubPgBFTOQAWVm+aXdyGL8tw2u3o50gkLHk7EHD8OFNnQuzsfGR040FqWILurvLY/XMyIGJNi7OTewemcHcJcGMn24aOtJsmTgwsj/RyxYxNqP0aypAiWG0MyQwNjMzMzkSsUmtZqncgLKYX2mzijg0QZwbGdmt/vDGVmAgAN0ydvScpTxMBwwEoCCWHG1f1LVjeHeKBiQAID0zIxOpS8SJA+PoCwWgFyyf2X5gwjUKPDuxdmQlRpsA6DXUyXZiYmKCxgLnqINm4vDIOObDAAAAAAAAAAAAAAAAAAAAAAAAAAAAAAAAAIDKMDDw/wEQXhCAOrMyq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AutoShape 4" descr="data:image/png;base64,iVBORw0KGgoAAAANSUhEUgAAAoAAAAFoCAIAAABIUN0GAAAAAXNSR0IArs4c6QAAAARnQU1BAACxjwv8YQUAAAAJcEhZcwAADsMAAA7DAcdvqGQAAMlxSURBVHhe7J0FfBTX9sdH1iUbdxcIEty9RYsUKHV/bV+9r6/u1I32X+revnpxKFCKuwQLCXF392R9d2b+Z3aGZbMRIptkN7nf7ie99861mZD9zblz5xycYRgMgUAgEAhE30Lw/0cgEAgEAtGHIAFGIBAIBKIfQAKMQCAQCEQ/gAQYgUAgEIh+AAkwAoFAIBD9ABJgBAKBQCD6ASTACAQCgUD0A0iAEQgEAoHoB5AAIxAIBALRDyABRiAQCASiH0AC7PQwNJ9AuCLo14dAINoB+YJ2dnSHvoEPn0G4Gp5vJPApBAKBaAmygBEIBAKB6AeQBezsIAvYpekbC7iysrKqqorPIBAOZeTIkTiO8xmEQ0EC7OwgAXZp+kaAky3wGQTCodx66618CuFo0BI0AoFAIBD9ABJgBAKBQCD6ASTACAQCgUD0A0iAEQgEAoHoB5AAIxAIBALRDyABRiAQCASiH0ACjEAgEAhEP4AEGIFAIBCIfgAJMAKBQCAQ/QASYAQCgUAg+gEkwAgEAoFA9ANIgBEIBAKB6AeQACMQCAQC0Q8gAUYgEAgEoh9AAoxAILpJQ0PD0aNH+cwlzp8/39TUxGf6hDanAfRwJtDt6dOn+UxbaLXajiu0xmQybdu2zRkuGsIZQAKMQCBaALryzDPPbLGQm5vLl3Ya59GSHs6ksbExPj6ez7SFTqfruEJrdu7cGRAQMGvWLD5/Cbup/v33313tGeGKkK+99hqfRDgl5oLz8OEzCFdDetUDfKo3qbLAZ3oMWGmpqan33XffsGHDPD09jxw54ufnJxQKKysrs7OzQT8OHz584cKFIUOGQOXa2trg4GA4tHfvXpqmfX19QUtiYmIEAsG+ffuio6OhCfQA6gLVuP45oJOEhASuCWShFUhOenq6bU3bbiFr16T1NODWYceOHRkZGeHh4TBhbiZubm5ZWVltzgFGpCjq4MGDdtPQ6/VwmiDA0BXDMOfOneM6hAq2cwABvnjx4pQpU+zG5bJwLkBQUBBY0txZGAyGPXv2qNVqqVSqUChaT5W7aEqlEurDuRuNxrCwMO4iQE04U4IgwOZubm4+e/as3bWFUXJycmDy0An81izn5xji4uL4FMLRIAsYgUB0RH19PbfQCkIFknD8+HEQkqVLlxYXF3MmIEjU119/vXz5colEAmmoCWLz6aefgiqUlpaCQlx33XWFhYUglpb+WL777jsfH5+VK1eCnoGKZGZmgpJBFrRtxIgRXB27bu2atJ4GNAHBg7EiIyP//PNPrhOgpKSkzTkAJ0+eBHGFPsEwraurA6mDWw3Ibt++HbJQAWYFCjp16tSvvvoKsnZzsPTBYjsuTPWbb76ZMWNGSEgIKDGoqfUs4IIMHToUzF84x9ZTtV40f39/0LzJkydDzYqKip9++glGHDdu3CeffALVYM7QdvHixXbXFm4XfvjhB5hqVFQU1yHC+UECjEAg7KmuruaWoCExffp0+NIHXQE7csKECWAaQjYlJQVMN742hoGVuX79+sDAQBzHIQtyNXv27FGjRoGhBiIE/YCFalUsUJqysrLhw4dDZdAYUPeamhoQHshC5xqNhqsGWLuF0e2atDmN8ePHw0/oCipzJUCbc7ACOgd9Qiec+lqnAVk4CqcQGhoK5WBfgszbzYHrAbAbF07By8sLsmDsQtbu4nC0nqr1onFZjtTUVLCwoSGYwtAtdAjpq666Cg61Pi+Qbbg/sLRDuAZIgBEIhD3wPQ6mFQAJb29viqLAxgKTjiRJMLCeeOIJsDh37NjBVQZJgJKIiIi3334bVApKFi1atHfvXmgFaVA46Oehhx668cYbLdVZwHjlUxZgCLBoN23aJJVKuaVgwK5buyatpwEivXHjxt9///2ff/7hSqy0OYfWgDH95ZdfgqSBTckXXUIkEhEEYTcHjtbjymQyyEI/8+fPb31xgDananvRrOj1ej7VFp08L4TTggQYgUB0BGdy/fDDD2CKQTYtLU2pVIIpbFUjk8mUkZEBR0GlQFqgBNRx4sSJYPaBPXfixAkoBAuypKSEqw9KFhQUBP1A+bFjx2bMmAGHwECEcn9/f64OYNstzMGuSetpwKHExMSbb7556NChXAlHm3NoEzDxYebLli2DmXAlBQUF0CQvL08ikYjFYrs5cHXsxoVsc3OzQqEAMxqyrS8OV6f1VK0XDdIwXGNjIyRGjx7NLT/APYGHhwd0a6nL0vnzQjgtaBOWs4M2Ybk0rrgJCwBLNzQ0lM9gmEqlOnTo0O233w7KJBQKd+/ebTQar732WjgEugI1s7Ozz549Cwafn58fFIKajhgxorKyEn6Cph49erSmpmbs2LGWzlhAaUCBLl68ePXVV0Pz/Pz86OhoSIOWnDp1avjw4VAH5mDbrV2T1tMAAx0AaYQRQSkhDeUwExBCsLBbz4EDqoGyQgIsb5gt6GtmZibccEATMGRjYmJA20D87r77bjh3uzlAq9bjQsPc3Fy4VsOGDfv8889BekHFbS8ODAQ6atsE0lBuvWiQgHFhJnA14FKEh4cfOHBArVbfcsstUA0IDg6G0/f09LQ7L5BtTvUdC9qE1Xvg1psyhHOiO/QNfPgMwtXwfCOBT/UmyRb4TC8AnYOE3HPPPXze0Xz33Xdgy4KK7Nq1i6IosEH5Ay5IdXX1l19+uXr1ap1O984777z00ktSqZQ/5prceuutfArhaNASNAKBuAJgaC5YsIDP9AL33XdfcXHxli1bvLy8XFp9AR8fHzBVt27dCgb6s88+6+rqi+hVkAXs7Li0Bay48X3GqNVse53Pwx2f3FN53w+6A18aU/ZBVhgzTTL1VkHQSIyhTQUJur2fUHXFXM2BwcCwgBGDGWQB9x7IAkb0IqR3KOnZwvUBLpKQXmGEkn1ZAhfJlLeuZTQN2v2f6+P/FEZNVt71JS6UcDURCARiYIMEGNFvgHHc+Nn16s0vG85u0h3+TrtnLeERRAaxG3AQCARiwIMEGNGf2C440/Wl8BMXiLisIHC4dNY9OMn6/0MgEIiBBxJghLMgCI7DaIoqy+Cykik3Sec9SvpGclkEAoEYYCABRvQugvDxnm8kWD+qJ3byB1qCS5SSKTcbknbR2gauRH9mg27/51RVHpdFIBCIAQYSYETvQlVkNv/vfutHvfEF/oAtOCFfvpqhKe3uj/gSDDOXpOqO/shQJj6PGKBotdo2o/laaWgn3G9vYB3rvCU+IMzN1uczAuFYkAAjehdGrzbln7N+qJI23paRLX5GGDNV/fsTjI51v4dwCb799ttvvvlmy5YtW7dutfNg7HK0jr/LCbCuKxF/URBfRFdBAozoZ2TzHpWMX6le97S5LI0vQrgIs2bNuu6661auXEmSJGhPYWEh6HFqaip3FDQMsgBnRHJZa0DAw4cP2yk3wzDbt2+HOqB8kIVW6enpu3btEgqFnLfIKw5hhQsTBP2DglZWVloHPXLkiDUiApRDHegKEsnJydAD2L4ikYgbyw67uVlpsxMoz8rKss4KJgMTOHXqFHe+1gQcSkhIqKio4HoA45tLsP227AEOpaSkwARyc3O5o4iBARJgRH8iveoByYy71JtfNuXYmw6kZ4ho1CIMR/9EXYOTLWPr2oX4BX3yswm1axfNlxOtH374YcyYMVdffTUY1iB40CEX+Fav13OWZcdDWGbBYxttV6FQbN68GTo0Go0HDx6USNgXzSFrDdPr6+trjb/bnslrNzeusL1OSlpGIIY+oVV0dHRwcPBLL70UEhIyfPjwn3/+GXqA04EpwSn88ccfBw4csJ6aXQ8o1u9ABX27IfoNQWAsCDCjb5ZMvsntnu+4j2zJc9xRyex7FNe/Q/qhbxznBYTTaqUBID/4pdi6diF+QX2tWTgKP+2i+YI6QpYTpLKyMshyUZi4o1Y6GIKvYcE22q5cLof6IGkg2NOmTYP6XJ02w/S2Seu58Qfa6aR1pN5hw4b5+PjADQFMFWbl7e1tDQMMgg1tw8LCuFPz8PCAU2vdA4r1OyBBAozoRYwXdxtT9/MZC7S20XBui7mUXWej1fW6Q9/oT69v8ZC4nH8NyZiyD2rSdezLwQjnhFuCBuXg8zaAxtiG+LULtds6mi+gVCqhN2Dt2rVtrgPbYTcEX2oxTO2i7cIM09LSzpw5M3HiRK4EpK51mN4OaHNuHXQCI0LlnkTq7XkPCOcHCTCiF9Ed/xn0lc9YYAwazfa3zEVJkKabKjlP17YfQ8JfXE1T9kmoyRi1XBbhWoDFCXahNcSvXajd1tF8hUKhl5cXVIM0mJtcYcfYDWEFBNgu2i4k0tPTQSM9PT25Erswvdb4u23S3tza66TnkXpRrN9BAooH7OygeMAujYvGA+4kOTk5IGwgQuHh4aBSITaxdSsrK21D/C5ZssQ21K67u7s1mi/o4rlz52bPng0238mTJ1NTU0Gq3dzcoJ9gS+BbSIDCQRoSHQzBRREGwDC1i7ZLkiSIWWxsrNVQtgs2DFYsF38X6lvHAnWHsbhs67l10ElcXJxdpF5rn9YEnFdYWBgkuFFsE9ZlatseQN2hHBJ9D4oH3HugaEjODmcX8hmEq9Eb0ZD08etI3whh5OWFX0swJOeKhtT5EL8FBQUgxg8++CCf7zQDKYqwM4OiIfUeaAkagXAxJFNuZgw67Z6POe/ZzkknQ/yCvZiQkNC9r/iBFEUYMThBFrCzgyxgl8btnu9M+ef4jGOhTIakXZLpd0im3OKEFjBiwIAs4N4DCbCzgwTYpemNJWgWmmK3iOsaQX1xsRwJMKL3QALce6AlaESnwCVKQuHNZ9oCF8kI9xabURG9hLngvHbPWkHkROns+0B9+VIEAuFqIAEegOACsWj41dJZ94hGLSLk/HsXPUS++GnlnZ/xmbYQj1/h/uQuPoPoTXC5h+yap0lv3oUFAoFwUZAADzRIjyDVE9vl170hilsoX/qC6smdhIo3TIWRE8VjlnJpROdxtutG+qAYyQjEQAAJ8EBDuuA/GE40fryi8YubGt6fp935LmbmPeeBikim3calEZ0HXTcEAtEbIAEeaIB5RFVm0+oaSDOUyXBhB62pg7Ro2BzCMwSXqsRjl4lGL8ZJ1r8BgIvlotjZ4kk3CMLG2kU+INwDQXvAksYlSr7oEqRniHjCddCqPWtMGDtbGD6OS8MQwqEzJZNvYudgsyQOxrpwyAxICIJHSmACl+qTfjFQWRg9hctyiIZfDW1xkUw8erF4/Epoyx+wAFY+zFMy9VbRiHm4gPcUyEKQMChbPvzqy+VtFrZzKdq7bghn5uzZs1yABwTCmUGesJydrnrCEkZOEkVNMRcl0g28t3cOxS0fkt5hhEQhCBwmjJxoTDvI6JsFoaPd7vsRlJKQe0in3ymMmGhKP4RZYuCD8Cj/9Q2ooDBqsmTCdZhAhBOk4exm9tDI+cq7voKuSJ8I6dyHjBe2M0atICROGDON27AtnX2f/NqXTfln4VZAEDjc7d7vxaMWkyo/0GwQWqo8nXuBFSRNNv9RQeAI6VUPwKwk026HQmHYWPnK10mfcMnU20BWTRlHoBBw+/dPcEchX/maMHQMCKdkyi1UVQ5VUwCHxOOWu/3rW5gM6R4gnni9aPQ1xgs74CxAXGFoUdwiXCAUj15Cegabso63WQidtHcp2rxulhl1in73hFVZWVlYWMh5gCouLq6pqbG6Y+wzGIZ5++23p06d2tzcnJ6e3iWPTucsWJ1Kchw4cAAK7SIgWTEajWfOnFGr1UOGDCFJki+1EB8f7+XlxXnX4mizf6C9co6Oj14RuD/4+eefGxoaut0DRw+n0UmQJ6zeA1nAAw3d3k9pXaPyX98qbnjX1jxt/Ox6U9oBqjqv4aOl8AF5BmNOvuJVc97Zhk9XNf/6WNPXtwlCR4H9B5XhkGzpC+aS5Pr3rm74YKE+fp0g+PIfoWTGXcbEnU3/e6D5pwcbP15Oq2v5AxZAZaVXP6T56w1j0i52iBveoeqKoZPGr29vWLMA0jCo1Y4k3PwId/+Gj5Y0fLwctFY6536wMhs/vQ4++hO/isdeCxW4moB0xt3afz6Emg3vzzOXp8sWP8vZqSDnjV/c1Pj5DU0//rvp+3tI73DRiLlQLoiaBNNu+uaO5j+ehFa6I9+3V9jBpWh93aDQhUhISADR5dIHDx60C2fbN8CgUqkUZC8nJwduAvjSzpGamhodHc1nLjF37twOQhTAQD4+PsOHD7cVWgDuA/bv3y8QCPi8hTb7B9or5+j4aMfANHbv3v3f//63585DYBohISF8BuGCIAvY2emqBczomljlE8vEcYskU27GZSpT7mn4o4dDomFXEQovzooFwNqTTL9Dvf5ZRlsPWTDswPokPYOgOZh6kkk3ane+S9cWwRFzcRLpF01I3awWMOkVZgJb0KSzBEtgO+csYDB5FStf12x/k4upACUwB83ml+k6i0N5ykQ3VULP5vyzoGRcE1A4vhOGhp6b/3c/Xcd+RzMGNWi5KfsEZy5LZ/4LRtef+p3th6agiXj8SlPWUbq5GrpiLMvsACQkU2+lqvPhohEKTzCOqdpCqiwdjnBxHdos7OBSQNbuunWJfreA9+zZM378eM7qhfTVV1/92WefjR49WiQSffHFF2CMJiUl/fnnn0ePHoWjkyZNgnKuoVar/emnn44cObJ3795x48aBGf3tt98ePnzYzc2NM2GhwscffwzGHJib2dnZo0aNgvSPP/4IXYHKQparcOLECRjCz89PqVTCUZPJpNForHFtoUJubi4MnZWVNXbsWGjyzTffHD9+fMeOHTExMSqVCkafN2/ehQsX4O4Bps21WrNmDXcKkIaG//zzDwxXUlLyyy+/jBw58pNPPgG7PzMzMz8/H8rXrl2bmJgIJwJZmCecCPQssUQFBrj+zWZzB+NCCcwTThMqcH1yRwsKCr766is4QahAEIRdHe7UQGuhGlyB7du3w50Q3BZs2LABhLOiokImk8GJQ03rKdhdDfj5xx9/wFXduHHjmDFj5HL7V86gpk6ng8lkZGTA78h6WTr+zUKHv/3226FDhwwGA/wirNdn2rRpXAU7kAXceyALeABCa+o0O95pWLvMmHZAMuUW6fQ7+QMtIbxC4afyri/dn9zJfQTh47nHvdzGaaqcDf/CYxOVSLfnE1zhpXpyJ7tW7NniBlw671GwcY0Xd3NZ0jIEVcEGNOWwKDqGu9kEj7P2bFn6vjyQJYuLpFwOuFwT+rEoOkyDy4JGKq5/x+2e7+AscLECswRnNRcmGs5tkV/7suqR9aDlnLncZmEHl8KlAWOrrKzshx9+eNkCiLSHhwdoIegTqGBdXR18p8M373PPPQcGGY7jtl/xmzZtgm/kRx99FOzIxsZGEAawYqETLjYAAKoAIgQNoUNQIFAU0CpuoJSUFPhy5yo8++yzXESEiIgIqPnAAw/Mnz+f68FoNIJNDKM89dRToFJQ8vvvv1911VVPPvnkkiVL4uPjoQLM88CBAzDzO+/k/xlzhdapcqcDiWPHjk2fPp0b9IknnggNDYVZQWWY+aJFi55++mkQoYkTJz788MPu7u5cW2tXHY/buk+uFdyO3HLLLc8//7yXl1frOtypwQUESZ49e/Z//vMfEFQYFC7g1KlTH3zwQbhFgJpQAjO0bWK9GlBOUdQjjzwyZ86cvLw8dsY2QH240ZkxY8bjjz/O1e/Mb7a+vh5+TfBLufbaa9PT06ET6/XhKiD6EiTAAxYwDdUbXwCLUzh0Jl9kh8UsVq97GoxO7tP0+fXqX/9jOUSzP4kWz8+smMszGj9aqt31ARiObo+sJ30vx8zXbH6F9AiSXfMUn6cp9qftxiUubWgRPr07kJaFRJMefkivfkh+/dtUVY7u8Leara+BXc4esqDZ/lbj5zeayzLky16Sr+QXe9oo7OBSuDJNTU0gn++8885bb70F3+P+/v7wXezt7V1dXb1v376ZM2eChQeyBIWgNCCTkOAawvcyZxX9+uuvixcvBvkEAVi1apW1Ak3TICdgtEG6tLQ0PDz81KlTU6ZMgQqg+nAUym0rxMbGQp+2wgnU1taC8IAwg2yAjc6JARfUSK/Xg5EKFcBuA4tt6dLLr4FBIZh31pmAYQ2nCaYzyAmYv3azsg4BJdC53YIt1xUY5R2M2/pMrRMA3QLl3rlzJ0mS7Y0L9y5glYIqwzlyo4Nqcgm4N4KakICZ2zbhrgaUW6856Cv8dqDEFmt9SMDvFEo685uF2ws4x6+//ho6v+eee6ydcEcHOJQJbuIZfTOjbeA/kIXvEO5rqj9AAjygYZdqddZNQ4zJiAn5lTeAW+klFF5UfZn1Q+vYgKZ0Qzn8FATx8d3ATCRa7jpmzAbD+a2NX96M44QodjZfCtpcmqrd/ZF44vXci7PcJilh2BjLQRZB8EhQO7ONTdx5bF1PCELZPilLuH7x+BXGhL90R3805Z1lHS+3/HMCYdZsfVV/7H/iuIV8UavCDi4FYHfdXAj4Kudi3gEgDNxuHbCTQC3ASIWv6ZqaGpVKBZIJKhIYGMjVBMxmM5iJYCzee++9Y8aMgQpgOdmG3YUvcfgJwgPSBb3ZbuyCr374QodvfIIgoEJhYSEYdlABvuvhp1UJAJgS99VvTXCAIoLVCPoB5XFxcSBscCvAH7NUtp0qdAg3GVu2bLnmmmugIZTYDmrbM0zVuvTNYddVm+Naz9S2T2gFlwhkFcz906dPNzezf2JtjpuWlsYlrLqbn58fGRkJlxR+O3CRWzfhEtZrbnvxuRPksKsPic78ZuFmBWzfhx56aOXKlXDvYm07MIHz16vBFKFqi8zlmeaqPKqmkKoroRrK+Q9kawrMldnsmyMN5bSmjrn00mbfgAR4QEG4+6se2wSCRHqFkJ7BsvmPgWgZLA8yAbCGSY9gQUAs4R6IC8SmggSqPEO68AlOaHGRDKRUEMI+74FDdEOZdN6jpH8MofJX3PieIGikpQ/WzRZYnITSB9Kk/1BMIKJaxuTRn15vTN4jW/Yi6RcDikhV58mueVoQOpp9GSlqsnT+f4wpe7u3lYl1LXLty6RniDBignTWvabsk1w/cIdBBg0H+YQhZIufsS4di0bOF4H1jxO4UAKT4ebZZmEHlwKwu25coUtgKznZ2dmcAIA9BLpy5513gmBMnDjxr7/++vzzz8GCtN1ULJVKwSZ77733Pv30UzAE4ahAILDd0wQVoJ/3338fLCowoeDQtGnTdu/evXbt2mPHjt19991QAmYiVDh69CjcBEAW9ABEaMOGDXwXlilxW5m4uYHROW7cuDfeeGPNmjULFy4EyeH2OoEZumvXLp2OX9iwtuIAAQYZU6vVU6dOtc4KBh0yZAgMals5ODj4559/Bv3jsgB3tONxof82+ywqKoLr88EHH8yZM8fNza29cUtKSrhERkYGp7sVFRUwBHQL+g3NoQkovW0TSMDVsF5zSFAUBYkDBw7AL4udtwW7+pDozG8WrtLmzZu/+OKLL7/8Erq1djLAAB2lm6rMVTlUXTHdXMMYNOyqHrewZwfDsDpNmWltA91YCd9XoMpgHLdd2dGgYAzOTpeCMbC7l5e9KB51DegiZEGZdAe/1sf/yR0FKXW770f2+S7DNH6yAv5pkh5B8lVvctYkALeKmi2r2U1bYGIGxCpu/4QVWpoCCadrCkRxCxq/vAWGUN73oyDI8ifNMGAHa3a8A/9YJVNvBaGtW82+ywtC6PYgu1uq8dPrQC/lN7wtCOSNacOFHdq/3+ee5to2AUDzFLeubVy7FKxPyIL2qx5er/7jCaPlTSSPF48Y0w5CIdeVuShRvf45mDCkhdFTFNe/g0tVMA2YKukbaco6DhcNroNs+SsgtFCHbqyA+uaS5DYLId3BpWh93bg6naG3gjG0pB+DMcC4mZmZ119/PZ9HdIhGo/nss8+ef/55Pt9pQEdBTR977DG4yeCL+grXCsYA3y2s4sI3TM+kDYd7dLkH6wCf6EUzFQmws9MlAeYAdSE8gzHKRNUW293HgXwSPuGMup7z1MEBegkWMw2FTexmFltAPml1LfxrhoZQDW4SuXIQZkLlR9eXcV4+ALaCVGXtFoxItr5FIAFCqsLdfOjaYsZs4EoAuybsQrfSx3YOhJsf24PlFECA9af+gEsBGsw011rH5YDhCI9AuqEcbnVhLBiFfbQD5WDmeodBGqbKcJu82inkaO9StHndOsNAFeCmpiaw3nx8fIxG4/333w8mIH8A0T6JiYlbtmxZsWIFGNx8UacBSxoucr9cZ5cRYLB6m6tpXTOoMF/ScwiSVPrgMncQZL7EoSABdna6IcADEqsA83kXYcBbwIgBjysIMEM3VbM35b0jZ7hATLj7w10+n3cc6BkwAoFAIFwWykjVFLHugHrNmGTMBqq2iG7u2upXZ0ACjHANmn991HB+G59BIFpy9OhRirryyyTFxcUXLlyAhF39DpprNJo9e/Zs3bq1sZHfFY9wHhhdo7kqn9tT0rswDN1cTdUU8u4KHAQSYIRrYC5Obv2IGoEAjEbjiRMniFabZbKysn777Tc+Y0Gn0ykUCqh/4MABa327rB35+flhYWE+Pj4ff/wxemDnVLCK2FBut82lVwGlZ1+ttOwvcQhIgBEIhKuSlpYGtikIrYeHB47jJpPp0KFDnLVaWVm5a9eu8vLy06fZrewcdXV1wcHBtZc8aaSkpJSUlNhlbTuBJiNHjoyNjZ02bZpareYcjCCcAfa13eaa3lt2bg+GMptrixxlcyMBRiAQLklSUtL+/ftBIP/666/AwEAwT9euXSuTyUBiv/32W6VSSVHUkiVLOBdXAFTggjGUWjxpQDo9PT0oKMg2C0ps2wnXEEzkHTt2QD9ky9hKiP6BYai6EusbGf0ATVGgwXo1n+0BSIARCITrAWq6ffv222+/PSYmBsQyOjoa7Nfm5mZQ0+PHj0+ePFkqlep0OjgKSsw1aWpqIghCKBSmpqYmJyfr9fobbrgBDF/bLJjUtp1AK7CDX331VW9v77vvvpvrB9G/0A2lVu9+/QbcBNSXMIaeajASYAQC4XqYTCYwTD09PUGJQXpDQ0NBO6+66qrp06c/+uijs2bNssot38DimBOqcYmpU6dWV/Mvqdtm7TqBkoaGhkmTJkEJSLWlOqI/oRsrLW/6OgGsIV7K+RvoNkiAEQiE6yEQCMxmc1ZW1s8//0zTtFwud3NzKyoqAj0+deoURVFarRYqFBYW8g0ueWMG2dZoNHPmzKmqqiooKLDL2nUCrerr61E8PieB1tTRloChzgJDs2HZzN3fF43iATs7XY0HjHAq+j0e8EAF7NHw8HCwfWfPnh0WFhYUFBQdHQ3WanZ2dnBwsL+/P7fbGTQYslwTkFLOK7JKpQIlhlZ1dXVgQ9tmZ8yYYdsJVAbZhoRtEKfBhpPcfzD6ZrqxAuxOPu8kMDRj1BIyVfdcZSFPWM4O8oTl0iBPWAhXxyk8YVFGc3WBXaAz54GQqgiPyyGnOg9agkYgEAiEE8PueCp3WvUFaH0To+2OnxYkwAgEAoFwXujm6r7wddUT4BahqRLreixhJMAIBAKBcFIYg8Yu9JmTQlOWOKpde6SLBBiBQCAQTgnD0I2VTrfxqh0Yk47RdG2TNhJgBAKBQDgjYPvaRhB3ftj45ZSZz3QCJMAIBAKBcD4oU29EAOxVGJruUswYJMAIBAKBcDroxqq+jHTkKGh9M2PQ8JkrgQQYgUAgEM4FY9TSBudwOdlVLJGD+fSVQAKMQCAQCOeCbq51lb1XrWGM+k7GSkICjEAgEAgnAsxfxtjZVVynhKHVnXp6jQQYgUAgEE6ES5u/HJ00gpEAIxAIBMJZYEz6zm9icmKYzvgPQQKMQCAQCGfB4lR5IIQIYt1nXsk5pYsIMEMzJgOjb2a0DS0+UGIyuOJW9TbRm2gTNRD+5SEQCER3gK96XXeiGjgjDENrG/h0OzivALPb0NW1VH2puSLLXJ5F1eRTdSVUQ3mLD5TU5LMVKrIgTTfXWNYuXEzDdiTVrN1X/MzGnCfWZ1M0EmAEAjFIYXRNjBNHPeoqYCV2/DDb6eIBg4Iy+iZa14zRYNd2Y244RhCERIlLFLhEyZc5N4cy6n84Xg6Jmyb6LhvtzRVaQfGAXZq+iQdcWVk52ALyI/qMvgzIT1XnMyY9nxkQkO4BuMydz7TCaQSYpmltPaOpZ1hHmg6ZEo6TJC7zIOQeGEHyZc6HzkRvT6zJr9EV1urX3hQjEdqvSSABdmn6RoARXSI5ObkvRQXRSRizAQTY1fc/24GLZKR3GJ9phRMsQdMU3VRtrsqhm6oYyuQg9QUY0HK6uZqqzGHjadBdcJDdZxTU6rckVC+O83p8Xshd0wJaqy8CgUAMEhhd8wBTX4Ax6UDj+Ewr+tUCZtiN2kxzDfyfL+k1cJzAFV6EwhPDnUXkDmXUmyhmwQhPPt8u8AvC+STC9UC/PqcDWcDOCVWdx26qHXCQ7v64zIPPtKTf1IgxaOBys1Zvn+xhhlFYa7gqj9H3v39RjYH6/XRlmJekE+oLoK9vlwb9+hCIK8NQJuZKL+10Eqoiy3BuC3yMaQe4aIaG+HWmnFPc0b6Hbt8jR38IMGhhYwVVV+yoy9154HdM1ZXS9aUdrAn0NjlVum2JNdeN84n0kfJFCAQCMbhhdE2OWn8GAQZ9IX0i6MZKzZbV/fhtz8EYtO29K9vnAmzSUzUFtKa+/9b6GVrXRNXkM0YdX9BXwBnvTa0rqTfcNtlPih73IhAIxCUcuzZJuAcIwsZKptwC6ks1lPGlAG02ZR0H45gqz+AKzCUpVEO5Mf2QMfFv9nltb8DQ7bml7FMZYLQN5poCZ1jlZ8wmqrawM67CHEWTzvxrfMWwAPmcoe1uSUcgEIjBCOtqyfFvH7HOmgwaQu7F5zHMcH4bra4lPIN1R3+gKrOhhCpJ0e/7lJ2AQa3b+ylXzeG0Z+/1mQAzdEM51VjRf4ZvKxiGbqqi6kv7YEppZZp/Uupunugb4inmixAIBAJhwbJI68jvYVPGYc3mlzW7PpDOvg8Xy/hSDBNPvF4YOwsnhYRHMN3MBywSxi0SDZ8rGr+Cbqpk38pprDAXXoBPJ0MKdoZ+tYAZmnVTdSWfIP0AwzC6JqquuPceEtAMsyOptkFnvmmir0iAlp0RCATCHoebv8LYOfJVbylueEcQPp4vsqCPX6c78CXr7sPGSSQuELE/CQGGsx4jQJihgsUliMNWpBna1KbK9L4k0BRVW+TAWwmHw+7Hri3CWAcgDqZOY/otvnJiuHJalIovQiAQCERL+ij6L8OYCxNkVz8sHr+SUFxel7ZDEDxSPOE6+BBKH76o54CxZ9TyaRt6WYBZ9S3u++1OXQXuv6g60GBH7sq+UKQ+lNFw62Q/fxV7e4VAIBCINmAYrG80AsdFw67WbFmt3vg8ra7lC/uKNnWwNx1xgPrWuYD6WsEFItIrBCN7qpdmml12DvEQTwhX8kUIBMJpQI44usf+9PqpkW5ysYM9+zImHVVdwGcGLrhISnqH85lL9JoFzD73dSX1BRizkaoraXOlvvNUNZt+j6+cFaNC6otAIAYSM6JVmxOq6zQmPu8ojAMq+kJ7tPn6T+8IMMOAkrmW+nLANWL3ZHXXOdeZ/KZTuY13TPXzUgj5IgQCgRgQSITErZP99qTWlTc68mmdJQTAwAdnddH+THtFgOn6UktcXpcE7huoulI+02mMZnrT+Wr4B7p8jDeBI++DCARiACIg8Jsn+p3Mbcyrdph9NcDiD7YH+7S31Zk6XoBpdS1tcN49z52BMajppi5EVy1tMGw4VzV3mMeoYAVfhEAgEAMRsC9WjfPJqNAmlzrGyhokAgy09r7sYAFmDFq6uZrd1ebi0Oq6Tr46dTy7MalYfdtkfw+ZgC9CIBCIAc3iOK+aZmN8XhOf7zY01e1Hfq5HKwF26C5oysS+vNzfnq8dBkEKvMMxyzvabcLF0gerd1jAZU8riC5hNBpNpkHxBAjhPOTk5IwePZrPIHrA6bwmjZG6OrbtWHudgX3kV1voKJvNmLSLwRjx6CV8viuYS1LYjcq+UXy+F2i9EdpxAswwrMONtt41dl1woYT0DmszhHCdxvRPSt21o72VEgdvyh9UJCcnKxRo3R7Rp8hkMj8/Pz6D6BmpZZrcah18E/L5LsLom9l3TxwCw6jXPyNb9iIhtwnzyjDG1P3CoTNw4RWizxni1+EKT9HIBXy+F8BJAekXw2csOEyA6YYyWtvIZwYQhERJeAbzGRtohkGbrXoOeiMTgXB18qp15wubV4336cZXIqOpoxor+UzPoKoLDGfWy5Y8x+c5QJU3PCdf+gIuv4KZ3gcCjOG4ICCWT1twjAAzejVVX+KoZQTnAsdJVQAuQ74kewUkwAjEAKC80Xgwo/7GCb5CsmsaTDdXW4Mi9BD94e/IkDhh1BRT5lHDhe0YIRCNWkxVZpsyj5CewWTIaMnkm8AaNibvxigTG6xw+p0YThjObYEKuFiBkUJhzDQQYNvmothZfO8OAQQYLGDi8qKpIzZh0WyA/YGpvgAbNKkSox3vKRqBQCAGBgEq0TUjPX+Pr9CZ6EMZ9VXNnX5RmHbMDizGbDRX5QpCR8M3tiFxp3zZS4ob3wP5lM66h1D5y655BtSXrisxZR9X3LRGcevHYDSay9LBaDZlHVPc8pFs5WtcSAa75pa+HQnTUkrI1157jU92F1DfAfbo1x64t6BMuNSNzyIcR1VVFXoah0AMAKQiMsZP9v2x8r+Ta+UicliAnD/QIbS2vvXe4G5gzjkJP4WRk8DKxIVi3dEfGYOG9I3ACRKsXtGQmbhIai5ONuWcMueeNqUfouqKSY9AzKSHCoLw8fCTri9lN0n5Rds2N6Uf1h/70ZR+kPSJIK60iN0ZCImCV3oLPbWAYZa0bgA++rWD1qkZfTOfQSAQCEQrSuoNF4qawWA5lt3Y2SVRB701Y8o7KxrKG6zCobMUN7wDSqw/+iNXwiMUC0JGyVe9BR/lnV+wj3uFYsZs7yHStrloxDyuPggwf7iHtLT4eybAzIBefG4Bw56pg1ZLEAgEYuDhKRfeOTVgfJiyWW9OLeucmw5HvATMPUjm3yCiKe3uj0z55xhtA7tsieNguRozj5hLUgRBw6nqfGPSLlNBgv7Er9BKEDicKs80ph0wJu4E47iN5g6n5fn2aBMWaBKtqeczgwBCpiLcA/kMwhGgTVgIxMDDTDMaA6WSXtk3EVWVw5h76gmAff2XNovHXstlqboSc94ZXOYuGjYHwwm6qcqUdZz0jRSEjmEMalPGUcasFwSNIP2HQmXuKKHyIzxDMcoIKm7XnOvTUZAqP9zmLakeCLDZYK7KB0Hns4MBHCe9QnERcrvhMJAAIxCDGaoym6F6tsWVYTTb35TOe7TF67/OCunmiyu8+ExPlqDppurBpb4AwzhqxzwCgUAgHPBcD8fly1e7hPoCdhZvNwWYMWpdPeJC92AM2k76iEYgEAgEogO6KcCs+Tso9l61BoxgMP0RCAQC0VOYwbaM2pLuCDCYgK4YbN9RMCYDo+1xDJBBT0pKCn1p9amsrKymBq3tIxCDDhz+G8R0R4AtsXIH820LGMFVg3UBwGGEh4dnZ2dDAmS4srLS27ubztwRCIQLQ3R/H5Irgrd0l93lkwfjr3VU4cEGQ5kYbQOfQXQLhUJhNpv1en1OTk5MTIsIIQgEYtDQ6xawKfe0uSQZEob4dfzLvhYYg0az8UU2YdTqT693lEuQK9BDAabVNTBhPjOIodW16Dr0kKFDh5aXl1MUhSISIhCDFIdYwGwgwmeZdpxS4KTgiu+OEhKlnTT2Fi1fLO7aybNPfwe9+cvBUGZGi5xT9giBQDBx4kRk/iIQg5eue7owF5ynuRDClIkNbcTQxozDjK7JcHGXKTcebFzrPlk+LRDjAjFXwmEuTKSqcvkMq9BCTChmZ0KZTFknqLoSw7kt5tJU/jDDGNMPQQl8jCl7ocBclsam0w52x41XTyxgi98rZPZxMLS2jk8iuktAQADIMJ9BIBCDDZvYfJ3EVHCeqiuGBFiDxosgwAzpGQL9kF5hhCoA7GBTxhH2qEFjiP8DlyiokhSuPocp74zh/GbC47JPQ+jHlHqASxjOrDee30p4BuuP/0RVsptU9Cd+Ab0nVP7G1H3w01yeaYj/k/QOxbs+c5aWrbriCWsQur7qmL5xjNVwAGs8zqcRLkfoy3CDzacRCERLuuHPWHf4W0FwnDB6KvsQd9NLilv+D4xXa9R9MHm1O99X3PS+KeekuSJLOuteQ/w6wjsM6kOCVtfS6mrZkudwoRSaa7e/Lb/hHduEZutr0BY6BBsXxFs0coFm2xuy+Y9Bz7rdH4km3cAYtIZTv0lm3Ud6h/ET6jwgGd4ROFjbl+iCAA82z8+dgZC6ER5BfKaXKHwdK+hpyEhEvzG7L25YU8s0mRV9GhK0Iv1Udc4FuVdg5LQVfFEX+eKN/y677cHQqFg+3yH5mcn/+79X3vh2G593DmoqSn/6aPXTa36ozr0gkipVgdH8gUswDJ13fGvUzFV83nUY6i8bEdipeII9BPSyq+4FOxZguOjav98Tjb0WjGPRqEWCoBG2Agx/jeaCc/Llq3GpW5sCzCVgFGPiTkwgAgHWH/4OE0pI3yjD+a3yVW+AcpvL0kxpB2lto+yaJyHLzapTtArI32kBpimqMgf+PfFZBAdcUN8ojBTy2d4ACbBL0ycCvCWhGj58pvepzknIPrpx2j3vNpRmCSVyuVd37kHjf35l2Pw7VYEuvANAW1d+fsOamQ+uTd/zP5mnf9jEa/gDl2Boau/7ty984U8+7zpcN84HPnymN2HUdVRTJZ/pHGCbwpUVT7zeXJykO/KD8ta1IMCazS9LF/yHcGODi5uyjpkKEpjmavl1b7C2rI0AQ4Ixak05p+TLXmSMuisL8PB56g3PiuIWMfom4ZCZhNKHqi0iVH64QKzd+a542u3s6ncXwAWBLe44OxuQn1bXweT4DMIWHMfFvXmr2HgEazjMpxEuR3hf3Dyll2vhw2d6n6rMs4bmuqBRsyVuXiKZm7q6OPvI+oq0Uxd3fBExZZmuofLAR/caNI2pu74x6ZpLkg7BUZFUrvQNTdr2aWV6fG1+sk/02NKkwz5Ro6uzEy5s/DBs0uKC+B0liQdS//lOKJG5+Uce++q/zZUFlZlnMg/+Fhg3y9BUG//z6rAJi45++Z+a3MSavItZh/4IGTvPbNCe+O7pxrLcw589rPAOdA8ews0QTNLUv7+tLUzNPPg717y9KXH164vS4YagOvu8ROnVWJ6bvP3z8rSTmtoyr4g42zkf+/q/vjHj4Z4DKit9Q0iBqDz1hFfYiMwDv8FFoIx6OGR7KfJOboPTNOs1MLfaghTbbuEE4T4GxvKOHGV9NzT/1HbrRTAb9ef+fAdOGcye3W/dCOpO2ixd9jbDAuSdjKjfUyhjV0OtE3JPw9nNxvRDjEnPqGvZsL4EwejV+mP/YzS1gpDRhMLbcOp3Ycw0MH+hPlWSgsvcQSm5hGjoLLoqD+xJ0j/GlHlMNGIuu/fKLgGtKrLY58p+0ebSNHPBeaa5xpx7GhezDxx1ez82puwnPINEsXPg+5+dU+fACZKwicQAdHYTFqNFi89tw74QjJxyIAYT4VOWEqRg2/MLQGAgq/AJGbH4/lHLHwU9AyWDElIkHXHNfeNver7w3J7RK/4z/oZnMg78xtB0afKR4dfcN2Lxv3HL3teq7IScY5tmPfIZZCOmXhu37OEpd74OtjUcomnKI3QYlAQMn5Z3YiuUcDAMEz556ahrH5GqfGGs0ouH/YdNhaGDx14NSsZXwpjELR+PWfUkVAsZM5dr3uaUuNo8DDPp9lc9w0ek7/lx6j3vTrp9ddG5vWajzm7OrYHTh0mGjl8QOW2F3aWImr5S5uEHZyHzDLDtljIZQVbDJy0etuBu225tL4JHSKy+qdaobdbUlnuEDBXJlHylAQYp6pKGAWCAKm56X3HDO9JZ9ypu+Yhb0RWPW66843PJtDsgDRaR8u6vwUS2VMfEU24G89c2IZl5t3jSDVCNM3ZbJwDRmKUg7ewz48YKxS3/J1/1FnRuyjwKoq64kX3GLJ1zPygqV7mztFor7VR7sH0Zqk9eUnZBGIbq6h0cAuHSgGaMv/mFZW/uKEs5lrb7eygpPLMreceXIDlgt0FWomRD0whEEi4BgHWIE8S465/e887NYOFxhfnxO0MnLAQth7SusQZ6SN//C9TkjoLVaPkZrG+u5Uo4BGKJ5acUxpJ7BaprSkHMtHUVIrkHVwGUnjYbOcUCG72xPI9NtDUlLsHBLaSbdOrG8vyUnV8n7/jKf9gUghTazfmK2F0KDrtu4VLARYTJ84cvYXsR4CKHjJ0LVnLJhf1gTPM1Bh6kwJm9UYK1TfqEq9c9o970kv70OvH4lfyB7tHybSigcwKsa4IffAZhB4MxeuQaGjHoIIXisImLwUrLPrJeU1cGphvYrPyxdgBrdekbOyozz+oaqiA74ebnco5uAq0CyTz06QOx8+8aNu9Oriagb2Jf82ssy1H48AvFrWkozaYpEwgbWJaXbUQcp81msB0hCdNTBURyxZ1BKFFIlB5gxcLpjFz6INwc2M4ZTpkygawymrpyvkFL2rsUrbvlD9jQ+iIEj51Xlny0KifBJ2Y8VzLwwEmhU0sLjkuvelBx8weK69+Wr3iV9OvRlgVcIOJTl+iEADO0RYAR7ULr1X3kxgyBcAKKE/ad/f1NsNVAHobOvd07cnRFenzS1k80tW3LEgdlMkCri399LnXzlqhY19+gZ9Pufe/0r6+ZDVr3wOi0f77PPPQncelLKvf45ovbvwD5CR2/gCtpjcInpLmqCBJJf31Wk5fEFYLtOHbVk+fWvQPNa/KTYubczJV3BrBNx6x68vg3T8HZZez/1W7OUTOuO79+TdK2zymjgW9gwX/4VJht0bnddpcCemOffG/9xKBpsO2Wa2UHTuB2F0HhHaipq5B7+Lcp2AMGXMguaQwGWgvwlXdBM7pGqr6MzyDagVT5szvgewO0C9qlGYi7oPuAI188Nmblf664R/rEd8+MXHI/VKvOSciP3wl2MH8A0TP6bBc0QDdW0ppB4NQIx0mfSDsNvrIFTOvQA84rQ6NFAgSiz4mcvhLsUTArsw+vH3r1rXwpwrUQ9OZrnM5E15egaQrTd+HtI6oiq4ULzcSd1rVZuqmKc6TZNi0r92l4CkfAmHQY8pKNQDiI2Y981plXhAOGT5v18Cdxyx6edt/7rf1gIFwCyxK08+7DchSt1Re4ggAzukYG64LzjZYCTBsSdzK0GZKmzKPaf/7PmLKPO9IGNpU5+PAUtmEuOgx5cQV60rYzMAwyghEIBKKrsAI88PUXw0VtvFd9BQGmHfKCDcMwZoPsmqf5rAVTxmFrzIrWWMNT2Ia5sE1DHcagMV7cbTi/he+HC2RRmWNM2gWmM91QZkjYZkzezdqmGGbbFsxrqy1uLknhwmJAgq4vgw45B9zdAO2FRiD6DMpkyI/fyWcuUZJ4UN+MQqS4GjiBCwb+Pixc1MY5dijADM0YWfXqElR1PogrfIwZR+CvhC3CcdGI+S3iPjKMMXkvH1KqLazhKWzDXNimoWftrjWQxWWe2l0f0NoGLpCFIeEvGI5W1+pPrydU/oy2Ubf3U7t+4KSstjgbKMMiwJDQ7vkITHDohzvUVdiGNhY8AoHoNul7/ld49h8+0xYgwAWnd/CZS5QkHTK0fGm4L7ninBHtgUt6GtLGEL8OvvM1m19u/uURwwX2HwZYaJq/3tTu+rD518fAAjSm7mdf513/rHbnu9x7PabMo+p1T6s3PG/MOApZS4Wn1b8/rj/+k0X7tJrtb2s2vajZ+ipYdHaVuwwOKthFC5j1PdkNH09mA62uY11XdrCxDcflN7wjCBvLZ9uH9I3CxXJB0AjSO8w2bSpKwkghofQmZCrCI8gMWQuyhf8VjbqGcPOVzX+MUHgR3mHc/jrbtlzN1ohGzBOPWSoIHA69mQsvdNkUBkNfr+bTCASii6iri5N3fFmZcRoS5Wkni87v5TxtVedegPKic7u5aly2sSyHy1pbcVnApFOn7/2JYWjuUMrOr2mKvTMuTTrcXFnAVeZcXnCtIA0J1oHGzq9Mli0v0AMctWZth7BNwxCp/3wPWTC77eaM6BJdC2nQDqA48uveUNz0gfHiLu5rn67OF427VnnHZ3R9uTF1n/z6txQ3rSGD4/RnN8Ivz5C4U77sJcWN74liZ4E1aMo+DkcVt34MX+PmsnRzwQXSPUB+/Tvyla+DjW5bmRuuS7CxC9t6l+xKAtx1yIBY8YTr2M/4lb0YpcBkwEx6sLbhA9Yt6RkMZbhYwbkloxsr1RteMOWfo2sKLLU7BS5Vsf+jzVQN2y3d0NFLjW3CGPo0Ig0CMWAAMTv54wsjFt9PiqVy7yCrc0cQ2tzjW+KWPVxXnFF68UhzZSEI6silD5ZePApGsG0rSLP90PSxb55wD4pWVxWf/eMtqBk0es7xr5+AQ8WJB7KPboKShI0fZB9ZH7fsodTdP+gaKvWN1Sd/eEEVGB0+cfGpH56HmpWZZ2BEr/CRFzZ9aDsECLntcGd+fT0oblb0rBtO/e9F2zmz54PoCmxQ1y46pATAZgWTFz7wdQ1ZQegYdjVbLCO9QkECoIRQ+Qv8WffgVFWuIDiOC8svDB4JwgzDgbml2fmu4fw2sI+pmkJootmyWrPlFVBfur5UED6WaijX7l4LWbvK0ElXYbWpLToU4N70sGjKONLBM2BbWFcpFL8sbE2zQQBxQjx+BSi9KG4hYRFgK1RljiBwmGTKLYLo6XyRTVtcomCMWhBLhjJR1aybuhaQQvE4tlvh0C7f6dAGZAEjEN0Bx3GJ0jNxy8eqgChb98hF5/dx9qi2rqImL7EiIz50wiKoMHzRPfCX2roVCGTU9JUBI2ZYa3qExBo0jUZNAxyNmr6cLQkdFjZhAYwp8/BrqmT9eHhHjXYPHqL0C9U2VlFGXfCYq6HQPTC6qSLfdgiCJK1pkP+KtFPFF/bnHN0I1WgwCRDdhiDb3CTcMaIR8+Sr3oIP6RPBFwEMw+ia7XrDZSqrnNFwVOoGCfiGV9zwDvzL0x/9EROKBSGjuN6Ud34hGrkA7gnk174kmXKT/tiPdFNli8pdBxe1beK3K8AM3F066i0ghtHu/Vi7aw2troW7FVPeGSgxJu+xfwZMU+o/nlT/9h/15pcvv4CE44LISZq/3tSf/NU2TfqEQ7r598ehsm7fp6xBbIMgeIS5Iku98QVD/O/8H7NNW7gPEg2fq9nwnHbHO1g716Wb0OyTAz6NQCC6AD7r4U+9wobv//BubuHXCpiV7ItG9743esXjkG3pw9m+1dC5t2ce/ANMVbO+O3+JAqEU7uyTtn2asGFN+v5fLGW2Q2itabNeI1a6w8Tgs/ydPaRjv0kGH7iEFcWeYDizwZh2wHB+C0YKWkgy/FqDhlPlGcakv0258fr4P0SjFoPEaHd/ZMo/x2gbQI/ZCtX5xqRdpoIE/YlfwTgE89qQ8BdVC/dnOEYIbCvznXYey00cn25J+wIMxlzXHwCLxiyVTLqRzxCk8u6vWasfx2UL/qu48X23+36E+wth5CQosX8GDJXv+Q5uPRS3f6pY9RacpDUqhW2YixbpMUuVt38GlWVLX4D6toEscJm74sb3FDe8K1vyvPyGd7nCFm0nXKe44zP5ildlC59go1lByaVAGT2D6d66PQIxyAGDsir7XOjERQKRlKFpgUSmb2K3UwXGzSg4/TfD0LrGmsayHN+Y8WUpx6E8i1VZyq4VlHtHxIWOmw9GamDczMIzbMP64gywdEVyd3aYdqjMPAud1xakCCRyghSWJR8ds+pJ3+hxcMh2CLNBZ00TApHMM6A65wLUqUg/BT+tc0Z0A1aiur4KbYto/EqMMuPwa7j2JXYtWiASWgILAqw5e/3b8H+6oUw6535B8EhQHPGkG+n6MsIzRDLlFrbCCtaNGl1bIIyaRCh9hLGzQVbY+gseJxRetpW5PjsPa/7aBOG3pd14wHRzLdxq8hlE52FowrE+KVE8YJdmIMYD7g0IUlCTm1h8Yf+Qq25R+oZ4hg0HUdQ3VgUMny73Csg7sU1TW8pGIFZ6Stw88+N3RExZJnXz9AgdZtsK+nHzj/QfNqW5qsh3yATvyFE5RzYY1PVjVz3FjQJHBWLWVLUmVAERILHa+gpSKK4vyphw60sESboHx+Sf/EvpF6YKiLIdws0/wma40NAJCwvO7KrMiPeOGAUTs855ALgE6bt4wJfASQGja7y89tlFqJIUQuEpGjaH9B+CE5btTvCL9LkchwP0mPSPEQQOs34/E2D4Bg5jbWWL8F+uoGAdleNs8wg2azF57Sp3CZhYe0vQ7fiCZhiqIvOKbqIRbYDjAr+Y9u53ugPyBe3SIF/QTk99UXrKrm9nPriWzyP61he0FbqpilZ3cwnBDAIsc7fbDOQUgCL4RrW3H7ntJWjGpEfi203gtqXrL08jEIj+QqLyCZuwkM8g+o+erEILgkc6o/rCSQnEHbwN1I4AszuJkAJ3E873FgKBcAmkKu/QCYv4DKL/wEVS1gfiwIKQWd5ubYd2NmF161UnBAfTYpcmAoFAIDoFIeudoK79BU7gso52/7VjAbvOVl6rM2fWDaTlTfx+hzGhN5EuIfJlP3ZIwjHSxvOcwA1zn4OppmGCjv6lIhAIl0Nj6NqmKhzsRZu3wF0dQnqF02nrGG122BvA3YWqLTYXsvv7r4jVmbPu6I+GRHvn7P0Dw3TbofRAI+4fbPgGPs0BKjs5Hwu4n8/GfI5Nq8VGH8LGnMCmFGP+9/DlCATCNanXmjeeq/5oX/Ejv2f9dLKCL+0kBMntOh4I4Dje4ctvQBsCzO4h6u8tWHRtUScF2Ip0zv3isdfymf4Frh5yx8HT4c0s2MHSGOzifOwIjp2OwPR5WMwXrEGMQCBcFnepILtKm1DY3KQ3rxjLvtLTJSxGcI9eCHYScIHYEuq4I9oSYFM/PMK0DT1BVWQbzqw35Z/VbH6Fbq7WHf7WlMO+584YNOrf/8u9KGY4t0X9++OaTS+ZyzMsHbDRMPhq2gauK/W6p7sdW7CHMMgvXWegtNjFhfxbzvoCrPw7jJCwC9QIBMJlqVabgtzFnnLhuFAlJPjSToOLZFfULVcAJ+RefLJ92rGA+xzb0BOkf4x40k3CiInyVW8SyjbeRaOqC0xZxxS3fCRb+VprD6L6k7+JRi+GrqTzH9efabn+2Vcgh5TdQTEGLhxmuOSg1P8ebPR+TNjlO2gEAtFfnC9sPpXbeMdUv0evDlo2upt/vBZXGK5tBIMw4bIrL+Y5iwC3CD1xJdhQFcFxGEHipNDW1wkLw1A1BcazGzWbX9Yd+pquL+u2a5WeYImYgd7jsiD0w/zvvvzxvZUv58AFmGoG5n41FvUR5ncXlvcCZroUxdJtCuY+FwlwH8NH4rN8uKB73Sb+51cqM8/ymbY48sVjHVfoOdq68mOWUEgcDEPnHtvMZ5yG1tcBLl1jWRdW7+qL0vd/eDef6SdohtmSUI3j2PIx3gSOD/GTRft20z82LlG0Gb7edcA5d1pXpJUAs4Ez+0E57EJP8KUWcIHYfk+TEEraXeOF+tIFj8tXvaW4/m3lnV840ilVV2DMJj41yJHFYkP/d/kT8wVfziEbgo05ho0+gAU/gdXvxRptgl3n/hc7F4dp+UcMiL7BpGvmgvHBxy92Ml/aLabc9abf0Il8pi1mP/JZxxUcD8PkHN/Epy9RdG4PFzC4v+j5dfAIHTbv6Z/4TH9Qqzb9eqpy1hD3caFtRx3oKi5tBHfS/AXsfUEzZj2jbeQzfYgxdb+5JBmsVaosQzjsKhzs8NT9uFRFSJQYZTSl7sMlSsOZjbSuURy3iJB7Gs5swARCqjTNlHGE9B9C+kZRJSm4zJ30CsFMBmgLuktVZJrLM1nHkP0BIZazPlB6jkv7gg58ENNlshusCl/nP6WfYKHPY/V7sKZ4toKpmi0sfh+r/QtTzcYi38MajmCGQvYQY8JMVWzCpXE1X9BgARdfOGANagum1ZHPH9HUVWQfWS+SypW+ofmntmfs/yX78LqcY5uCRs0uTthXkngg9Z/vhBKZm39k0rZPK9Pja/OTfaLHnv5ltVCqlKq8T//8SkNJVuaB30DRmysLwLyrzj4vUXpd3P650jdEV1/V8RCc02ZAXV0MdSrSTl3c8UXElGVHv3rcPTBa4uYF9WEafrGTWtcxG7TlqSeCR1+1b82dqoDI8rSTpUmHzXqNwjuwsTw39e9vC8/tzj2xNXrm9U1ludaJwaHk7Z9DZU1tmVdE3LGv/ludkwCF3pGjcMv+IBjl7J9v1xemCSVyqbtPwoY1NbmJWUfWESQJo8CJ1+QlVWWdS9vzg1HbVJZ8LOvQHyFj5+EEb/CAyWs78/zTO7jrYJ1AXWGqT9To6uyECxs/DB479/TPq9u8gDIPP65DMPTjf14d5jh3Il3yBZ1UrL5QrL5hgq9C7DBrBzSMfZBHuaIZg5Mqf1zYqS//VhYwu3uoHyzgFqEnQEf9h4pHLabrS0FlhTEzRKOX0HXFkhl3iscsZfd2i2WyZS/CjQIu95Be8zSoL/RABo8kPVlv7KLRi0WjFrGLz5RJNIyN69kvoDeRugCtx5rPYWk3YFQTFvQwX4joJ9Q1ZdwStL6ZfRwgVnqOXvHYxFteyjq0DizI3BNbJt/5+oRbXlR4B0mUnhFTrwVbecqdr2cf3cjQdGnykeHX3Ddi8b/5MKAW+9J36CSoAzVzj29hixhm0u2vgrBZjrN0PARfCcMUPiEjFt8/avmjINJwZxA59dqi83uhvConAbS2zTpQwjD0iW+fHnXtw3BPEDV9JYgWTEbuFZi45eMxq56UefiHjp+fd2Ir29gyMc/wEel7fpx6z7uTbl9ddG4vZTJCD+GTFg9bcLf1pECbPYKHjF75OJxFSeIhkGEYccb9H6bv/QmMaYZhAoZNhRKRzA2EdtS1j8CNCDcZjjZnzmJzZaqyE+D+Y9YjnxWf33fFC9hf0AyzI6lGb6KvG+cjIBxssJIquL1wPSMY5AmXdnYZwF6AmX6648BJoWjYVeLx15EeQVwJSLJ4/EqcDc+JC6OmwCHCzY8NHWj5GyDcfNmY+THTweTlBNjWF6ggOM4SqH9RJ29DegWXvHfrV0CGTXVO4k1lMAPWIXzdw4cTP4ElkAshENLwTxrHQFQM6obGshy5F/unqmusAalO3/8LZdSDhTfu+qf3vHMzGMRsRxbAcCxLPgp1GkoyvS2awTW0peMhbCk8swu6AjEzG/WBcTPritIok96kbVL6hfE1WtaBbFN5nkHb5B1lE/wUvuhommZvkRmDut5/2FRNbSkUcsOZdOrG8vyUnV8n7/jKf9gU1mzFcRBsSzueyGkrNHWVu9++ESapripSBbJfQSDPYB0YLHctEjf20pEiCZcAuMlwtDdz2/PNj98ZOmEhQQo6cwH7hXqt+Y/TVRPD3SZH9s6rgwIxobh8++UisOYvn+wErQQY2W0Ool/e5nIxVDOw4P/y26zgviroUUwajdXtshzDMJ/rsRGbkHssp4KhGZNBm3t8s66xGiw8kLFDnz4QO/+uYfPu5CqAmC19Y0dl5lldA//4AKTLN2Y8p+ideahsNwRfaiH7yHpNXRn04xE6DLKkUCJ19y04s8vHEriXw64OoAqMjp17+6n/vchleXCcNptT/v526NW3qWtKbCVNKFFIlB5gRkMnI5c+CBLIH7CBFIon3vrS+Juezzz4h8TNq7GM9QUEhjLYvmDNc3U6oM2Z2zHh5udyjm6C24iuXsC+Ia1McyC9/sYJPv4q+/dQHAih9HYt79CE0gtuJ/lMJ7AXYAzJhoNArwJfGUqLhb2KTatmfWBNr8ei/o99GFz5G3/UYwHmvQoTt7A8EH2AdQm69OIRvugSFhuPoM0mfVPdqR9B0hj3wOi0f77PPPQnIRBRJsPZ39+8+NfnUjdviYrfBQrGYnXOBShM2vYp2ItcYQfYDQGqxh/AMO/I0RXp8UlbP9HUlnMloeMXQM+h4+dzWaB1HSBk3Hy5h3/WoT/AnFX6hsJRsLBHLrk/7+S2ooR9DaVZMXNu5quyEyDGrHry+DdPwRXI2P8rX9qSgjN/Qyfp+36OnLYc7FRtQxVM4+xvb4xe/libgt2a1jO3AzR+2r3vnf71NZh8ly5gb8Mw2K7kWjB/rx/vIxK0UhDHAr8MN1/4H591bnCBiFBc+d1fW1rGA2YYc0Ume4ERPcdRgYFdOh6wfCT7U5NiyVgASxcMX20GZrRYSISEzYqDMVMNpk68/BIwIPJnDeKmk669KD2w4gE3VeSDDHChcw9+fP/Uu98CS4471Jr4n1+JmXVjVx9VdmmInpBx4Ffv8DjvqDF8HmFDe/GAm3TmbYk1c4d5dMPDRreh60tpXROfcVpwnPQKay/wfnu0uH9hKLT+7DiQR2gApNdWfQFQ04ajvPoCtB6r349V/ITV7myhvoCxAms87trqO+CQewWCeQrW2PkN73tHjupAGgvP7NI1VLkFtHxNvxN0fogeEjv3DqS+XSKrUvtPSt2NE3z7Un0Bwj3AMW+U9CI4ofTpqvoCLSxgRtdE1bObERAOgYR/Nx3GouoULm0BIwaWBYwYJLS2gPem1okExJyh/bMngzHqqNpCp12dxcUyMH/5TFdouYJPO+ZtdKoiy1yaymcs2Lpx7iqm3NPsK8IAZdJsWa3e+KK5+KL+9Pqu9na5n76CcdD1RCAQiP5CY6B+i6+IDZD1l/oCYFyyD4OdMkgD65DRvZv70lsuQTvIa2NrAe4qpqwT+qM/cmmcFOAiNnwsVZ2HK7wUN7xD+kWzDjq6+Muw9tN30OhpOgLhVDCJW9ae+t+Ldq6vKtJPcW8iIVoDX7SrxvuGevazb0hC7kn0fEHR4eAE+/pr53betcbOAnb08zaGMeXGG85voRsve5cEa9h4cTdb2GxZNKNMILdUXYnh3BZOtummSlP+WZBbKGF0TZhAzHqj1DYY0w7S9aWG81vhpDGhmN3Og2HmsjSoBoe4h4Vc1pTFPzs0l6TQ9WUwHBsWydIPV0g1lBvTDxkT/2ZMvONruqECGnIfuq7lw8hugyxgBML5ECvc4WuTz1ioSI9X15TxmUuAQbLn3Vv4zCBGJiKlwpZK0U8QKn8cTC/nAcdJz+CexG6ys4AdLBjGi/8YU/YRHsH6+D94Fx+USbtrDRtHQeap3fUBrW1gzEbDmfXG81vhPkJ//CdQSlysIBReuFRF+kSA0LIh9+uK2ZeyVQHsUjsU0mZT6gHozFyeaYj/k/QOxS2bjUF3QVMhay5J1cf/yY5WkqLd8xGcF4zC92Mp1O/7FM6WMah1ez+FEkZTr939IeERSDdVUTUFbEBKR4CWoBG9QvM5PjG4UVcXJ+/4MmXn15w5W5p0uLmyAEoqM05z7kG4YBKQBgM39Z/va/OTTToNKRQLpUqzgb3zZhgayrMO/cF2Z6E69wI0LDq3G9K5J7Zq6yshi4xj54H0CMLFnfWR2bvguEWSejSZlvc1jnXeBOZv9gnJjLuFkZNkC5/g3qc2FSVhpJBQehMyFeERZIYsIBBL5z0C1YRRU6nqfDgl0icSNFgQNta6+Q0XSUnfKFzmIQgdw9m+VnCFjzB2NvzfmLRLEDEew0lB2GhzwXnOCBaNmCces1QQNIKrzCGMWyQaPlc0fgUb+IGmwP4WBA5n/W2NWsTeHDjqJqtzu6BNFFqpRnQFxojlPM6+tTWIaa4sPPvHWyOXPhg0es5xS7yj4sQD2Uc3QUnCxg+yj6yPW/ZQ6u4fdA2V+sbq07++Hj7pGq+IOC7OhFf4yAubPoQmZ355DdKBI2fmx++EbGNZTu7xLVChrjij9OIRG7+VTuF5CsECRqdHcP9rMKivmx+oGJ/tLr0pwPBFQZkIiYLPcJgMmEkPKgsf0jME7HcoY7XZoqmtg/t2jCBgqHjKLcbEHZrtbzNGHQxHN5RDz3R9mWj4PK4OWNJcwhZuIJwQwNiQINz9zSUp7Gr5xd2she0oOvdM/b1/CtefrWrW90PYRIRL4jYNi16LqROwglfY96cHJRUZ8aETFsHXoEdIrEHTaNQ0QGHU9OVsSeiwsAkL4O8b5LOpsgjKA4ZP40Q0eAzrHN49MLqpIp+h6caKfL/YSQqfkIgpS6G86Pw+Lhqjtq6iJm9Q3984NQQB2oHbKUtfwt4EBBFyDz7bA+yWoB2qAZZ7BHNNASSpikzOow1YvaB74vErLL6aF1q9N9vTYcBBK1RtEZjF0nmP4gRBa2oJlT8ZOBx6ho8geoqdodwB5qKLpP8Q+HMUBI9k4z04CIahjmU3cK+IdPCpbDLuSKp5Yn32hnNVZrRva4DRcJgPA+Xgz5uYNh2r/AWrtg+uN0gw67sR/YlJ2vZpwoY16ft/4fK0yQAyzKU5QscvAJN32r3vjV7xOF+EcEIsD1+JtoyrXgfn5N8xq6Q2EtULHg/EE28wHP9JveF5c3EyF6CY9AkXRE5q/v1x9eaXdfs+tQRfagOBXzRVnqHe+IJdbGA7GH0z+2LS+udwhRfckkim3268sF29/ln1+mdgRL5SJwAVNxecN+efM6bs0e5Za92Z1WPwmVFK7o26Dj4qqQDHsbGhyunRKodHFEH0M+5zWHebDv9IYzBchI09xQZ8HJQExs0sPPM33NbXF2eApSuSX3l/LEMzZclHx6x60tfigRnu2pX+4XUFKerq4pIkNuJnYNyMgtNsn7rGGovTR5w2m/o3VDCifXDCI5BQ+oAY8wW9Dy4QC7zDHLgAftkRB7tNqTrPad907lV0h78VhI4RRk6C09f+/Z540o1chKUewvq09Ym4og+XbReqJ0a4tetcBswd5IjDdekNRxxlX2KKMexC9CW4pRQ+M2hoKM0qTtgvVrgPuepWyJYkHvSOGiNRetomPEKGEgJxXWFq0KjZUKc690JF2imf6LGG5vqwSYspkyF970+g30q/MJm7r9wriKtg7ZPLxsy52TYq4mCAsw34jHPDGLV0Q3mvux2EL3OJG+Hu3/mF1c5gI8AmPV1T0MI19KDBXJamP/4LTgrgtygIGS2ZeoujrjIJt0s9fPkYCbBLgzxhIVwQFxJgFpoCDaYN6l4yIEF8QXrb3E7UQ1osQQ9O9QUEgcMVN74nX/WW4qY1kmm3OfYeB4FAIBC9CEESnsHso1n2lVzHrkjjhNyD9IvuDfUFkNL0Mo7d14ZAIBCItrC8vxrBeuBnX3LpsQyza85KgW8kofJ3QFC7drARYCQVvcFgXVToFMoJWNjLfLoDQp5mQxYiEAjElcBlKtI3ivQKJqRu3dqfheOkgFD6CHyj2Jd0uvhmbFdBFnAv0wt7y50RcSA29Ecs9if2E/URFvQoRnbiyTfIavibfLoDQl/CPPi3uhEIBOKKsO4UPYIEfjGkyp+QuYOmdijGOBzFRTJC6QXKTfrFEEpvzOI5qrdp8QyYTzgBrA9nO4fMDvdT3TcMEgtYOQnz/xcm9GPTknAs8gNs3HmM7L835REIBIIgcbkH4R4Amirwiya9w0j3AELlBwYu94Es6RnMvhzrPxSOEkpfUG6+bZ9gK8BOJBVWv80cjFHb/NMDjJZ1duNiDBILmKP4fSzjbiz1Oix1JSaLxbyv48sRCASifyHYaHi4zJ2NqqT05j6QxSVKdutWH75MbIuTCrAdcOGU93zngOD2fc4gfQLMRQsQ+bM/Peaxq9MCNzbN4bGAXanGWwbwImWsT4m4ndiYw+xRtyl8uRXPRezR0Qex4P+ibeoIBGIA0KdL0IxRpzvwpXrj8+o/njDlnIQS/eHvTLnxlmOMZtOLVO1lqxcAw1ezZbW5JAWjqeafHuScUxpT96vXPa3+/XH98Z/YV6cMGs1fb2p3fdj862O0po5N7/9cveE5zV9vcQ6twG7WbH8bOodWbFDCPmZwbsLyuRHDaKx+L5s21bCr02zJJUKeYh05MS0dDIW9hgVZAgxUbcAkUdiYI5g0mj8E+NyExf6MaVIwYwUWtRaLZD3pIxAIhEtzWYD7RCgY0ahrFDe8J1v2oiHhL8gLoqaYctmQYVRNISaUkl4hlmoWKJNu91rRqEWC4JF8CXyp15WYso8rblqjuPVjRq82l6WzhdX5onHXKu/4DBeI6fpS8ZilihvfJ1V+ptwzcFR/8jfR6MXy69+Rzn9cf2aDpRtE7wDSCPbr+AtYzBdYwat8uB74CR/fS3FVRb6Y+9VY5e981krJh9i5EVj+y6ybp+Rr2H+Znov5QwAhwc6PxfKex9Jvxcq/wQIfwgSutxziuuSd3HbJIyMDac6vexdh9n9wN2XqgrsiymQ48sVjR7/8T+LWj5O2sWFDu4e1H21dOV/ULQrP7jbpNZDIPrLeMp+OzkjXWFN68QifsVB84UDqP9/zmVYwNL1z9TIupARi8HBZgPtgCRwXSqmqHO3f72n3fMxtqiIDhlIV2WC5mnJPCSMnctU4jCn7MIlSGH3Z3x4AOk03VoJZrNnyCqgvyC0UEip/gf8QrgIh9yS9w9mEewAGFjPDUDUFxrMbNZtf1h36mq4vYwxazbbX2ezRH7gmCIehSWJjD9TvwZrPsNubg//Ll1f+zLpEFlsCb3hfzxrH1essB2wwVvFrMKDQQm+M1mJCG+d/0IPhUrz06i2sHssv35YhehXKpM8+soGLYK9vqmPTXX8EAA2FUgUp7MJLHWUpxz2Ch856+NMxK/87esV/+NKuY+1H5hnAF3UHJvvwOsKyMzZm9k0wHzgjuCbtnVFNXlJDaYv1tsqM094RcXymFdDV0jd2dMajNWIgQb722iU3h0YdY2Dv73oPU8F5U8YR2TVPiWKmm7NPiEbMxQmS0TXS6loq/6x48k0WPyYsVEmKIGICVZrMvpQFgsowxqRdYD1DTYymZEueEw2/Wjx6CeuxmTKZMo9BV5Zml9NURRZGkFDBlHlUuuBx8dhrRcPnQhNcIBTFzoHmwjDWIXtvg4vluLhnrigbj7Cq5uTIYjHfm7HcJ7CKn7D6/Vj596yz4qCHsdLPMVqP6fOw4Ccxcy3WeByL+pBdSa74H9vKbQr7ZLfwdTYNcjvkG2zYH6x1C12JfLDGo/yJhz6PNZ++fBEESvZpce0OTJvBlzgz4X3hRjS9XAsfPuNo1NXFVdnnIqYsg3R9cYa+uVYkc8vc/0vAiBmNZTnn/nwnYPi0+J9eyo/fkbbnB5+osRI3LzA3wf7LPbE1aNTsY189DofKUo4pfUOgSd7Jvy5s/gjM6MwDv4WNX1BXlHZh0/8VJ+wDmzIobqZIzvsbaijNOvPLa2ajjhSKEzaugUOtax796vHaghTopzrnAgxk0qnP/v4mDJp18Peg0VcJxFK7fpK2fWI7q6Lze2FidYUpMCuuq4z9v9YXp4Ngp/7znaa2zG/oJG4yQMKGD6rzEhtKMryjxh7/5gmYQFNlgVHbCG25CsUJ+xPWv59zbJPZoCUIwZlfX4cbF6O2ySucF93Mg78NuepmmED20Y2BI2faTb46J4G7pNby0uSjoePmQzl/1ls/8Y0eJ1X52A7kHTGK69zhDAuQw4fPIHoNmzvZXnP2YYUNS2A2mIsv6k/8xlyKPSyMmmpM+htngxu3vPvDcdnCJ0B3qVo2oieHIGg4VZ0PhaaCBP2JX+nmK/m/xXFhzHT98V9MufHGtAOGi//w5X0F3k+b6/qf+n1suB4JuxrBWrd1uzHf21gjWDUDq/zVUqMlQ37A3KZi5+KwEx7Y6QjM3MSXtwbsY8BYYckgep3G8ry6wrR/3roRPie+e9YrYpTSN6y5it2ukXdqOwhzwoY1UTNWzX7ks+EL/lV47h8Qnpr85Nh5d8x57AsQy5g5N1/1+DeqgEhV0BBdQ1XuiS1XPf71zAfXghktlLnV5ifTlGnafe9Hz1gFwsONCLgHDVH4BM/495qgUbOM2ubWNdlR8i6GT1o8+9HPQZuhSdJfn4VPXjLj3x+QIrG+kQ+TbNuP3azAJnYPivGKHGPtavq/1+Sf2h41feXMBz4CXeR64AgZNy903Lxp974vkims84Ez4o7CeeUc2zjn8a9GXHNfVdY5z7DhcLcx7V9vD5nDP3mxiHFz1pEN6pqSCTe/0HryXG/W8jmPfdlQkkUZddazjlv2UFHCXruBuM4RrkuXl5J6giAkTjRmGV1bLBo2Wzyaf8JHeoeBeWoXhZcMHsk69pS5S69+mK6/tPYIeiaSyVeshgRdWyCMmkQofXCBSMiZv6zAX06T/kO4iEai0YtFoxaxnVAm0TA2HDeiL1BNxxgjZrh081T5M7toHP46q6y1O/lCW1TTWFtfl8OmBe4Y0XJlz2v55RVp7xUYpca07NcWog+ozDg95a43r3l5A3x8ose6B0aLFe5gB5t0zZWZZ3xjxtXkX/SLZY1Fk14jEMs1teU+UWM8w0YwNA0GXMCI6XAIVNxvyPiSpENg1YH0gg6BJEOitjB11LJHIFFXnK4KuByCDNqa9FrQOejNzS+sdU3rKM1VRTIPf5CusuSjeSe3nl//3rD5d7sH89Jo20+bs/IKG2Y9pG+qDRw5A9o2VxV6BMdwPXBY5dZ2PnBG3NHCs/+YdJpTP74IdwaTbl/NyS0Myh0FoBWY4CUJ+4ct/BeXtZ08lHC9XZ4kwxCkACeF1rOGaytRetkNZOkb4cLYCHCfvNohjJwknnAdGRArHHYVX4TjopEL7ML/CYJHcrH62VekQ+KMWcdxuSf8c4QSXKwATRWPv470H8pWJYWi4bzo2qatAgwIguNgUFHcIlx4hciAjmdQvTDjfze74hrxFjb6EOZ7K1bwOmaq4w/VbsfMdZj/PVjNZnZRujXN5zDvlVjAfZjfndjYE3yhFVDfMSdYn5RRH7Fr1OXfdGQiIxxKU2WBZ2isJcnoGqrdg4eyzz4F4os7vhw2/07Wx5AF2mzMj98B+gqqBhICJZTZADWhan1xRk1ektTdX1NbJnHzgn7S9/zPjZVbRldfpfQLt0nwaOrKZR5+IDzQW5s1raNwCcpklKq8wUKddMdrgXGzuE4A2364+ia9Gn7azsp6CO4nuERDabbVuuUAwfOOYLcd2M4H2nJH9c11Ixb/e9q978UtfUis8AAd5QbljgLQCiTff8S0vBPbuKzt5K29QVbuyfZZnnbCKyKOIMnmygKZhy/D0Oy1HT/fbiC2a4QrYyvATrtYyjDqWum8R1xSzAbJErTmItZwgF1wdp/DLjJr07GkuVjRO/xRgDbyK88Vv1jyFvQFbCuOrAew2r+xkOcw/7uw/Fewsq8wXR5/qPEYln4HVvU7FvBv1rDOewHLe5Y/hOhlwJgz6dQSFRuZDqw6mqYs245wqbuPUd0YNnGxQCQNHn3VvjV3HvzkwaFzb1f6hYGqcbuNBCKJm3/kwY/vB9XxCImFhiHj5qf+893xb5+GrvxjJ8NPQiCEcpueeUAdoQkkuN5a17SOAgn3oBiRTOkROuzg2n8f+/rJ4oT9lj5Y7PqBBNRUBUZzswKD3rarxrJc78jRkKjKPu9lEUgrqsCos3++U1eQajcf7mj4pMUXt39+4vtnT3z/HE2Z4VagoSQraesn3FGA24E1YtG96Xv/B7as3eStvUE10OAjXzyWc2zTqOWP6Zvq4MYCzujwpw9Fz7pB6u5nNxDXOcJ1sYkHbFDbvYaL6DmkR2BP41gNmHjAsb9g7rPZ57uDyjsYigfcLS5s/ihwxHS/2Ml8vrs4qp++4dAnD0y/733rXujqnITihH3jbnyOy/YlLhYP2GWxtYAH02Jpn4GuKofQE/O5Aav6c3CpL6LrMAx96scXGoozfWL4J6zdw1H99Bmtnxzb7vNCDEhsLGCjjvWGMVidJ/YSpFdIT717DwwL2PdmLOJtLHnZoNs8hSxghAuCLOC+ocUz4EH7ykwvgixgjqp12OkotHUZgUAgrFyWB5wQML3jDssQv86YwroFNuWeNpckc4WOhDIZzm3hPD87F3BH0/tvVyMQV0RdXVyZwfp85VDXlBSd281nuoVJr0nf+1PxhcvbnTjsBnIglZlnknd+ZegFZ402jja7Sed7aO+6tUnuia365kvvESAGIjb2GSsVvbtchpNsQCg+4zhg0rhA5Jy2JtzW8CkEov8oSTyorr38Pr3ZoCVFrKOobnPmt9dlHv6qQJuAGRbsBqrOSUjY8D6f6QGNZTkpf38TPHoO6eg3CSkbR5vdo0s9WK/boU8euJLnZ4Yy6h1+vginwsYVJY4z6loHajCtqTOm7GGaqmhdIy6Wkb5RtLqOECtwqZu5JIWBO8b8c1RpGuEdRlcXmDIOExIlHIKGjEFjSjtoLrnIxmsUy+EfuCknHqTMlLofY2jCzde2DjQhpCqqMlvgPxTqsOXph8zFF3GCJBReULPFWF4h3MvEbQ9hNppz40nfSMdpOc7Ntke4hCtKRHs4hyvKzEN/RE1fQYokuce3eIWPYF+DiRwtEEsbS3Oyj6wzNNeBJOgaa6qzz1VmnSWFoqrMs/AXBLoCAiDz8IMebGvmHtucf/pvuadf8OirqrLP5Z/6C5rUF2e6+YXbDiSWuyXv/FrXVEuSAmhVW5CSe2yTprbMPXgIjuNF5/bQZlNxwj6viLj2piFRst5XwKpOtLzS4xk6TOEVmHXoz/K0EyBjYrmqdWX44845thmE3zNsOIii3aDNlYVZh/6Ac5K683+Y0HljeQ5G02XJx2Am0AQmk3NsY2N5rntgdPbhdXCCbgERApGkvQlDD03luSHj5lekn6JMBtbRx6UpEaQArmF9SaauvkLq7ldwagd33fRNtSWJh6CyKiiac5kJGLVNUBl6U9cUQ2XaZNQ3VnuGDqfNRjCFS5OPqPwjBWIZTMP2VwNXoDb/YnVuQkXaKe/IUXCOUN/uEnEVanIT4QLmnfwLsuzF6fCJI3JF2Te0VJpL79T3HMao1W57HbSN1jWZLOvPgDXMPiT0+z4FNaXqSzUbXzRmHSNUfpodbzMGLWihdtcaMMdxmad21we0toExGw1n1hvPbyU8g/XHf2JDCjKMbt9nGG0mPIIxkx76MSTuZGgzG75w2+uW8kDdsf9xEQ+tYzEGtW6vJaZKO0OwAZoc+hi8J7fVCITjYP084Dh54vvnfC3Om7KPrCcIoizlWDJrVl6VdWRdbX4yqPLZP98BzQDjOOPAr/Al7jd04vkNa6C+XU03/wj34JjwKUtBcrIOrwseOzdxy1pL7IEWA4kV7gxlHr7wX36xk6GH9L0/c4KddfAPqJmx/5eMA78pfUPbm4ZVmaQqH/iqiJ17u3vw0CNf/Eei8vaJGnPk80fgvrp15Qub15r1Grl3ECiZ3aCgcMe/ezpgxIzGikuvmMONRXlebX4K3DFo6stBbmFidcXpwWOu1tZX/vPWjUrfMKFEkbAejPh2Jww9uAVEwXWozAKpjrx8GYWS4988BfUFQkn8z6sJUmi9bnCn4hU2PGLqtXCJuGkwDM1VBv3mKjeUZkFXUA6nLJQq3ANjTv30EjuNlr8aqJOw8QORTNVYlgP3EFx9u0vEVajMOL1vzZ1SN++ylON1BancuIj+xU6AWevQIZjB3PSJFI2YLx6zVBS3iC+1QRi3iI2OMHYpLpJKZ/5LGDNd4BdDN5abipJgGmCYEjIV4RFkhiwAf17zHhFGThJGTaWq8y0dYAyOC8PG2rrQgkFJnwjR6CXCqCnSmXebso5z5dxYovEr6KZKjKbaHgLDZAv/Kxp1jSOf2jrueiIQ3UbfVKdrqoav70m3vaIKiKJMepqihFJlyq5vZe4+BWd3sdoQEAlf0CMX3x85bQVYewZ1/bgbnwXzztIBY1dTr673iRqr9AlJ3fXdhJue8wge6h40xD92st1AIBsmndo7coxIrkra+umk21d7hA5jqzXXQk2DpmHyna8HjJje3jTkXkGW0TFSJDZpm32HTCxLPuoVPjJswiL/2Ck4TjCUqXVloUTWXFXkHTFK6RdmN6jF5sPBbOUCS3BAD8MX3hM0ajY0gTpQwRLwYB/IKqhjTf7FgjO7QsbN63jCYG6aDdrRyx+DWVmn1FxdpPAJhp6hCVwuMIgvXbdQk17jGT4S5NbqLasiPd6uMki7V+QYKDeo65rK8/Ljt8OJs9No8ath5z/06tugodiyAFAQv7P1JeIqSNy8Ryy+PzBuJnybopVtJ6GFAHPLs47BZCAkSj7dFuxTW0Aghr8YSwELWKLQEIxaUFn4kJ4hpMUhJTsxy79UvhWOS+c/xjrI2vQSH8/fAqNtxC8NigvEjI73Vsi1Yh/H4hZxbXMIscLxG6Yct6KAQHSb5qrCwJEzQXRBJCDLOkp09wENoE3GmDk3x8678+r/fiuUyKFayFjWWTokguJmgQ0HRpV3xEjW+VTLmg0lWe5BMWajHrRc6u4HVheYwkrfELuBQC1wS8A+kGH46xTJ2L/NemgbHGsdonXn1mlYgYEwnPUz21ieqwpkb7iNumZSICKE4taVRy55ADTs0KcPGtQNdoPCPcfcJ77LPbk19/gWrjJg7QHqgGhl7Pu59OLhkHHzCYKInX9X1Izr5j39Y/CYuR1POHziYk0NGxrVtsOa3CQunlJ56gm4OJDgrhskQBQ5T1hWrJWLLxzgKtcWpnqFDYOa0TNvAKN5+r8/YEW95a8GqlmHayjJ9Ika3f4lYuotFSDB+fKEOoh+p6UF7DgFAsuSqilgvS5QJqrK4mG/c0BDkErx+BUW780LOY/Q9sBffEM52NbS2fdy8fw5wBo2lyQzZgOkTQUJZOAwrtyOTg3hCBx5Q4NAdBewpdyDh45d9UTCpg8hyy2Zgp6BfILNp64uqco+Zw1aABWsnpC5hF1NKK/JS4SvcjAoKZOhOufCuT/fIQRiaGs3kFHbRFPm+uIMMIUxBitLPZEfv6MmLylk7FzrEB1Mw0p9UbpnKPu3DFZ1SeIhEJLj3zw1cukD0Kdd5brC1LLk42DhSdy8RFBuO+iYq7OPbNA310G5xR81CwzXWJZbdH5vRdrJyswzPjHjawtSPEJiQcaaKguhlVmvKU7Yz37ftDNhSIMkg043VxfDPG3nD7Y49FaSdOjiji/BloUS7rpBAqxY+GjrL0f0slbOPPCrpTLvHVqi9IQ7A4xmCs/+AxfT7ldjHc6aaO8SwU0M/L5Ecnf2BqKl109EP2KzCQt+5yYd+xTWERAyFV1fpjvynTnvLOkdgUsUoI5USQoucwej05pgjDpz/jnRUNZ5ujnnFOkXI/CPYQwa3YHPTdknqcILbNRenGgd5ddwer3h7EZz4QXJlJsJuQcXLZhQejMmg/7w98a0gxhtksy4EyTQOhbItjF1v2jEPELh2cEQDgTOmt3h1UPQJiyXxgk2YYHq+A+bogqIAKPQLSAy9/hmUCO5V1DAsGkliQcNmkY4Ct/gEoU7Z5/pGqqgBGQMEiAYYoWnbU1SIM4+uhFMQLBtvcJGlKefipq2UhUUBV/9dgOBnW026GmzEboNGD61LPkoIRCOvf4pUii2DgHGXHvTsAINpe6+oMEeIUPAcK/Nvzhkzs1+sZNBHe0qixXuoLjQ+ajlj4JtajcoxlAwUMDw6WBEcvWhB/egaMpkBPt14m0vQx3vqNFVWeflHv7jb3pWU1sGY0H/Cq+g9ibM/pUrPdyDhniEDNXWV0pVPtYpeYYNBxXHCSJswiLoFjrnrhsIoZt/eFVOgnfEKMGlYOEeocOaKwvhu81k0EZMXkJTVHnayYipy6AhDF2TmwjzVPqGWacBCfYeiCC54eBEBCJJB5eIMhrEcjdVYDQIsNInxO1KFjDahNU3XPaEBTDaeqrB9cKsgsmr/vMpxa1rnc3iJNx8uZ3YPWLA+IIenDiZJyyw7c7+8dbsRz4HfeKLuoJJ11x4bg8YmpNuf5Uv6mVgwvE/vTLrobVSd3YztotyxetWmnTYsqW5OvPQH9PvfR+sdrCthy+6jz/c5yBPWH2D3SYs11uXoJuqNJteEkZPd8L1XrQEjXAqGIYuSTw08ZaXuqe+QENZjknbPO7GPopGxU147KonXFp9gSteN4nKuyTpEFjM0+55t7EiD6z2YQvv4Y8hBi4tLGCMMpmr8tgHt4ieg+Ps2nvPdxsiC9ilQb6gES4IsoD7BjsLGFlsjoTfs41AIBAIRCtaCjCrGUiDHYPlrScU3QKB6E/UXfNNzWQd+tOk1/C59jFqmzIP/Ja88yt9Uy1fhEB0nVYCLOyRh1jEZdCr7ghEf1PS0jd1x1iexzGdcVJRV5jqwfrFDDr61eMMemaH6C72Atxnq9CG+HWmnFN8xnEwBo1m44t8pl/BBUiAEYge0VxZmLzjS85vIhidGft/zT66oSTxABipusaaivT4/Pjt2UfWMzSVe2Irm7BooW2r2sJUvyHjKZMh+8gGyLIhlXZ8WZOXVHrxCGSLzu1pqshP+fubmtxEyOqb6uReQQQpsJbX5vPR27hYTA0lmVxD/2FTfWPGh09eYlQ3MjQSYEQ3QUvQvQZyg4VA9ABb182grHZ+ldtzcdzS4XML39RlKcfsPFfzfpVjJ8X/sppzm9yi3MYVNttwzNXn1r1rqcBCGfVpu3+AtiDYXAkC0VVaWcBgt/XgySUYoMbkPYZzW1iPGXwRY0w/BCXw4aIC22EuTKSqchmj1nrUXJICJXyioRyaGxP/5sP9UiZT1gmqrgR6M5fy/sTZQS/uNpzfQtXz3uAAtsPk3eyObtpsyjrOTqk8gzsE3dJN1eyszm9htI18YVkaO8O0g47aBI4sYASiJ9i6bm7tKrk9F8e2rcCitfFNHdnaczXnV9kncozVbbJ3RFwrf8uMXUMo0jfV7nn3FplnwIRbX7LUQSC6Q2sLuPsbd9sMRqQ/8QtdV0Ko/I2p++AnV9OKKe+M4fxmqM8YdcaUfVwhdUmAWwcyunJkJA7KpN35HhvcECcM57fR6lqorzv6A1vf0q1uz0cYZcZIoWbbaxjc+pZnGuL/JL1DcUc544SvASTACEQPsHXd3Nqvcnsujm1bQR2rb+o2PVfz7p11zVKVDymSQolHyFBrOedv2dqQMhnKUo9zo+saqkLGLwSNt0ZTQCC6Qat/PTjRbRFqMxgRVVMoHrNUGDNN4BeDyz24mhzmggTjxV2yZS92sPPLLpARWwQ3uh1GRmLgr23XGtGoRcLoaZAVT7xeGDsLJ4Wg0HRzjaW6pduR88Wjl8LQrM9qC7jCRxg7G/5vLkoyF17g1Lq74GgJGoHoAYyt62Y7v8pW18etXBwLbVvZ+qaGaq09V1flXKgvSj/z2+tRM1Za+7Tzt2xtmLj1Y4FIBhXgkK6xOmD4VMs8EYju08btW7fdF7cZjIh0DzAk7mS9LjeUE0pv7igHrvBi9GrMbOLzbWEfyAjS5BUiI0E5LlXR6jr2KJjg8et0B74EqWa0DVwJYG2LS5VgVQsChoqn3GJM3KHZ/jajb6Zq2EBJdEO5pW53wEW8i1cEAtEtcM/Q2MKz/4SOXxg0avaQq26RefibdOpJt73iN3Qi3GPHzr3Nsm5MDZlzM9SmTMYR19xn10rhEwI/faLH+sdOATt4yl1vVmTED73q1rhlD0Lb2sLU0csfA1GHHsImLrb2CdYwtII+IeEfO4kUSibf+QY0BLPYIziGM3kps1GqavFthkB0g5aesCzQ6lq6qYrPdAWqukB36Cv5dW+A+hrObWFMOsnkW9QbnhXFLWL0TcIhMwnlZdcqhvh1hHcYY9Sack7Jl73IUCb1H08qbvoAEwh1uz4QREwQjVzA1RFGTwXbV73hecWN7zFwj7r9bfkN70APxsSdmEAkGjGfqsol/aKpikzDxd3S2fdBBdnylzVbX5VMv0sQNEK94Tn50hdwmbvuwBeC8PHQG3QL40pm3s0YtJrNL8tWvgb3CoTKD6at3fmueNrtbOSGnsEGG7Y52R6BPGG5NH3iCSutXJPRfjAGRGvge+/VB1au/ny9QHSFR0WNjY3bt28fN27cxp++vOn664ZNdnDIFuckNkA2HAVj6H3aEGDGqKNqCuH/fL4rsMZu2kGMFBIqX+nch3GhVLvnY7quGBexi8yiMUuFUVP4mpfEVX/sJ7C5xZNuAM02pR/Cld641A2Es/MCrDv4FbeMLJ3zb8I9kKtAN1Zo/14jX/EqCLwx6W9MLAOrFPrkBJjS1NK1xZhRK5q4SjR0trk0VX/iFzhj0i8KJJyzsHsC6RlsXQzoKQ2HsMajfBrhcoSthr8yPo3ob37dW3zHAvb2Wq/X//zzzw888ABX3gEGg+Gbb76pr6+fPn36vHnz+FKE00KbQcIYk4FNUCZ2U63ZyB/CSYyEjxCHhEAIisDu1OlXd0ltCDDcHJorMuEnn+0BYExrd30AwglpqjzTcOEv2eI+cuPeAZd1vZfAcYFfjOPD+yMQiJ5hFWDEgIKhGV0TbdBgBg37LnhnxQtn/xOIcLGCDR3bH88N2zL1HLeDl5B7kj7h6nXPqDe9pD+9Tjx+JX9gQMM+sUbqi0AgEL0KmI+gu/Wl5opsqqEc0gxNdcV0ZNgeTAYwFKnaIqoym26uZswG/mCf0JYFbInxB3PiM4guQsjcCfcAPoNAIJwGZAEPEMDk1dSDSDEMKC5f5iBwXCwjFF7d3ozcJdp+2OkoC3iQgrxAIxAIRG8A0gsGa2UO1VRlsXf5YsfBMAYNVVcMNjEk+LJeo53dRiJp/z6admVw9A4SAoFAOBxG13RZensV5rIMY1RHL8r2kPYsYFHPdwIPUnDcAUH4EQgEAmGFMtN1JVRDWa9Lry0WGTZX59Gaer7E0bSrsoSj3qIZZOASBfzgMwgEAoHoGYy2gQIV1Dd3ZYOV46BpurGCfTXX+jqT42hXgHExWkftDgRaf0YgEAiHwDBg9VKNFX1q+LYFY9Saq/MZg5rPO4gOBFiBHgN3FRyuGGsBIxAIBKJn0GZ2J5S2sX8M39bAXUBdCa3hnRw7hLZfQ+KgagoYoyUIYL/AMLrD31FVOYy6FhNJpXMfwQwaw/mtDG0mZCrpwidwoZR1KonjVEkyrakXxS0Sj13Gt+0ncIGICwiBQCCcEPQakstg0lP1pUwvrPr2FIu7cMLdH1J8SQ/oaKcVawT3H1RlFmPSKW5aI13wX0HQCEHgMFzmLluxWnHj+4TCx1yYyFVjNHXy695Q3PSB8eIux96bdAOHuZ9EIBCIwQq73ltT6IzqCzAMrW0AU9ghdnnHAix3iMg7Crgh0J/8TbP5ZVMRr76AIHQMhhO4WEZ6hdKNlXxpv4CjF5AQCASiR4D6UrXFrA9nJ4bRq6l6B2hwhwIskmJERxV6F0JAVeWqNz6vP/2naPQSdkV6/2fCsHHyVW+Jhszk61hh4HAzH2Swn8BBgfvEeQoCgUAMTIx651dfDosGl8L/+Xy3uIK+9uPLSIy+mfQMEUZMYuWW2wInENP1pcb0Q6ack5YqLIYzG4xpBwznt2CkgPSJ4Ev7BVBftG0NgUAgugervoUuob4cbPD4uh5p8BUEmH2o2U+iQteXweigqbhMpTv4JVVXIlvwOEObMbNBMuff1pC9ovErMcqMCySya1/qX+chhBQ9AEYgEIhuYTZRdcVsLCOXAjSYbqjgM13nigIMVl3/qBqta+QMXzayI9wFSJWgxOJxK0RxiwTBcYRnMFcNJ4WiuIWiMUv61381jhNoBxYCgUB0B4amGkpZ+8oFAanqtqusjl5D4qAbK/tndzFtNhWcp+tKcZFUEDWFkHvw5TaYS1LY0EOXxLgfIWQqwj2QzyA6zZZjZRpdP79ijxg8iATETVcH8RmE00DXlbCOrlwXHCe9QruxCffKAswYdZZ1+Z5u9xrQ4KRnsMUJJaJroPcyEYhBDq2upZuqe/Ik1RnACQHpHY4JhHy+c1x5eRkMUJzsWqeDDoJE6otAIBBdhTFo6GaXV1+Aoc3d2BTdqee7uFTFpxBtQcjQ9UEgEIguwrBxDgbM8ipj0tHqrj2u7ZQAE1I39IJNu+DsBjE+jUAgEIjOQTdWOqm7q+7CWvMmPZ/pBJ3b4SwQ4UIpn0a0BCfRxUEgEIiuwS4+6xr5zICBDd9U3nmbvrOvGFk2ISMjuA0IRRvbsxEIBALRLgNr8dkWxqSn1bV85kp0VoBxqRtOCvgM4hI4QeJSdz6DQCAQiE5AN9cOsMVnW1gBpkx8pkM6K8AAIffkU4hL4HBN0NNxBAKB6DyUidb2c+S63gXse/bFqivTBQHG5e54v/p6dDZwjGjTPQgCgUAg2oNursFoF3M52VVofVNnoul3RVBxAkd6YwMuc8MIUmOg9KYB/o8JgUAgHIPZQGsH3N6r1jCM5f3mK9A1i5Y1+NCKKw+OK9g1eTPN/H66kkaewrpIZpGaT2FYs9ZcXteFvfsIBMJFoRqrQJ34zICGMWgZ/eVvuTbp4pIyKezHAIVOBS6Wc+EfVFLBwhGem853asUfYaWwUptVzP/r3Hi4VClFW/wQiAEOY9IzBg2fGfgwtLqGT7ZDl5/pEkpv9unnIAfHCaUXn8awYA/xiED57pQBva3A0cyf4LvvPNwLY7llmkBviQIJMAIx0GHYqEGDaLGQveEwavlMW3R9U5VAzDrGGtyw5m/LwBcgwDIRcbbAlQN69C04js0e7X0ksWbfuaqFE/34UgQCMVChzYzrP/01l6TQdSV85oowjOWeo126LsDQxs1ncD8Jxkk3Xz5pw6wh7mUNhrzqK+98Q3CMjHCLDpbPGuWN9hUgEAMeWlPPdN78panmnx5kzAZIGhK26Y79jyvud6iSFKqumM90AjbMYvvvBHdHgNknwYP4nWA29EI7wf+vHe19MrepqrlTr2AjgCdvjB4ejnYVIBADHYbu2BZsD1PeGXNBgnT6nXze5WCYDsL1XzkecNvQFFWZAz3z2cEDjgt8o+AWhM+2wkQxv5yquGWSr0xE8kU9g2ZoAr1+7bKgXx8CATC6Rqq+jM90BrCAf3lEuuhJ/eFv5ctX45bnnsbU/cbkPewWHLmHdO4jUGiIX8eAGFVkgsiJJ1xnLkqi60tIvyHSOfcxRp1290e43IOuLcJl7sLoqca0A5hRK736IdIvRnf4W0FwHBQyBo1m00uKW/6PMen5+nXFuFgpW/wULpSa888Zzm9laDPYXdKFT0AJjEh4h0FDbpqdgiAFfjFtLht3V4DhgqprqSZ2E82gglB4syvwHaIxUBvOVd0x1V9AOGBpdU/6b7vTf+MzCFdj7XW7+RQCMYih6oqv+E5OCywCTMjcReOWc2pHVRfoDn0lv+4NXCA2JO6kmyqls+4FOaS19dKrHjCXpOoOfCFf9SZ8RWs2vyRd8DguVqj/fEq29HnSK0zz1xsgupKpt5rzzpgKzoMGtynAfH3vcP3h7wj/IaLY2WBnEl4hMCKUkMEjoX53BBjHSfdA7h7Cju7fm8OdwmDzDo0TJGF597dj5GJycZzXxnOD7u4EgUAg2oA2d+/tI9GkGw0XtjMmdmMNVZULksm9/CkMHklX51uqYILQMfDVTHgEEp7BhJLdnwQazMXlJeSeoKZsiXuAIGwsW+Lm20GkBL4+JNwDMMvjZ1Bx/cnfNJtfNhUlWqp0CzBz9W3vz+3B4hics8of/sdnBzzwW3Tzw4hOLSz7uYkmhLv9fbGzMTEQCARioMLomroX+EgQPEIYNVl38GtI4zKVVcZoXXObBmXnASG/cjQIhtHt/0wYNk6+6i3RkJl8Ybegwfpv64ltj55O4RIlIVXwmYEOLpLBvwA+0wlifKXeCuHJ3EHgdA2BQCDahwYB7i7iscsxo86YslcQNJwqzzAm/W3KjdfH/yEatZiv0S1I30hT2n5T/lndgS872swkENP1pcb0Q6ack3xJ92Bo9i6kFeRrr73GJ7sFyBKja+ze3Y0rQRACz5BOmr9Wgj3EqWVaE8X4KNvdtHVFcmsu5tRc5DMIV2PRsNv5FAIxODGbOuMVuRU4IPAfyn73hsTRNYWCwFjh0Fl0TRGjrRePXioIGMrVI938OGsYJ4Wkdxhf6BlMiOXwjU36RLKHLKvKOJRAWiiBaqRnKC6WgbiKxy4jpCrSNwrHCWt9gFB4EQpPYegYqjoPZiIcNsc6kDXRNRiGfYOmJd3fhGWF0TZSjeUDW4NJlX+3A1GsO1M1Z6i7v0rE57sI2oTl0qBNWIhBDq2uo5sq+cxghr2fGIK1fCfCAQIMULVFA9jDJ1j51hurbkAzzC8nK1eN91FKuvNiEhJgl6ZvBDi1uTmjGXlhQ/QKKwMDe/KokqoraW8L0mCD9AzBJS0e2jpGgDGz0VyTP0BDPOIC34j2PG90Ep2J/vN05R1T/YVkl/esIQF2afpGgDeXlcGHzyAQDuWPCRP4VDdgGKoiazB6jGgLdlm7pRfFHm3CuoxARKoCwMTmswMGdv+6fw/VF5AKieVjvNefrRrwz8oRCATCCmPUIvW10vpNaAcJMEiV1I2NFjywIOCkZO58pmd4KYQzYlTbk64QnQqB6C8Yhkn7+eeU777jPqk//ECbzfyxdoAmuX/9xWd6k9NvvtmYm8tnWlJ59uzRp57K37mTz3eFDrrtPF26CMbm5sOPPw6JY08/XXX+PFfIoa2oOPDgg3ymK3Bn0We/iy7RcSygwQZDGTG6xd+UwwQYAOOa22Y2MMBFMgLMescR7iUJ9ZQcyWrg8wiEM4Hj+PC77hp5332V58+P+Ne/Rtx7LyG4kqcdms7dto1P9xMVZ87E3nprxNKlfL7v6dZFmPnhh77jx/MZCzJ//7lfsy+8dhMn+F20pmverwY8cJekb7FZqqevIbUEJyQK9nk7TfEFLgtOCkivLr93dEUCVKLcKp3ORPsqO7spGr2G5NL0zWtI6c3N8OEzPSb/778jFi/GCeL4c89VJyY2FRS4Dxly5q23GrKzM9ev95swQSCVcjXztm8vO3bMrNUampqSv/kmdN48+IbZc+edYfPnn1q9urmoCIy8rPXrA6ZNg8pn3nzT2gMcgg6rL1yQeHrKfPmnYhe//rryzJna1FTvUaMKdu0qPXIELHKBTOYWHl569Kh3XBxMJvGTT8IWLICxuJpCmSxnyxZNRYVQLk/89FNutmJ3dyiECmDHh19zja6q6uDDDxsbG1P/9z+TWg1dwVGorwwJ4boVKhS2c2Mo6uRLLzXl5x994gl5YKDc39826x4V9fcNN/iNHw8z56ZtvQhwlD2ptuYAdzenXnkFhoARjQ0NEUuWgNmqDA6GVuc/+KA+IwNOExT06NNPRy5dWnPxYuqPP9alp2dbLh079JNPaisrczZv5qZdcfp08rffVsTHa8rLvUaM4M6i9Ngx6zRESkcGOFkVGMinugrD9Nf+Z7C8Dee2CAKH2e067ndwgcjWTHX05AiS8Ah0+YfBOE54BHUQcaEnzB3mkVGhLaln/ZwhEM4MQ9NhixbF3nZb8cGDYK6N/Pe/QZhBb/jDGBa5bJnU1xfKQ+bMMdTVgdQ1ZGa6R0YKlUqQMY+hQ+GQ/5Qp+Tt3Fu3fb9cDdD7xhRdAP7iuIFt2/Piwu+4afvfdoP0gUVB50osv5m7dylWoSkwECw8MR0hba8Kdgc+YMSBafhMnWmerDA0FCz7ugQcUwcH1mZlQXyCRQOVxTz5ZtG/fqIceGvv443BbYOmVxW5u0Ln/pEnQPGj2bO+RI+2y8OWwZNMmVVQU39jmIsgDAtqbA9xMgHBCdsiNN/LNLID5roqOHvXww9brAKKV9PnnYx59NO7++4PmzOGW1kHsRz344PhnnsnetAlucdJ//XXKa69NfP754gMHaCPvzsl2GlxJv8MFE3QspqwT+qM/8pkOISRKJ1Qizq2mFcffHeBCKenuyhoM6qvyt4u371iuG+tzKKO+Xss+DDCa0b4shJOC4zjYf5AAI6zsxAkw5sCG8xo+nDvaAhwPnjOn+NChwn37IpYt48o4JVAEBurr6lr3AIaapRYPiO6Y//xn77/+lfbTT5DV19ZC5Yw//zTr9VyFwt27wcImBAK7mlasswUK9+6F5qB8lKW52GKtCsRiLgFYuwXs5ibz91eXlYHOaauqxCqVXZZv0w7tzaG5pIQ7X6mPD26zsB+xdCnctey5807ro2iQcMpkgjsYSEs9PRvzWY/HpEQCPwmhkDabwYgHCzv1hx9Svv8e7gwwwrksvBaY9HA/wad7gLksDcxZY9pBuqHClH+Wqs6DLFVbZMo8ylVgtA1sGi5c1gmqMseYtAt+FZhQzJq/XGFdCTQxl6Zy9WFWxvRDUMJ2m7KXL7RAlWewhcm7rXcPMChXEz5dCMXfDozx8j88oFd+eeyGLDc/+MfI510Kdqe4gzZetQdcmJsm+v51ofpwZsM3R0v50oHI5LAFE0Kv5jMWSEKwaNjtIR4xfP4Sw/wnQvmowOl8HuFMgJT6jh0L1hV8wNbkS1sSOn9+ydGjNUlJYJJyJfp6NgxqY14eWIGd6QHkZMmGDVUJCdqKisOPPz701ltjb7mFP4ZhYL+CBcxZtNaauuo2XCyxi9Ll5TAQmOB8UYfYzQ0mDDqX+v33E597DoTQLsu3uRJ2c1AGB2ss74nBhBmbrW2kSAR27binnsrauJEvIghWZS0PFHR1daqICK7YilAuF3t4DP/Xv6DzTj2n7z+u7Gy5E5jLMw3xf5LeoThB4hIFfD/jUhXpE0HIPAznt9FadkuNMf0wJGA4w5n1hoS/2G9Y0N3UA3CIKzSe30p4BuuP/0RVZkOh/sQvIKVgaBlT91kiGvAY0w7oLWMxerVmy2qMphhNvXb3h4RHIN1URdUUdMkbcZvgIP428fl76+6JkHvAlXI5DQbpZeNp9D4iASEUEN8fK0st1Qzgd5NmRq+YEr6Iz1gQkZKFw26P9BrJ5y2oJF53TXpxQextE8Pm8UUIZwIMteqkpORvvrn41Ve224bBGFWGhFz88kvQWrDtBBKJKirKKgl5f/2V/O231YmJIVdf3V4PViij8dz770MFiacndKWKjEz/+efsTZtAorgKkJj6+utn3nkHxrLWlHh5cUdt8R45svLsWZgVCDlf1CF2cwOTXV1cDOUXv/mmNjnZLgvfn39ff317F4EvajWHgGnTwJYFg7jk8GHi0hkBhXv2QJ2M33+PXLKEKwEbesxjj53/8EO4dDBc9KpVXLkVdgHg0UdPvPgi9Jb55598actpJH3xRbZV0fsPu+XWnoArfISxs0GASZ9IUBZB2FhcqhSEjjbnxsNvxJR9XDhkBldTtvC/olHXtNi+IxBL5z0ijJwkjJpKWWIoUTWF4jFLhTHTBH4xl10cQj9pB6VzHxaETxBPvB60ABQXTGdB4HBh1BTxqEXQJy7p6cN1Br7uTZeNYAc54mgHurmajf3kIgpDSFXsA+w+obTB8O2Rstxq9h/oa9dGRPvyu1pa49KOOJ6e+6XepP786LN8nn0lWvHOsk3bLn5zJId/tgfcNuEZL7m/SCCt11b+cOp1vnRAMKgccZx5662wRYv8LH4bjj399KiHHrJ9VuoqnHzppRH33AMzB1Uu+OcfMEZtsxOff56v52hAqs++997sjz/m890FvtKPPfXUpFdekXg45r3QbjviAOMVc8RLwOayNJBGWtsou+ZJc34CVZEpmXUPlFPVBfqTv0qm3QE/5ctfYQwa7fa35Te8A4esadtCY+JOTCASjVygP/wdJpSQvlGG81vlq97AhZavX5pW//GE/Pq3OWdVut0fCYddBXazdse74sk3mgsTQR3EY69la/YMsPEIpTef5v7XS7AjuYgdzJrsfaW+QJC7+PXlEW8sj5g1xJ2T4UFLhNfwcSFzNid9yecvISRF7lL+nynC+QGhqklOtq4/uy6R114Lxi7YlzmbNg254Qa7LF/J0ehra5O++irk6hbPa7qHoa5u6C23OEp9uw/7LowDTC+qtgiUUjrvUTDx6eYaTCi2Pp1lPQSb9Ibzm0Uj53MlnYKmzRWZhHsA3VQhW/Isr74AQRBeoaaiC5Bk9GoYl/CJMBddJP2H0I0VguCRYDRzFXtKHyxBW7GoPRskmc87IThOKDxtnwT0GZE+0vtnBS4YfuUg/wMVuPYrRz8UX7CntMF+WfLauPteveY3H0UQn0c4N0KlcvH69db155kffuiK5i/gP3nyzDVrRv7731PffBNOwS7LV3I0Ei+vqa+/DmLP53sAdNXeU/a+xPZJZ09g9M2aLavV65/DFV6kR5DAL5oqz1BvfIF9wQnHhTHTqbJ0QfAovnZnAKH1CDZe/MdckKDb+4kpN54vh0s3/XYwtTWbXtRse1085WZC5g7aby44b84/Z0zZo92z1iGL6raPxnt3CdoKo2uiGsqccS0ax9nYUk7sw8vVl6A9ZX5ljZfFlcDJCK8R1iXoyeELrx153zv77tMYGqGy7RL07OgVUyMWf370WbXBhV2XIF/QCFene0vQrBFZxz4771VMWcfMFVnSWffy+U5Aq2u1uz5Q3PgepKnyTMOFv2SLLz8js0N3+FtB6Bhh5CQQL+3f74kn3QiSzB/rLmzYRL9oLt1HW9hxqRsbf5F0sg17BEl6BDuz+g4AzJSxTltp/dRrq/gDcL8plC0d8S+4wwD15YtsOJKz7b1997u0+g5OKs6c0ZSX8xkLJrW6aP9+PjMgKNy71+4cbaGMxtQff+yMd0x9bW3HV6b0yBHbvV0cV2zlFFAO2AJ9BRjGmHZINHQWn+0chNyT9AlXr3tGvekl/el14vEr+QNtIRwyw3Bui2bzy+oNzxGeoaSP/ab0bsBQl7fB95EAA7hYRnqH9+r7tV0CF0kFMJ+WwaEQDqdKXfzHuf+zfjYlfsEfwLAFsbepDY3H87rjxRfRLzAUtfdf/+Iz7VB59iz3yo2VgSHAnTl3jvRfflGGhnbGO6aupqbjK1Ny9Kihro7PXOKKrZwBpg/8IeK4fMVq0s/+ncYrgOPSqx5U3PyB4vq35Ste7bi5IHA42MryVW8pblojmXYb+2Jxz8HBDOc1uO8EmAVMb+9QQuEJl4Av6RdwnF3c9wrFBN0Mko9wCHEBU/3dwv5v5d9rr9sNnyBV5MiAqZCI9unKEx1E75P3119cbIa8HTt0VVUp330H9h9zKXgDZ6JxWdu3X6yt+LzFnqtNZZ0hwCFoCFINaZDnsuPHwabkKlsTcAhkRltRATWhAtve0oNt1naI1sPZUrRvX31mpnVQwLYrsCnBcIf5w/Rg0Krz5zN+/52hads6tucuEItJiQRKTBrWta+6pMQ6pYacnIrTp8tOnICB2uvKDtZlx/ffQ1e2/Vg752jd3NqKzzsbNnYewg6rEdy3AsyCE25+IH54P4kfjEt6hhDuAY65l0H0gJ/OvP3FsWetnxpNWX5tKiSK69mX5RFOQv6uXWa9PvaOOxpzc239HZ59993AadOiVq48/frrIDBn337ba/jwgKlTC/75x64V1w8IUtbGjR5Dh5556y15YODI++7L3b69JjkZBDj+9de94+LcIiL23HGHe1SU7/jx5z/4AJoU7tmT9ssvMFzJ4cNQE/RJERw84r770n76CbTQdojWw9kBXZUcOQKDgnkKbe26ApsSTidswQKvESOgZlVCQuxtt4Edb1vH9tw5w7SpoKD81CnovGD3bqtrLffoaKt3zPa64mpyQA+qiIiwhQvjX31VrFKBpsI9hLG5GW5lrD637WZr14qr42w4ahPWAIRhrBuh+0eEcJGMdWWi9O5bFcQtq/8RAylkk0tT2pCbU33R+jGY9RpjkyXBbjVcFncvGMeeMj+uMqK/cAsLAyGpPHPG1rEU6A3YeaCLuVu3gg5ROh38BOEEnWBjD7RqBbqY+Pnnsz/+GCcIriaG45FLlhRbllIhC6oG+q0MC1NFRcn9/ZsKC9lhGCbG4okicMYMMP6gcziK4zhUay4uth2izUnaETp3LgzqERsLbe26gqP+kyfDHCABhVErVkCidR07YG4lhw7BJBuysoLnzOFLbehMV3DL4h4TowwOhpsAQigE/a5OTCw9dixiyRK4Vlyd1s1tW3HuNp0OF3H/0D9cujj9ZwWyjlt8BCDDUhVk+MJeg5AqBb6RhMoPGb59SZ2mskHXIgQyzVB12kqtsY3QPY26mib95cddepNWZ9JAfT6P6CfAKJz5wQeF+/al/fwzX2RB7O4O5iB8lm3bRkqllNGI0Ze9Lti1UkVGynx9y06cgK8ek64773IIZLKGnJxTq1enWBwsQ4ntEO1Nsj3sumqTK9YBwaZNJlBEqY9Pxy4hOzMcKRbDl2LovHlF+/aBrodcdRV/oMPmXCs+41Q49C/XXJLSBT/MlMmYxvqh7B4O8aB5BS75J+nv35xARHgECnwjCJkKbhf5QgeC44TUjbW2PYLRE9++58f41387u4bPWADr9s3dd50tamMLyXcnV2+88BmfwbB9GX++vPNGO/1G9D2V58+LVKrg2bNZSwvHabMZPgKxWO7nV5OUBBUqzpxhb6fDwmrT09UlJaVHWRf5LVoBOD7l1VdBQrRVVSDGbCx6hsnftSt88WL2aPuwTpKh5t9/+44bV3PxIgjtsLvuIkjW0aDtELZpuBXIXLeOsbkbaI1dV21iX+fSuVsOWsBxnzFjLn71VbCNWLZJB8OBpjbm5tampQnlckIk8ps8GUrMOp3Ul4/SCLRubteKK3QuHOEDywpVktL5l5pAQTlH0N2AVteqf3mk19fPL10cx8YD7i6EAJco2RAIBMluXnfA2gWOkwJC4Um6B+Iyd6d7/akroHjALo0rxgO2A7Q2888/KYNh+F13gdC6R0fn79zpFhkZsWwZu+p79ixog8TTM3DGjMLdu03NzZHLlsn8/aVeXpdbwZ+jSOQZG+s9apS6uBhKwBQuP3UqeuVK9xh2DyocBVW2S3gMGVK0d2/I3LlgEYbOnes7dqxHbCwod01iYtTy5fLAQNshBBKJNW20BCeGacC47AlcQhUdzT1VVQQH+02caNuVSKkUymTK0FC+ZmQkO4GWw4nc3KznLpRIlOHh0JsiMFBXVRW2aJGdGQpDcEF52+7qUlAHmKH3yJEgpQ1ZWeOfeQY6gRKwd73j4rxGsv7S4QRgIJ+xY+2a27XieusluhcPmGGdEDtMg0GA4Zuc9Azh8x1DmUyZx0Qj5vLZroCLZOKx1+KOjgRvByGWcy8E9ZEjji7BGDTsR9fE0OYuiTH790aQuNQNh9NjH/T2615rB+HSjjgQyBFHT+ieQ+mEjz6KWLKkg4fBTg3DHHjggWlvvWVrAfcv3XPEQZVnMt0SYNZ78+6PCKUPVVuI0ZRs8TOQNsSvI7zDhNFTzfnnDOe3gjQQMpV04RO4UAqHGJqiKjIZbYN4ys3C6Gkt/D+n7jcm7wZJFoSNlUy/E0RBd/g7qiqHvT8QSaVzH8FxQnfsRxiIbqwQRk2VzLz7shPp3R/hcg+6rhgXK2WLn4Kx4KRsK0vnPcLNuatYHESyfnad8eEBaCfh5kv6RQv8oknPYJgoLlPhQkmLABcccMMolOBSFdRha/pGk34xhJsfLlYMDPVFIAYzoQsWWCP4dp5xTz7pquqLYSaNJnT+fOdR327D9MARNF1fKhq1SHHDu6Cmhgvb+VILYAfLVqxW3Pg+ofAxFyZyhYy+Sb7yNdnyVwxnN9ma3XRdiSn7uOKmNYpbP2b0anNZOlWZxZh0UCJd8F9B0AhB4DCQc+ncRxU3fUD6DRFPup5vaQGmIR6zFMYiVX6m3DNQ0kHl7uGUT++tcEvTSh/SPZD0iRD4D4Hr1eLjPxTKSY9AqAM1XXqpGYFA2BG2YEH/BxXoW4QKRUyvhXzoS/AemEDs6yre4ZAQBA2jG1p4HAPjSn/yN83ml01FvPoCgtAx7K5euSeGk7aLplRNId1YqdmyWrPlFVBfEFT+QOewToN9bfVSBAjH4twCjEAgEAhXxBGbamldcwuPEQyj2/+ZMGycfNVboiEz+cIOEIoFIaOgMnyUd34hGrkAjDqqKle98Xn96T9Fo5ewai0Q6w58rl7/LOkXRbh1+NJjlyp3zKVrgwQYgUAgEI6mBwJMq2t1+z4z5Z0xnNssHNEy1KBADIasMf2QKeckX9I+gqDhVHW+MWmXqSBBf+JXurma0TeTniHCiEmsfnPOMimjMHy8MHoq6R1hDXTYLl2q3D7W5QEkwAgEAoFwND3wuEAovMA8petKJNPvFIaNhRIyeCS7BRrHZQseZzfnmg2SOf/mNkXzhwCcYAMD4zgYzULLFmhcJJOvWA0JurZAGDWJUPrQ9WW4RMm6Y5KpdAe/NFdkMbpGwiMISqiaAt3Bry+3vZQASP8hpG8UY9LZVeaOdodLFwcJMAKBQCAcTc9cHpG+keIJ1wkCh3FZQfBIwjMYEiCc4nErRHGLBMFxXIn1EEgvu8gM45JC0XBeO3GxQjR6sXj8daQ/uy+P1jVyhi9jAvsVxyUKxqBlzEYG0DWzO5OtbW064QQYgzp2lbvNpeUBJMAIBAKBcDTdfTvZ1vR0OJJJNwgiJ1DV+ZhJL1v6AukRJFvyLGbU0TUFwugpkim38PXaAhfLO1/5Clx6o8cZ3wNG2ILeA3Zp0HvACFenm+8B1xUzejWfQbSE9AqxvCuLLGAEAtGK/J07eZ+LDAPpjt06to3FoQRt7L5bXRj07xtvNDY28vkrUXL4cNrPP1tb6WtrueB91hKuAlfZ2ejq3EoOHTr08MNOezoATiLXv+2A49ili4MEGIFAtIAyGHK2bOEcHOrr663pLgENhQpFT9wUw6BLNmwQqVR8/kpUnjvnNWKEtVVNcnKDJTShtYSrwFV2Nro2N4bJ/PPPGe+/P/yuu/gSJ6R9J9sIq8sKtATt7KAlaJfGFZegmwoLL6xdO/vjjyFdnZRUYAmZUHLw4NgnnmjMy0v94YeJL7xw9r33zHq9tqJiyquvusfEHHvmGYFMZmpunvrGGydffhmMTlIkUgQFQRMwoAv37KEpCo5e9fnnjQUF2Rs2gBFQn5kJQ0AdblCAq0mKxdrKSq4mNyh39Pizz8oDA5sKCkRK5dQ33zSp1XZzOPz449PeeINrFXbNNSdffNEtPJwN2zdkCNcPV6Hi7NmapKS4Bx5IWLvW0NhoqK+f+eGHzUVFKd9+S5tMw+68M2/7dm4geUDAhOeeg4Fsa1odg0A5nCmcJk6SMl9f6N96EYbddRc3Ilw9LmGdPNcnlNtdBG5u0BX0SQiFtNnsFhoKDe2uCXc7kvTFF1DuP2XK2McfP//hh23+ImZ99BE3z57TvSVoRtNANbbwodE9qIosjCDZPVADBpwQBPCe2pAFjEAgWtCUn1+Xnr7nzjvhc+rll71GjlSGhDSXsMHg8v/+O/yaay58/HHU8uWzPvxw2O23F+3fDxZzbWrq0Jtvhi/9i19/HXP99XM+/dQtIkIVHa2rrs7dvn32J5+AuYYRhFCprEtNBZ0DnY5cvrwuLY0bEbDWnPzqq9aa0AN3FIaoSUkJW7hw9tq1DdnZlF7feg6gOtZWnrGxipAQ0KSYG27gSrgK2Zs3a0pLxz311MVvvglftGj6W2+Btulra6GOUC6/+uuv/SZO5Aaa9X//V5eRAUPb1eTmA3BnOmPNGkVwsFdcnO1FYANUxMVBHeiWO2TXJ5TbXgTr5Lk+Z37wgXt0NDRsfU0sI7PRkcMWLICzS/r88/Z+EVzN/kQg5BM9gWH0p9fh8j7yhsYYtfrT6/n3g20wxK8z5ZziMz3G1mMjEmBE3zEu5KoX5n/HpaVCRYjHEC7dmo6PArZdIRxL5blzk195ZeEvv8DHe9QoVWSkWKXS19WBSFSdP+8zZkxNaiobUR+sQK0W7C1NRQVU8xw2DAxfsO3AMoNDoOK+Y8eWHjsWOncuThAge6qICEjUpqWNvP9+SNRnZIBIWwZkabMm9MAdvTwEw+AWA7H1HJShodZWVkmDClwJVCBEopLDh2PvuAOOlp84kbdjB5i2sbfdBmpnnZV1ILjhkPn5ta5pmQ77XNn2TEHvrQ3ZkoICKIFEVUKC7SGuTyi3uwjc5KHcrs/W1wQOAY25uXBLAYZve78Irlo/QwqtL9t0G1pdA+Yv62OyJaasE/qjP/KZDul8TQ5Couz5tK+AjW8vJMCI7vCvKa+svW4391m96JdlI+8VdmLPhVLs7qvkA4pdPeT6J6/61EfBr0B6yHxJ4vKNod3R1th2Ndg4lvtXVtUFPtMLNBcWegyx3P0wjK6mxiMmBr76SZEo5fvvh956K34p8jxtNBbs2hVy1VWsWli+9CmjEWoSAkFDVlZNcrLM11dTXi7x9IR+0n/7jZVb6LC62g3Expq4hLUmjGKtCT1wR2EIuUW6yuPjvYYPb3MOtq1AiqS+vqxiXSqBCgFTpwZMmZK/cyfMU+LlBQboxBdeCJw+3XYy1nPhEvY1L2HSaKAVnClYnKCaXP+88jGMuqRE6u1tvQh2fV4e7lICymHy1j5bXz3+mlyiLj2dH8tC61+EM4CDAPf48aa56CLpFcany9IM57YY0w7SDRWm/LNUdR5kGV0TG6u/vsx4cTdVmY3RZlPWcSinytmVBrqp0ramtROow8dsYBhj+iEogY8xZS87Z6GYe4PZOpxtdAdzYSJVxW4s6Am229OQACO6g5c8oLQx74tjz3557LkLJUeuirn+1glP88c6x5nCfevOf1SjYZ8SgfqCio8LnsMdAmyPIuyYGbXcaNZtT/6+VlPBFzkO1nbUaCTerJMBo1rNUBS7kQrHQVEMjY1hCxYIJJLgmTMP3H//4ccfH3LTTWC6gVpwG4gEYrFbWNjhxx4DkxEkHBqCKqT+738nXnoJ7FG/CROgQ0IohPLLPV8ieM4cqHnypZdA82xrckfBKG8sKDj69NN527bFPfhge3OwtpJ6ejbm5Fz88ktrCbfLadgdd8CtAAizx9Chhx599MTzz5ccOmQ7lvVcIOEeFSVSKGxrWubCAuVgksKZFu3bB0YntLU2hGvlPmTI4f/+Fy4CSL7tIa5P63CQ4C4CV4HtMzKSu3o+Y8ZAud01YTsHGKa5qAhku4NfRP+iNVJmmoHrgPd4HxZdX0JYvFyZyzMN8X+S3qE4QeISBaHwwqUq0icC9JIqSdHu+YihzYzZaDi/jVbXEp7BuqM/gB7j4hY1QXeNiX9DJ+aSVH38n9Ct/sQvdF0JofI3pu6Dn9ZI/rbDsfOwwLrGPL+Z8OhOdOQW2CxBo01Yzo5zbsJ6eu6XepP686PPctlbxz81MWz+K3/frDY0cCUAyGqDrsY2Jujs6JUrRj3wxJZFfP4SnnK/Vxb+/Of5/wPd5YtaIRerBISgUcc/hGuvK2fjkVlrcqsv8hmHYqbN54sPXhWzCvR44LwHzDAgXdPfesv6vJOD26PU+R3RfUZFfDxYwHEPPMDne4OW18TY3HzihReu+vxz7mAf0NVNWMmlmu+Pld0w3neKVzOmb+ZLu4Vu/+cCi+9lVhFP/SaZdR/pzRrEpqwTVEWmZNY9kDbEr8Pl7qI4/quA1tbT1QXGzKPCyEnQ8HJNhtFsekk4ch4h82DMBsOZDYqbP9T89ZZs/mO43EO3+yPRpBsIuScXDNhuOBgCdJ1WV8uWPIcLpdxA3QRuSzxDLOHqLTkkwE6OSwjwzKhrrxv98Pv7769oKhKR4pWjHxoTPEsikJlpY3LZqU2Jn2uN7N+hrWrOiLp25agHntq6ZE7Mdcvj7rd0w3Ku6MDv5z6wHoUSH0XQXZNfClJFQrqiqfCTI0/oTVrbriK9Rjw4452T+f9su9gD76y9Qy/tgqYZ6lT+P3BVZ0Yvh+s8AAQ4+euv2d1VRmPQ7Nkx17eItApG+cGHHpr3/ffWh6D9jr6u7sgTTygCAuCbfPLq1b0UM7H1NSk7eTLl229H3Htv0MxOxAJyEFYBPpnbWNF45Re7SxsMp/PY9d7rY4mlkT3SF93hbwXBcaCjkDaXpZnSDtLaRtk1T5rzE2wFmIvVD2l9/DqqOlcQMMxckiwaucBOgNXrnxWEjeEUFBdKRKMW6Y/8gAklpG+U4fxW+ao3MJq2RvK3Hc54/i84DXPBOfny1bjUDY52HxwX+A2xuglDS9AIBxDqMZSizdVqVgPunPTCyIApv59d8+aeu349+/5Q33FQwlWzhcRJAmeXd84VHfzlzLuQOJC14Ytjz3J3G9ajwIpR9+tM6ue3r3zur+XHcltE5wYC3MLvnfpaWsXZ7cmDZU9WTs3F7cnfx/iMnh97C6gvX+rixD344Mz/+785n31mp74AKRbP//FH51FfQOLpufDnn6e/997stWt7L2Jx62sSOG3agp9+6kv1tWValOq6cT5X/EyKYCUq1FMSHejONew2hMKbbq6GBFVbBDIpnfco/DOgm2swobiNYEQMYy5MkF39sHj8SkLhxRdaa+I4ofInA4eLJ1zHepmOnoIxmLkik3APoJsqZEuetTVt7YeDf4TeYaJR12j3fWr7SLgbsGvaNv+SkQAjuolEqIj2GTXEd+y1cf8eH3L13ow/QYODVFEjAqZsSfo6pTy+TlN5sfTE9pTvQIOD3Nt9jU9taCisZ3dMVDUX51RfrG313Fcl9QZTz2DWGSnDyfy/wfzlD1hWue+f/lZ2dRJIOBiFfOlARylyB+t/0O5BQzg5XnLhMwtD37kuckSYF96zHcWkXwwXRZ/RN2u2rFavfw5XeJEeQQK/aKo8Q73xBbqpkqvJguOiYVez1TY+T6v5Z1W2NSXTbzde2A52sHr9M+biZBBCwiPYePEfc0GCbu8nptx4rglgNxxXKBo+l/QINpzdzGW7iajFHTMSYEQ3CVJFPjJzzf3T3oz1G7/hwif7MtlNDSEeMfAztybJUoUlryYVfvopL+937Son8v4eFTj9oRnvDvefCHexfKmFf0993WjWDSr1Bfzcun8x+weGyd64kd3l2z4NOTmc58gr04neHI66pKTy7FlI5FuddPYMrh/rWTuqW2cg2lc6OoR1dIyTQsYaer5bgBnKBk6gKUHQCMWN7ytuel86536wInGZu+K2TxQ3vEu4+Ymn3MytPwOiUYsUd3wGNeUrXuUKbWvCB8oVN61R3PSBKHY2+1i3sUJxy//JV70lmXaHKfMoLpZz6892w1mHkMy8WzzpBnak7oILxHzKAhJgRDfJrbn4xJZFT29bumb/g/EFu7nNVnIxu/oEpqqlCgttKRcS3X8r/1T+ri+PPQ/m9b+nvfnYrA8kwsu3kPGFu8EQHB00g88jnBLG8iHFLb567DBrtdweq8OPP96x/+fO9OZwSo8e1VRUUDZOOnuCtR/urB3VrRNi3W3UPXCxDLTQVNwr2xgJuSfpE65e94x600v60+vE41fyB3oPHMeFEj5tAQkwwpHUWB4De8sv79T3kvv/f3vnAR9FtbbxzNZssqmbXkgPIQ0CiYReRNqHhU+8Khau3qv4iQ2lXUXlongRsWK9liuKVyygFCnSQ4KkAAlJCOkd0vsm2/d7JmcYl00hQCqcv/mt55x5z3tmJmGfeWfOvAefFc0lpNopV5wJmFud+u8TL2869oKvY+hYn1lcq4VFXN6OM2XH7h393NALCm84VLW1lUlJRXv2nN+yhQRzJQcP1mdnI1pV19XJ3d0FIpFBo8n54YeML75AQEm6XEhIyP/118b8/NbKSjt///wdO5oKC7O3blXV18MYm2Csqqvr1BtamoqKMr/6qjaTvcsCqk6dgn1Dbi4JK7vy0G7Lwu9z3rZtRr2+YNcuttC+8oRZXz6bB0n30fFAuvJDKDlwgITspMD7IUfNVyuSknAqzIYe0jCX33G9BiwnLiJr8vc+DCOb9oT8vrfkC9YhMha6snfv+hSGvaS47IqECjClN8mrSVfr2m4LuZ9MoZKKZLNHPFjRVFxSn0MMOoW8vKSwdidVUxhGwKfEutBUaMDX2+V3m388836Tqu6RsasxFtdEGQhq0tPPvP++xNYWcgL5wVVV9vff52zdKvfywqaG/HxcZsUtX26pUDhFRsa98AKbzSo9/dTGjZBSkUyW+/PPQrFY7uHhOGKE39y5UltbGIvlcruAgMS1azt6Qwuq6OUyZsyZd9/FDlw4cQJVrylTTr39Nj9cpx7IDgN+nytTUg4+/rhMobj4xx91WVkd+/LZPGz9/Do9kE79kFFgn/Xttzg6lMhhEj9mVZSrTp+29fW9bOghDmMpx79hrkLB5cjlZ4MKMKU3UaobfzzzwQjX6Jdnb35q8obVs/5jL3PekrzB9G3gjmj1mvOVKdODF6ALwlmutR2xQPzMlI0rbv1kYfQLL0z/sFFVm1oWx21rR6Vt3Zz4BuJss46UfgbaE3zvvR4TJzqFhyN0QwiraWyMeekl93HjSBKMor17FaGhw2bMcIuJYRjGqNOhPeyRR/zmzRNaWjJCoUAiQXToGBoq9/auTE5W19dDmRBWoktHb2hRNzREPfccIkh2eIjc11+PXrrUPijIPjDQNTq6MjGxKw/t+8vC7zPUFHviPn489kQolXbsS3avmwPp1A8ZBa5kzs7oDj9khSj+EHi3FSdP6traIp94wuzAiYehCyOSmOayuMnpeEOeCjDlWtid8dXv59lZVx05XXrkXwce25+1Jbcq7efUDzceXlLeyCVvy6pM+W/Kxo5lsDnpjZ3pX+RVn43P34Uqv1WjV68/sDix+Pc6ZeWB899vOPgECZdNu8P/J8f/kVWRbDZFi9KfNJeWIvpEoT431zUmBlWPCRMQ3ZJNDkFBEBUilmwqKIkEP3wXYoACUSa2cOpU4Pz5vnPmjF+3Dgrd0Rvf0lhQgC46tRo/MhcXvUaD6NPGy6sbDzxoZHfAaGzIzXWKiECB5Ibs2JfsHil0eSAd/LQPwvbC/qBw8eRJUiB+TN36zJypbH+T22xotAx1GMvLcqrcvOBijQowpVdAwNpNOuL61qqTRfv2n/8urTyepOAgVDWXJpcc7FgGCGSP5+/cl7WFqLXp1lrlxWN5v2BTUvEBta6NNJp1L6jNRLX7OJvSd+jV6oacnOIDByoSE8mCDWTBAGwyGgw6pVJsY2Pr51d27BgkKuHFF8P+9jdsIu0o8MYI/hDXtlZWWjo4QMjRt+T33w06XUdvfAsp4MsN+1CTlnb2o49EMhkMuvLAw7uCcuPLUWJnx+eG7LQvb9/VgXT0QwbCQbVWVZXHxZ3fskUREWF2CNhtbXOz/x13tJSV1Wdnmw1NPAxpruExsFF35XQfvYzReFUv+KriN+vKuZkHPYURmM3AAsI1a9ZwRcqgJL/mbF5Nn0wCpPQDs0c8yJX6kqzmZvxwlYGgpbwcGmMzbBjCuDErVgglkraqKsTB0EKIjdTe3j4gwCEwUNvaWpuREXT33a7R0Xw7uvPGNj4+1ampivBwt5iYtpqamrNn7QICbLy9O3rjW1BA0IlGh5CQiqQkNKpqa72nTXMKD+/UA9lhwLvSq1QSW1sEtdqWFrmXF46i074WBkP3B9LRDxlI7uGhqqtjhELvqVPZZQov+SFuGQsLqYODfWCgfXAwWvzmzjUdmngYWO72uK7sx4xIbFTWQ+K4+pUwtNQq//u8JHJOf967Vif/rCtKEQ0bxdWvBCOz15zdKw5gl67qIQIre/aJ+OXQVJSDHbog/5BmKC7Ifw2UHT3aVFwcumgRV+93oHkIMaHB57/7DurrMZG+mdZrXNuC/KYYGi4YWrt7tWzoYTC0/LjSev4/GWkP43tGqPgzBTQPjYAHOzQCHtLcJBEwwl/HkBB27bwBAnFkdVpa/fnzHhMmmE6zolw/1xkBE4w9XpXBqFa2/rJGEnYrW/jtTV1ZujplmzYvURwQwwjF6pNbdSVpCFg1p35hrOyE7WslaTIPth3+BJ9sFOs90qhqUu5cJwmdZsEwuoIkVfLPaFQd/Vx9apsm7TdGZoteRk1r628btOn7tNlxkuGTNWl7tCWpIs8wY2tD2763Nen7NGd2WkithE6+ne4G67nolNDJp+NaxZ3CCEUCO/aFTDPoM2AKhXK9uN1yi137zeSBQiCRBN97b/hjj2FPuCbKoIGRyskiu1eLob5cOmqe/C9vCu1ctflJpBH6aj1/jdWdL0OGLYwGfXWRJvOA9YLX5fduEHpFqJJ/EsidGLGlvo7NYanJPi4Jm4FOksg58nvWW93+ovr0DrTris4I7d2tF7yBKNbC5F5327EvRcMns+0L1mlSthuU7KvYne4GI1cYmqpI+Yowss4X8qICTKFQKJS+hGEE17SIEJusysmXLdi7W1xafYF9UssI2NCTEVoYjfqqfJFXBEnxKPYKN1QXYjixX7Qm83cEr4baYpF7CCOW6avyWn9b37r/PYv2BCki3yh9w8XWfe/qLnCva7MYDIbaEvEwNu8HLhqECh9DTTHKne7GVcAwXa2hRAWYYo7C2i3Ki305hHLDcP2phnvuQatUnv/uO9Pl63m4jMq9msy5pby85OCf8+EHFb2eQdrsBPL+Bz/tCtQnGTkYKzv+/rahrZlInThkir4kTVuQLAoYiwBXW3RKm58om7XU+vYX2RvI6CWxsr7jJcvYe1XHv/pzRQcopaXcqGn/yzQaDSrOW+foNB1nNXcK+zJ0F5ZUgCnmhLuP63QBwb4mwmP8Y+PXyqXXu4QZxYzrTzV8VR6S16+3cnGxCwjomNW5PC5O3djYu8mcdW1tIssefQ/2P72bQRoQh/wJJFVu2+AGgseI+yR9t8gzVH/xvCbtN23+SdXJ/0oi56KRkVoLFD7qlJ/FwZPZKuJjnVpXelaVsMWo16JFk3lQfXqHvrYEGy34BRIQOgdNaDv0sa4oRZ2yDcotdPbjNpkBeW64KHDo0dNxgXWXC1bSSViDnf6fhOXrOCLENXp/v0+9DnaJivQYn1C4W6vvj7cALcVWC6KeblTVNKn6MOPuYJiEhRixsaDAaDBcPHHCMTQUStCYn5//669NBQV2/v5527ZVnTlj6+sLGUMoadBqEbwqwsJgg02q+nrYwENTYaH3tGkVSUl6lQrfPuhSdfq0UCwWiMVQl4bc3NbKSpmzc9HevcV791q5uqrq6sqPHdNrNFBiBH+wgZOqU6d8Z8826nRwghExHHYGm6R2drrW1pwffpA6OJDldU1HV9XW1mZk1KSlYXRFeDiilOaSktwffxRZWWHE2vR0RUSESCarO3cOB6W8eNG+/bVg3rlQIsEFQUef/CHwc8cMGk3uzz9fPHkS9hJbNvTBDhfu2SOxsanLyuJfK+L3p+bsWYfhwwt/+w1Vh5AQDAoPBbt2XYiPZ8+nTIYj8r/9dk1zMzl7Zv678cMPhD3EuHyBOORPIKkKLS0LduxwHDHC9ACJB/ym8nfsqElNZd0KBGanyPQ0cvad0SuTsADDCIyqFq7SNezhs8rnzxdIu0CuIDOehLauXDzNsMslIb4UD59kqCkxttZLR84TuQ/n7B29BDI7se9odmA7V0YqN9SVif1jhPbukFWBwhuBr7G5Whp9t9DWRV+RA2EWeYYJ3YIENk76qkLG2t4y9n6Ey53uhrGtSZMTL426Hc5Je5egr71nV2Y0AqYMFuLzd67d97Bp4o4+xUpiM9Znprst+2jnxgbf/nWZmdBXPktzfXa21+TJrdXV+x9+2MbbW2xtzaZTNsmWfOHEicyvvvKcPBn2tZmZ8PBnsmI/Pz6HM776E/7xD3hAIWndOoiZrY8Pvtx958xBgc/qTGx0SmVFYiK0xyyZs1NERNzzz2d98w0uDtI++gg7bDY6n2kZAoNrCOjZidWr3ceNayoqgnHu9u0CgQBdzn/3HbpAVtnlFjrLFG3mk0tDbcW9RtIxw7NZcmliBrrK/Ny7GaTBxcREMi5/xohD0ypk9Y/Vq12ioswOkHhI/fBDrVJp7eHRUlZmdorMTmM/ANVkhJdlIuscoVgSeutlBRTdgqG1KIi8wqGsbBPDSMJnkrldEFfJyLnSMf9rGrAKFcPQyE/+EvvfIo3+X6F7iHjENFShrJIR09guDp76qnxd+TnYE0uRVwQsMTS3dGBnu6EtShEHxvZkZln7s+ouRZoK8M2LgBHe4nPb3aOWzAt/NMApgmu9HNhMD75ntDf7JwsiPMbD/i+jnx3pOYm0DHMYPs5vDsxifWcvjH5hWtACW8vL7rdA4W4LuR9dJgfcabqSINxi0wi3GPQa5cXeJvJ2CIIl2Qq3EwPuEApEcH7v6OdQFgsluJDFDsN+SuB8s6UXuh8FP3NDF82PfMJfwaY5BPA/JYBdfSzcfTyC1HD3q3ihfsiB7/cRDz/MZ2nG1wEintIjRxABS+3tazIyivfv95o2DZETly05Nvbcf/4Dm+Lff0eAi0jLNFkxvvFRJTmcW0pL5Z6e8Iwu0BWBRKJuaHAaORISju99PqszscEQ9kFBsEF3kgmZS+YcEGDp5BS9ciV6YTjoSsfRSaZlxMc4HPJlhu6Qeb1ajXAQmnf2k09iVq1CHOkWE0MyUZtliu7okxyCtTu3BIhZhmeDVmuWXJqYAX5/+jSDNEDASsaFJQpmDlFFZHxy7droVatwRGYHSDyIrawgvYrwcBsfH7NTZHoa24t9D/4Bd30zdgAxKOtEfmOg0Fy9BzASK0nIVK7SNTji7g+ZCvBNCvTs6clvzQx5QGfQOlq5PjlpPVSN23YJ/PU8EL1sZsjCulZ2kgLE7IHo5Vq9pk3TcmfEY/YyJzT6KULRvmTSm5MC7hQLpVDBZ6e+xz/HHek58YXpH3raBai0rRDR56dtspZy0/FnDL9vduhDj459WWHlFuQ8Ei3+inDIJNkKtzOH3//kxPXj/f4Hin73yCfvG7304VtWwb9EKLsj4u9/H/9PYgm6H2VO6KJnpr7jYuMd7BL11OSNIa7sNxp23scxBAVXG69A50hsbTe/MeEyFV/K0owwqPz4ce9p0/BtPnzhwoA77pj+yScwgBnJlqxpadFrNEF33z38/vunfvAB4mPTZMWmDiHeRCH4LMcNeXn27e8jEZEwszHNqMwP15CT4xQWhm8qSBeC5k5HJ8PBOcJlsY3NtE2bCnfvLti5EzE9VEfb2gqJRTtscIyQTN45yRTdjU8ejE7UGsYQOTg0Sy5NzADXt48zSAMYYFyEzhWJiSiYOcQnNBtCjgujjgdIPIQ9+qhbbOyxZ5/F5Qj8m54i09NIjPsBxsrh2t5H6lPEfjFsjHs1OyYOHNfd/KxLsG8fdZvPiwrwTcrkgLucbbzeOfL0jrP//ibpX3vPfTsn9GGZ+LJMadC5MPfYfyesLqo9h+oY7+kpJYd2pn++K+PLdb8/2tBWQ8ycrD0qmos3Hl6yOfGND+OWOchcELaiHUHqPVHP/H7++68TX0cvjGUlsZkSeBfpBcLcxn6a8NKmuOU/ndnENZlgY+lQrbzwzpFnPj/xakLBbkThliKrDQefaPf2RaBTpLOc/U684igBTuEfxa3AVmzClcSkgDvQePZCwjfJ/0LhUM6PH8atOJzz5xqxNxhGgwEiVHLoEJ+lGXGVQ3BwY2Fhc0kJ1BHqVXbkCGt2KVuyUCJBZIkgSVleXn3mDMqmyYr5VMawRIBVm5lZHheX8fnnbJLF9pulrJaYZnV2dORtTDMq88OxCh0TQ/pCvM1G5+25glyet3074jYU4Jnc3UUZ3SGTCD1rMzK8pk7lnZNCVz5hwGOW4RlXJ+himlyamPF9+zqDNPRSXVdXl5V16q23pPb2sDRzWJeZCR0d+dRTqe+/b3aAxAH64pxg5xFhS9sfaf95iqZMMT2NxL4/EAgEcgVXvuFBBGNzhYOlAnyTEuExPq/6rKXYytHaFT8VTUVQMndbH25ze7w7zncO1LeglnueVN1SDj0md3H1hsveqdiW+jFZCOFCY2F5Yz6x8VOEWUts82pSyRDQRWz1cWDjTsLJon35NelcpTN+OP0ecZtbnYrPn1M/IvOzyC45ydmbh1ccJb5gV1lDHgroW1CT7tTZqsM3MLrW1ugVKwRiMb76p3/6KYLCqGefba2qElpazt6yBXFV6aFD+ApGACpTKDzaMzgKpdJJGzZUJCXVnjsH2TBotQiUIUijnn0WIRocBt93H+xhGbRggZWrq1apjFm50mXMGFNhC33kkaaiIozrP28ebwP/fHd+OARzju2xsmNIiHNUlNnovD0KAXfdhd3A1UPJgQPDbr0V3cm9WYZhJr75JnQFseCU99/HMfLOUYBBVz5hwOM3Z47b2LFlR4+OfPJJ6BO63LJ6dUVysvuECeyUpUvGfF+Enjh8tBg0mtC//hUFRJ/Yt+L9+xE38/vA25v578YPB8NEr1yJq5Pgv/wlBOf/0hnjO5Ib+84jR+LyBXpveoDEAa5mmoqLG3JyYteswXm77BSJxaankdj3DwK5Y4+eBA99BNYKi/ZXnrqB5oIe7PRRLujX/mer2Qs/+EtA/AptmxI4/67IxSX12baWCsS1SjX3Jom9zOmhmFX+TuHYhIj5fGUKGonx0u2ziQ3427hXHaxcNx56coL/vAWjnuJaL5FddfrT+BdReOP2bXHtaxyRdmDqyswtLhcejX3ltf2L6pTszXBP+4Bl0z/66uTa9AsnrmqU+ZFPhHuMe20fe6Mbav3yrM3fn3o7qfgA2doX3CS5oIG2paXk4EFEXTH/6Kd32BD+pmzYMGnjRv6Oay+Cw0HUTpNLg+vPBW2GUVmvbxwab09dOwKhyCUQET9X7QIaAd+kaPTqE4W/QeH4n+d/mcMHu+DrxHVioeTB6OXMpUcjDW01m+KWvXvk2Tat8vHxrwU6R5J2M6QiK6LZWj2bMubVPfebjkJ0sRfpn1EoV6SxoACiFbV0KVfvY3C9WBYXN2b58r5QXyCUSDTNzaWHDvnMmnUzq29fwFjZcxOMb1yENk5XVF9ABfgmpbKpJNBpJC+uHalvrfou5a3hLmNmhSzkmtpB+PtZwmq9QevrGMo1WViQmU1AKpL5OoZcaCpEuaKpBJ+Bzj1d4evauOZRNO0p5USCS4/cKNeHU2RkyIMP9ltODIZhQhct+vOF195GQJNL9x343rF1xv+46g0HLi/Y6WY9gArwTcq+rC3Ocs8Ho1f4KUJRGOU1+e5RS7htl8iqSD6c+9PMkAegrxKh9LHxayM9Jjhau473mysSSkrrczg7C4u/jn1p5ogHwtzGPhr7ilAgSijYjUZI9bmKxPmRi2OGzXC18fZxDLkt5P4w97GkS29xzaO0qBuUmqbR3tMQyge7sNlfKRRK/8BY2gg6LI57g4DLCztXfHLVbqECfJPCBrInXoL0Lp6w7sWZX94e/jeVlsvN26ZtqVVyT2j2ZG7OqkyeE/qQzqhrVNXeN+b5l2dtnh58z/a0j7OrThMb8J/E12O8b3103Csyifzj46tqWrjnkd8mv5lafnxu2F9X3fb5kklvQucaWrm503WtlWY5N0zHNS0DVGHPz/xS69pQVWlbSbXno7RoGslTZML2tE/cbIctmbSBCvAAUnb06LnNm7nKNdFzD3qN5viyZceXL6/NzLwQH882GY2HFi82aHo/+RrG+uPVVzHW3oULVfX1XCvlEgI7t/5ccr/fYBfe77Dub1fQSViDnUG+IH/HSVgUU26eSVjXzKmNG72mTiXvCl8bPfcAqa7Pzo5YvBiFpuLi0EWLVHV1kOTbvvqKs+gDMr74QmpnF3TPPVx9qNHrk7B4jG1N+oYLuAbi6kMfRiRhs3H1+JVimgt6sDPIF+QfqMTRQ4WbZEH+6yFn61ZNY2PODz9cTEjwnj697ty502+/XbhrV9WpU0V795YdOZK9dav3rbfWZWUlvfZawY4dlg4Ojfn5p999N//XX3WtrYrwcPQNXrCgPD4+/5df3MePR9B5ISEBHjwmTIhfsaL00CH4qc/Kkjk7J61bp29raywsxKB6tVrT1CQQi6tTU6tOn07btMk9NhZKiRFNncMDwmXY16SleUycWJ2WdvLVV4v37XOKiPjjlVc82tNXwa21h0fK+vWmltzhWViUHj5s6+fXd4+r+5reygXdEXZ5Bq3KqOuP3O/9AcMIHTyvan4ZvQVNuS6MRgO9iUK5ZqCCDXl5/rffPuXddxtyc/UqlWNo6IT166e89x5C1cj/+7/olSu1SqVOqazLzBRbW0//9FOH4cPzfvkFBohfqy7lCcndtk1ZXj76hRdQhQoOv+++ye+8c/bTT4MWLJj01lv2gYGKiAh8yr28xr/++sglS+Te3rGvvoqoFG4lNja3rF7tM3s2RmyrrjZzXpOR4TNr1uS33647fx47XLBz56hnnpn24YdWbm423t7NZWWa5mZ0lHt6mlmCiqSkhBdfxD8SXFiQFooZ7I3oG+W14Ku6+UygAky5LuLydzz/S3/lkqXccCgrKpwiI+2DgnAZx4jFjEiU9e23R5YsiV+5srW6OuOLLzK//HL088/LXFxqz50Lf/xxRiAoOXAAknxyzRq0xKxaBQ8CiaTs6NGQhx7iHTqOGGE0GBCtusWyWb7ZJJchIXyeEKLZJGEI77apqAhxakfnxBuE1srVFfaQ9jPvvZf1zTdCiQRBbWNBQe6PP0LmW6uqzCwB1Hrkk0+OWb4c/kkLxRyhSODg1cMpS4MZdgFEO+733nPonwWFQhkwII3y9jucF0+eVISGkiULp3300fCFCyGZ49aujVq6lH24a5InWVVfH/bII9gU/ve/S+3t4cF93Dj32NjC3ezce1ZrR4xAATqKXiTXdE16upWLS2tFBaQRWshmkHZxYUWRd3up0NE58UYKBq0W1wq3fvYZu25j+0qLF0+cqEhO9p0718wSBTBsxgzrPrt/e8PASGSIg4e0BrOPfh088X+u3mOoAFMolAGjNiMDIWPcsmUFv/4a8cQTMoUCEvjHyy9fOHEC0nXkqaeOL1tWnZrKLmAgFpM8yT4zZ6Z/9hls8GNoX1NIERY24qGHsrZsgehCa8kiEBK5HBHq0aefLti1y3nUKPStz8mxDw7GJpmjY2Ne3tmPP+bd8nmYzZzz3kie6obcXDg89txz/nfeCWMbb+/yuLjRS5dC5s0sUYCiI4JHgXJFBFb2+OEqQ472R7/dL7rQFXQW9GBnkM+CpnQPnQU9eEjdtAmx8vVMtzYjb/t2qGzE4sVc/Qal72ZBX45RX1tqVHMvQw4ZyMQry8sW9ug5NAKmUCg3OAgzTq5Zg/gVoTDXdN00l5YW7NxJ1jWi9AaM0NHraicxDTBQXzu3a1ZfQAWYQqHc4DAME7tmzdQPPhCIem3CrY2398yvv+5FhxQLRjCUNJio7/XdOafvAQ92Bvl7wJTuCRTHWlpalpWV/fTTT1FRUUVFRZWVlc3NzXFxcbW1tVZWVvX19SkpKRcuXDh79qyXl1ddXd2+ffuqq6vRgirKVVVVBoMBZuiIQnx8vFAoNPN2USQauu8BUwY5ffcecCcwjEBmY9SqLPRarmVw0hvqC+gz4MEOfQY8pFk1YXNubq6np2deXp6rq6uNjY1arZZKpfgMCQnBv77du3fPmzcPIRqkFJZBQUHl5eWjR4/eu3fvjBkz9uzZc+edd8JPYWEhBBvMnDkTumvmzVoul4jFSqVSp9PZ2dnhE+0ODg4QeLIb8AkzJycnlMko+BQIBH5+fvn5+YGBgenp6ZGR3PJWDQ0N8ADjqyqYdsSeNDU1ubtzSy+b2pCq6a6KRCJ8ymQydHF2di4oKAgODsZe+fv7NzY2mnakDAhQiP6eoGw0sM+DNVyu2UFHL6kvoLegKZQ+BBqjac8zjHC2uLiYlEF2dnZCQgLiWkgvQAtvCQVCfAxpFIvFYWFhCHbREe2pqakRERHE2MxbXW0tXEHAEEZDyGtqas6fP49wGbqLUS5evAgNO336NEQdjRBvdMEnJDk5ORkF+IRU8wPBFTxcbcG03NLSgnFBayv7HWpqA1A13VWylXRJTEzE5QV2MisrC1XY8NcQlIFiAF4PYgRCxTB2XvQgfDdJIBA6eveK+gIqwBRKH4IYjkgIRC4qKgoqSNqHDx8+YcIEBKlCIff2Am+JyA8RKsQJZcSm8+fPT0tLQzk2NhZ6SSTNzBvBtNHW1hYeEHnDAwQYWovQGTJcVlZGjAFUvKqqSqVSoWw6UPdotey9QXzi+oC0dAqOAgfYlXx2uv+kC3a1rq5OIpGMGzcOOk1v0d2kMIzA3l1g29NlhfoHRiwVOfn24lNqKsAUSh+iVqtHjx5NyhA8qAspE6BDISEhu3fvRrQH8eMt3d3dIbTQocOHDx8/fhx6jEaRSDR58uQjR44QTeroDfCNkLecnJz4+Hi4RWyN6BlDwKGbmxuxJERHRyMAVSqVpgN1g7e3d2lpKVwVFhaizLV2BuJ4mJGQulM67j/pgvBXoVCgipMTExOTkZFBtlJuQgTWDmy4KRgEM93w5yiVCxW+FleT6vmK0GfAgx36DHhI0z/vAVMoNzJ6naGp0tDW3P48eiAQCIS2Lj1cY/+qoBEwhUKhUAYxbL5oT6Gj5wAs28AwAksbkbN/X6gvoBHw4Ae/oME3E4HSU+ivj0LpJQx6Q1O1oa3Bol9kixFJBDZOjMyOq/cBVIApFAqFMnTQaw3NtX0qw6z0yhWMFaS3b6+eqQBTKBQKZagBGW6pM7Q1WhgNvabEDMOIpAJrh36QXgIVYAqFQqEMTSBg6hajqtnY1myEEl8j0F0xI7NjZLaIfbm2foEKMIVCoVCGOEaDUa00alVGrdqoUbLC1p20Mex/QjEjsbYQSxipNQJfbkv/QgWYQqFQKDcURr2WzSaNHyicXse1MgwjEFoIRBYCISOWWjAD/xIQFWAKhUKhUAYA+h4whUKhUCgDABVgCoVCoVAGACrAFAqFQqEMAFSAKRQKhUIZAKgAUygUCoXS71hY/D8PArk84vm21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24" name="object 13">
            <a:extLst>
              <a:ext uri="{FF2B5EF4-FFF2-40B4-BE49-F238E27FC236}">
                <a16:creationId xmlns:a16="http://schemas.microsoft.com/office/drawing/2014/main" id="{F61D13FA-1322-1D5D-82E5-81125559E1EB}"/>
              </a:ext>
            </a:extLst>
          </p:cNvPr>
          <p:cNvSpPr txBox="1"/>
          <p:nvPr/>
        </p:nvSpPr>
        <p:spPr>
          <a:xfrm>
            <a:off x="4028895" y="693254"/>
            <a:ext cx="3109960" cy="5182829"/>
          </a:xfrm>
          <a:prstGeom prst="rect">
            <a:avLst/>
          </a:prstGeom>
        </p:spPr>
        <p:txBody>
          <a:bodyPr vert="horz" wrap="square" lIns="0" tIns="12065" rIns="0" bIns="0" rtlCol="0" anchor="t">
            <a:spAutoFit/>
          </a:bodyPr>
          <a:lstStyle/>
          <a:p>
            <a:pPr algn="just"/>
            <a:r>
              <a:rPr lang="nb-NO" sz="1050" dirty="0">
                <a:effectLst/>
                <a:ea typeface="Calibri" panose="020F0502020204030204" pitchFamily="34" charset="0"/>
                <a:cs typeface="Times New Roman" panose="02020603050405020304" pitchFamily="18" charset="0"/>
              </a:rPr>
              <a:t>Uten spørsmålet om viktighet inkludert i stedskompasset er det lett å forveksle </a:t>
            </a:r>
            <a:r>
              <a:rPr lang="nb-NO" sz="1050" i="1" dirty="0">
                <a:effectLst/>
                <a:ea typeface="Calibri" panose="020F0502020204030204" pitchFamily="34" charset="0"/>
                <a:cs typeface="Times New Roman" panose="02020603050405020304" pitchFamily="18" charset="0"/>
              </a:rPr>
              <a:t>nærmiljøvurderingen</a:t>
            </a:r>
            <a:r>
              <a:rPr lang="nb-NO" sz="1050" dirty="0">
                <a:effectLst/>
                <a:ea typeface="Calibri" panose="020F0502020204030204" pitchFamily="34" charset="0"/>
                <a:cs typeface="Times New Roman" panose="02020603050405020304" pitchFamily="18" charset="0"/>
              </a:rPr>
              <a:t> hvor nærmiljøet gis skår på de 14 temaene, med en </a:t>
            </a:r>
            <a:r>
              <a:rPr lang="nb-NO" sz="1050" i="1" dirty="0">
                <a:effectLst/>
                <a:ea typeface="Calibri" panose="020F0502020204030204" pitchFamily="34" charset="0"/>
                <a:cs typeface="Times New Roman" panose="02020603050405020304" pitchFamily="18" charset="0"/>
              </a:rPr>
              <a:t>vurdering av temaenes viktighet</a:t>
            </a:r>
            <a:r>
              <a:rPr lang="nb-NO" sz="1050" dirty="0">
                <a:effectLst/>
                <a:ea typeface="Calibri" panose="020F0502020204030204" pitchFamily="34" charset="0"/>
                <a:cs typeface="Times New Roman" panose="02020603050405020304" pitchFamily="18" charset="0"/>
              </a:rPr>
              <a:t>. </a:t>
            </a:r>
          </a:p>
          <a:p>
            <a:pPr algn="just"/>
            <a:endParaRPr lang="nb-NO" sz="1050" dirty="0">
              <a:effectLst/>
              <a:ea typeface="Calibri" panose="020F0502020204030204" pitchFamily="34" charset="0"/>
              <a:cs typeface="Times New Roman" panose="02020603050405020304" pitchFamily="18" charset="0"/>
            </a:endParaRPr>
          </a:p>
          <a:p>
            <a:pPr algn="just"/>
            <a:r>
              <a:rPr lang="nb-NO" sz="1050" dirty="0">
                <a:effectLst/>
                <a:ea typeface="Calibri" panose="020F0502020204030204" pitchFamily="34" charset="0"/>
                <a:cs typeface="Times New Roman" panose="02020603050405020304" pitchFamily="18" charset="0"/>
              </a:rPr>
              <a:t>For det andre lærer vi at det å kombinere det ordinære stedkompasset med en vurdering av viktighet gir nyttig innsikt. Respondentenes nærmiljø-skår sier kun noe om hvordan nærmiljøet vurderes. Dermed kan ikke en lav skår tolkes som at dette er noe en bør prioritere, eller at en forholdsvis høy skår betyr at man kan se bort fra et aspekt ved lokalsamfunnet. Man kan ønske seg en kvalitativ forbedring av noe man har god tilgang til, slik tilfellet er for grøntområder i Fredrikstad sentrum. </a:t>
            </a:r>
          </a:p>
          <a:p>
            <a:pPr algn="just"/>
            <a:endParaRPr lang="nb-NO" sz="1050" dirty="0">
              <a:ea typeface="Calibri" panose="020F0502020204030204" pitchFamily="34" charset="0"/>
              <a:cs typeface="Times New Roman" panose="02020603050405020304" pitchFamily="18" charset="0"/>
            </a:endParaRPr>
          </a:p>
          <a:p>
            <a:pPr algn="just"/>
            <a:r>
              <a:rPr lang="nb-NO" sz="1050" dirty="0">
                <a:effectLst/>
                <a:ea typeface="Calibri" panose="020F0502020204030204" pitchFamily="34" charset="0"/>
                <a:cs typeface="Times New Roman" panose="02020603050405020304" pitchFamily="18" charset="0"/>
              </a:rPr>
              <a:t>For det tredje indikerer  vurderingen av temaenes viktighet at noen deler av sosial bærekraft er viktigere for folk enn andre. Dette er et spennende tema som vi vil ta opp igjen når erfaringene i Fredrikstad diskuteres til slutt i notatet.</a:t>
            </a:r>
            <a:r>
              <a:rPr lang="nb-NO" sz="1050" dirty="0">
                <a:ea typeface="+mn-lt"/>
                <a:cs typeface="+mn-lt"/>
              </a:rPr>
              <a:t> Spørsmålet om viktighet anbefales sterkt å tas inn i stedskompasset også andre steder. </a:t>
            </a:r>
          </a:p>
          <a:p>
            <a:pPr algn="just"/>
            <a:endParaRPr lang="nb-NO" sz="1050" dirty="0">
              <a:ea typeface="+mn-lt"/>
              <a:cs typeface="+mn-lt"/>
            </a:endParaRPr>
          </a:p>
          <a:p>
            <a:pPr algn="just"/>
            <a:r>
              <a:rPr lang="nb-NO" sz="1050" dirty="0">
                <a:ea typeface="+mn-lt"/>
                <a:cs typeface="+mn-lt"/>
              </a:rPr>
              <a:t>En annen nyvinning i Fredrikstad i forhold til i de andre kommunene er uttestingen av stedskompasset i ulike lokalområder innenfor en stor bydel. Geografiske forskjeller mellom ulike deler av kommunen er allerede kjent fra levekårsstatistikken, men stedskompassets kvalitative vurderinger av lokalområdet viser hvordan slike forskjeller oppleves og spiller seg ut i praksis. Figur 8 oppsummerer resultatene  fra stedskompasset i Fredrikstad, og plasserer dem i forhold til de to hoveddimensjonene identifisert i litteraturstudien. </a:t>
            </a:r>
            <a:endParaRPr lang="nb-NO" sz="1050" dirty="0">
              <a:ea typeface="Calibri" panose="020F0502020204030204" pitchFamily="34" charset="0"/>
              <a:cs typeface="Times New Roman" panose="02020603050405020304" pitchFamily="18" charset="0"/>
            </a:endParaRPr>
          </a:p>
        </p:txBody>
      </p:sp>
      <p:sp>
        <p:nvSpPr>
          <p:cNvPr id="26" name="object 3">
            <a:extLst>
              <a:ext uri="{FF2B5EF4-FFF2-40B4-BE49-F238E27FC236}">
                <a16:creationId xmlns:a16="http://schemas.microsoft.com/office/drawing/2014/main" id="{6DF7C844-9072-864B-2093-CAD2FB633C51}"/>
              </a:ext>
            </a:extLst>
          </p:cNvPr>
          <p:cNvSpPr/>
          <p:nvPr/>
        </p:nvSpPr>
        <p:spPr>
          <a:xfrm flipH="1">
            <a:off x="3742981" y="693255"/>
            <a:ext cx="45719" cy="5170554"/>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4" name="object 4">
            <a:extLst>
              <a:ext uri="{FF2B5EF4-FFF2-40B4-BE49-F238E27FC236}">
                <a16:creationId xmlns:a16="http://schemas.microsoft.com/office/drawing/2014/main" id="{9473EA38-6266-4FC1-A16A-49D5716AA99B}"/>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19" name="Rett linje 18">
            <a:extLst>
              <a:ext uri="{FF2B5EF4-FFF2-40B4-BE49-F238E27FC236}">
                <a16:creationId xmlns:a16="http://schemas.microsoft.com/office/drawing/2014/main" id="{38F0D742-61D5-4E86-A678-B550FAF54133}"/>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 name="Plassholder for lysbildenummer 2">
            <a:extLst>
              <a:ext uri="{FF2B5EF4-FFF2-40B4-BE49-F238E27FC236}">
                <a16:creationId xmlns:a16="http://schemas.microsoft.com/office/drawing/2014/main" id="{976B3C3C-119E-BA2C-6160-EAC9EFA10412}"/>
              </a:ext>
            </a:extLst>
          </p:cNvPr>
          <p:cNvSpPr>
            <a:spLocks noGrp="1"/>
          </p:cNvSpPr>
          <p:nvPr>
            <p:ph type="sldNum" sz="quarter" idx="7"/>
          </p:nvPr>
        </p:nvSpPr>
        <p:spPr/>
        <p:txBody>
          <a:bodyPr/>
          <a:lstStyle/>
          <a:p>
            <a:fld id="{B6F15528-21DE-4FAA-801E-634DDDAF4B2B}" type="slidenum">
              <a:rPr lang="nb-NO" smtClean="0"/>
              <a:t>14</a:t>
            </a:fld>
            <a:endParaRPr lang="nb-NO"/>
          </a:p>
        </p:txBody>
      </p:sp>
      <p:graphicFrame>
        <p:nvGraphicFramePr>
          <p:cNvPr id="2" name="Diagram 1">
            <a:extLst>
              <a:ext uri="{FF2B5EF4-FFF2-40B4-BE49-F238E27FC236}">
                <a16:creationId xmlns:a16="http://schemas.microsoft.com/office/drawing/2014/main" id="{77B5BBE8-9F07-9D5D-0826-CBAF566DE0BC}"/>
              </a:ext>
            </a:extLst>
          </p:cNvPr>
          <p:cNvGraphicFramePr/>
          <p:nvPr>
            <p:extLst>
              <p:ext uri="{D42A27DB-BD31-4B8C-83A1-F6EECF244321}">
                <p14:modId xmlns:p14="http://schemas.microsoft.com/office/powerpoint/2010/main" val="1033496723"/>
              </p:ext>
            </p:extLst>
          </p:nvPr>
        </p:nvGraphicFramePr>
        <p:xfrm>
          <a:off x="456159" y="6932756"/>
          <a:ext cx="6665085" cy="2729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Sylinder 3">
            <a:extLst>
              <a:ext uri="{FF2B5EF4-FFF2-40B4-BE49-F238E27FC236}">
                <a16:creationId xmlns:a16="http://schemas.microsoft.com/office/drawing/2014/main" id="{DBEC753D-C8A1-DD40-990C-ACC08837E4BE}"/>
              </a:ext>
            </a:extLst>
          </p:cNvPr>
          <p:cNvSpPr txBox="1"/>
          <p:nvPr/>
        </p:nvSpPr>
        <p:spPr>
          <a:xfrm>
            <a:off x="1820020" y="6038642"/>
            <a:ext cx="3748142" cy="253916"/>
          </a:xfrm>
          <a:prstGeom prst="rect">
            <a:avLst/>
          </a:prstGeom>
          <a:noFill/>
        </p:spPr>
        <p:txBody>
          <a:bodyPr wrap="none" rtlCol="0">
            <a:spAutoFit/>
          </a:bodyPr>
          <a:lstStyle/>
          <a:p>
            <a:r>
              <a:rPr lang="nb-NO" sz="1050" b="1" dirty="0">
                <a:solidFill>
                  <a:schemeClr val="bg1">
                    <a:lumMod val="50000"/>
                  </a:schemeClr>
                </a:solidFill>
              </a:rPr>
              <a:t>Figur 7: Forståelsen av lokal sosial bærekraft: Innovasjon 1 og 2 </a:t>
            </a:r>
          </a:p>
        </p:txBody>
      </p:sp>
    </p:spTree>
    <p:extLst>
      <p:ext uri="{BB962C8B-B14F-4D97-AF65-F5344CB8AC3E}">
        <p14:creationId xmlns:p14="http://schemas.microsoft.com/office/powerpoint/2010/main" val="416851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778250" y="931135"/>
            <a:ext cx="63790" cy="9231165"/>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15" name="object 15"/>
          <p:cNvSpPr txBox="1"/>
          <p:nvPr/>
        </p:nvSpPr>
        <p:spPr>
          <a:xfrm>
            <a:off x="4023665" y="1132264"/>
            <a:ext cx="3122803" cy="9030036"/>
          </a:xfrm>
          <a:prstGeom prst="rect">
            <a:avLst/>
          </a:prstGeom>
        </p:spPr>
        <p:txBody>
          <a:bodyPr vert="horz" wrap="square" lIns="0" tIns="12065" rIns="0" bIns="0" rtlCol="0" anchor="t">
            <a:spAutoFit/>
          </a:bodyPr>
          <a:lstStyle/>
          <a:p>
            <a:pPr algn="just" fontAlgn="base"/>
            <a:r>
              <a:rPr lang="nb-NO" sz="1050" dirty="0">
                <a:effectLst/>
                <a:latin typeface="Calibri" panose="020F0502020204030204" pitchFamily="34" charset="0"/>
                <a:ea typeface="Calibri" panose="020F0502020204030204" pitchFamily="34" charset="0"/>
                <a:cs typeface="Times New Roman" panose="02020603050405020304" pitchFamily="18" charset="0"/>
              </a:rPr>
              <a:t>Vi inviterte til Framtidsverksted på Holmen for å være med å skape framtidens nabolag.</a:t>
            </a:r>
          </a:p>
          <a:p>
            <a:pPr algn="just" fontAlgn="base"/>
            <a:endParaRPr lang="nb-NO" sz="1050" dirty="0">
              <a:ea typeface="Times New Roman" panose="02020603050405020304" pitchFamily="18" charset="0"/>
            </a:endParaRPr>
          </a:p>
          <a:p>
            <a:pPr algn="just"/>
            <a:endParaRPr lang="nb-NO" sz="1050" dirty="0"/>
          </a:p>
          <a:p>
            <a:pPr algn="just"/>
            <a:endParaRPr lang="nb-NO" sz="1050" dirty="0"/>
          </a:p>
          <a:p>
            <a:pPr algn="just"/>
            <a:endParaRPr lang="nb-NO" sz="1050" dirty="0">
              <a:highlight>
                <a:srgbClr val="FFFF00"/>
              </a:highlight>
            </a:endParaRPr>
          </a:p>
          <a:p>
            <a:pPr algn="just"/>
            <a:endParaRPr lang="nb-NO" sz="1050" dirty="0">
              <a:highlight>
                <a:srgbClr val="FFFF00"/>
              </a:highlight>
            </a:endParaRPr>
          </a:p>
          <a:p>
            <a:pPr algn="just"/>
            <a:endParaRPr lang="nb-NO" sz="1050" dirty="0">
              <a:highlight>
                <a:srgbClr val="FFFF00"/>
              </a:highlight>
            </a:endParaRPr>
          </a:p>
          <a:p>
            <a:pPr algn="just"/>
            <a:endParaRPr lang="nb-NO" sz="1050" dirty="0">
              <a:highlight>
                <a:srgbClr val="FFFF00"/>
              </a:highlight>
            </a:endParaRPr>
          </a:p>
          <a:p>
            <a:pPr algn="just"/>
            <a:endParaRPr lang="nb-NO" sz="1050" dirty="0">
              <a:highlight>
                <a:srgbClr val="FFFF00"/>
              </a:highlight>
            </a:endParaRPr>
          </a:p>
          <a:p>
            <a:pPr algn="just"/>
            <a:endParaRPr lang="nb-NO" sz="1050" dirty="0">
              <a:highlight>
                <a:srgbClr val="FFFF00"/>
              </a:highlight>
            </a:endParaRPr>
          </a:p>
          <a:p>
            <a:pPr algn="just"/>
            <a:endParaRPr lang="nb-NO" sz="1050" dirty="0">
              <a:highlight>
                <a:srgbClr val="FFFF00"/>
              </a:highlight>
            </a:endParaRPr>
          </a:p>
          <a:p>
            <a:pPr algn="just"/>
            <a:endParaRPr lang="nb-NO" sz="1050" dirty="0">
              <a:highlight>
                <a:srgbClr val="FFFF00"/>
              </a:highlight>
            </a:endParaRPr>
          </a:p>
          <a:p>
            <a:pPr algn="just"/>
            <a:endParaRPr lang="nb-NO" sz="1050" dirty="0">
              <a:highlight>
                <a:srgbClr val="FFFF00"/>
              </a:highlight>
            </a:endParaRPr>
          </a:p>
          <a:p>
            <a:pPr algn="just"/>
            <a:endParaRPr lang="nb-NO" sz="1050" dirty="0">
              <a:highlight>
                <a:srgbClr val="FFFF00"/>
              </a:highlight>
            </a:endParaRPr>
          </a:p>
          <a:p>
            <a:pPr algn="just"/>
            <a:endParaRPr lang="nb-NO" sz="1050" dirty="0">
              <a:highlight>
                <a:srgbClr val="FFFF00"/>
              </a:highlight>
            </a:endParaRPr>
          </a:p>
          <a:p>
            <a:pPr algn="just"/>
            <a:endParaRPr lang="nb-NO" sz="1050" dirty="0">
              <a:effectLst/>
              <a:ea typeface="Times New Roman" panose="02020603050405020304" pitchFamily="18" charset="0"/>
            </a:endParaRPr>
          </a:p>
          <a:p>
            <a:pPr algn="just"/>
            <a:r>
              <a:rPr lang="nb-NO" sz="1050" dirty="0">
                <a:effectLst/>
                <a:ea typeface="Times New Roman" panose="02020603050405020304" pitchFamily="18" charset="0"/>
              </a:rPr>
              <a:t>Arrangementet var på kveldstid fra 17-19 for at innbyggere skulle ha mulighet til å komme etter jobb. Utfordringen er at da dukker færre som deltar i jobbøyemed opp</a:t>
            </a:r>
            <a:r>
              <a:rPr lang="nb-NO" sz="1050" dirty="0">
                <a:ea typeface="Times New Roman" panose="02020603050405020304" pitchFamily="18" charset="0"/>
              </a:rPr>
              <a:t>. For eksempel var flere k</a:t>
            </a:r>
            <a:r>
              <a:rPr lang="nb-NO" sz="1050" dirty="0">
                <a:effectLst/>
                <a:ea typeface="Times New Roman" panose="02020603050405020304" pitchFamily="18" charset="0"/>
              </a:rPr>
              <a:t>ommunalt ansatte invitert, men få dukket opp. </a:t>
            </a:r>
            <a:endParaRPr lang="nb-NO" sz="1050" dirty="0"/>
          </a:p>
          <a:p>
            <a:pPr algn="just"/>
            <a:endParaRPr lang="nb-NO" sz="1050" dirty="0">
              <a:highlight>
                <a:srgbClr val="FFFF00"/>
              </a:highlight>
            </a:endParaRPr>
          </a:p>
          <a:p>
            <a:pPr algn="ctr"/>
            <a:r>
              <a:rPr lang="nb-NO" sz="1050" b="1" i="1" dirty="0">
                <a:solidFill>
                  <a:schemeClr val="accent2">
                    <a:lumMod val="60000"/>
                    <a:lumOff val="40000"/>
                  </a:schemeClr>
                </a:solidFill>
              </a:rPr>
              <a:t>Framtidsverksted som metode</a:t>
            </a:r>
            <a:endParaRPr lang="nb-NO" b="1" dirty="0">
              <a:solidFill>
                <a:schemeClr val="accent2">
                  <a:lumMod val="60000"/>
                  <a:lumOff val="40000"/>
                </a:schemeClr>
              </a:solidFill>
            </a:endParaRPr>
          </a:p>
          <a:p>
            <a:pPr algn="just"/>
            <a:r>
              <a:rPr lang="nb-NO" sz="1050" dirty="0">
                <a:effectLst/>
                <a:latin typeface="Calibri"/>
                <a:ea typeface="Calibri"/>
                <a:cs typeface="Times New Roman"/>
              </a:rPr>
              <a:t>I Kristiansand ble metoden </a:t>
            </a:r>
            <a:r>
              <a:rPr lang="nb-NO" sz="1050" dirty="0">
                <a:latin typeface="Calibri"/>
                <a:ea typeface="Calibri"/>
                <a:cs typeface="Times New Roman"/>
              </a:rPr>
              <a:t>«verdenskafé» anvendt, mens </a:t>
            </a:r>
            <a:r>
              <a:rPr lang="nb-NO" sz="1050" dirty="0">
                <a:effectLst/>
                <a:latin typeface="Calibri"/>
                <a:ea typeface="Calibri"/>
                <a:cs typeface="Times New Roman"/>
              </a:rPr>
              <a:t>Stavanger testet ut </a:t>
            </a:r>
            <a:r>
              <a:rPr lang="nb-NO" sz="1050" dirty="0">
                <a:latin typeface="Calibri"/>
                <a:ea typeface="Calibri"/>
                <a:cs typeface="Times New Roman"/>
              </a:rPr>
              <a:t>en </a:t>
            </a:r>
            <a:r>
              <a:rPr lang="nb-NO" sz="1050" dirty="0">
                <a:effectLst/>
                <a:latin typeface="Calibri"/>
                <a:ea typeface="Calibri"/>
                <a:cs typeface="Times New Roman"/>
              </a:rPr>
              <a:t>tilpasset versjon av  metoden «Fremtidsverksted» (for mer informasjon, se Kristiansand 2021, Stavanger 2022). </a:t>
            </a:r>
            <a:r>
              <a:rPr lang="nb-NO" sz="1050" dirty="0" err="1">
                <a:effectLst/>
                <a:latin typeface="Calibri"/>
                <a:ea typeface="Calibri"/>
                <a:cs typeface="Times New Roman"/>
              </a:rPr>
              <a:t>Bylaben</a:t>
            </a:r>
            <a:r>
              <a:rPr lang="nb-NO" sz="1050" dirty="0">
                <a:effectLst/>
                <a:latin typeface="Calibri"/>
                <a:ea typeface="Calibri"/>
                <a:cs typeface="Times New Roman"/>
              </a:rPr>
              <a:t> i Fredrikstad bygget videre på </a:t>
            </a:r>
            <a:r>
              <a:rPr lang="nb-NO" sz="1050" dirty="0">
                <a:latin typeface="Calibri"/>
                <a:ea typeface="Calibri"/>
                <a:cs typeface="Times New Roman"/>
              </a:rPr>
              <a:t>disse, blant annet ved å teste effekten av å snu om på rekkefølgen i stegene i Framtidsverkstedet, og kombinere dette med å søke en klar progresjon og endring i tematisk innhold fra verdenskafé-metodikken. </a:t>
            </a:r>
            <a:r>
              <a:rPr lang="nb-NO" sz="1050" dirty="0">
                <a:effectLst/>
                <a:latin typeface="Calibri"/>
                <a:ea typeface="Calibri"/>
                <a:cs typeface="Times New Roman"/>
              </a:rPr>
              <a:t>Følgende prinsipper var førende for gjennomføringen:</a:t>
            </a:r>
          </a:p>
          <a:p>
            <a:pPr algn="just"/>
            <a:endParaRPr lang="nb-NO" sz="1050" dirty="0">
              <a:effectLst/>
              <a:latin typeface="Calibri"/>
              <a:ea typeface="Calibri"/>
              <a:cs typeface="Times New Roman"/>
            </a:endParaRPr>
          </a:p>
          <a:p>
            <a:pPr algn="just">
              <a:lnSpc>
                <a:spcPct val="107000"/>
              </a:lnSpc>
              <a:spcAft>
                <a:spcPts val="800"/>
              </a:spcAft>
            </a:pPr>
            <a:r>
              <a:rPr lang="nb-NO" sz="1050" i="1" dirty="0">
                <a:effectLst/>
                <a:ea typeface="Calibri" panose="020F0502020204030204" pitchFamily="34" charset="0"/>
              </a:rPr>
              <a:t>Målsetting: </a:t>
            </a:r>
          </a:p>
          <a:p>
            <a:pPr marL="180975" indent="-180975" algn="just">
              <a:lnSpc>
                <a:spcPct val="107000"/>
              </a:lnSpc>
              <a:spcAft>
                <a:spcPts val="800"/>
              </a:spcAft>
              <a:buAutoNum type="alphaLcParenR"/>
            </a:pPr>
            <a:r>
              <a:rPr lang="nb-NO" sz="1050" dirty="0">
                <a:effectLst/>
                <a:ea typeface="Calibri" panose="020F0502020204030204" pitchFamily="34" charset="0"/>
              </a:rPr>
              <a:t>Å få til reell </a:t>
            </a:r>
            <a:r>
              <a:rPr lang="nb-NO" sz="1050" dirty="0" err="1">
                <a:effectLst/>
                <a:ea typeface="Calibri" panose="020F0502020204030204" pitchFamily="34" charset="0"/>
              </a:rPr>
              <a:t>samskaping</a:t>
            </a:r>
            <a:r>
              <a:rPr lang="nb-NO" sz="1050" dirty="0">
                <a:effectLst/>
                <a:ea typeface="Calibri" panose="020F0502020204030204" pitchFamily="34" charset="0"/>
              </a:rPr>
              <a:t> av ideer, løsninger og videre oppfølging. Gjerne ved at det avtales en konkret oppfølging etter </a:t>
            </a:r>
            <a:r>
              <a:rPr lang="nb-NO" sz="1050" dirty="0" err="1">
                <a:effectLst/>
                <a:ea typeface="Calibri" panose="020F0502020204030204" pitchFamily="34" charset="0"/>
              </a:rPr>
              <a:t>bylaben</a:t>
            </a:r>
            <a:endParaRPr lang="nb-NO" sz="1050" dirty="0">
              <a:effectLst/>
              <a:ea typeface="Calibri" panose="020F0502020204030204" pitchFamily="34" charset="0"/>
            </a:endParaRPr>
          </a:p>
          <a:p>
            <a:pPr marL="180975" indent="-180975" algn="just">
              <a:lnSpc>
                <a:spcPct val="107000"/>
              </a:lnSpc>
              <a:spcAft>
                <a:spcPts val="800"/>
              </a:spcAft>
              <a:buAutoNum type="alphaLcParenR"/>
            </a:pPr>
            <a:r>
              <a:rPr lang="nb-NO" sz="1050" dirty="0">
                <a:ea typeface="Calibri" panose="020F0502020204030204" pitchFamily="34" charset="0"/>
              </a:rPr>
              <a:t>Å</a:t>
            </a:r>
            <a:r>
              <a:rPr lang="nb-NO" sz="1050" dirty="0">
                <a:effectLst/>
                <a:ea typeface="Calibri" panose="020F0502020204030204" pitchFamily="34" charset="0"/>
              </a:rPr>
              <a:t> skape sterkere eierskap til utviklingsprosesser i området, knytte kontakt mellom aktører i området og skape et godt  nærmiljø</a:t>
            </a:r>
            <a:endParaRPr lang="nb-NO" sz="1050" dirty="0">
              <a:ea typeface="Calibri" panose="020F0502020204030204" pitchFamily="34" charset="0"/>
            </a:endParaRPr>
          </a:p>
          <a:p>
            <a:pPr algn="just">
              <a:lnSpc>
                <a:spcPct val="107000"/>
              </a:lnSpc>
              <a:spcAft>
                <a:spcPts val="800"/>
              </a:spcAft>
            </a:pPr>
            <a:r>
              <a:rPr lang="nb-NO" sz="1050" i="1" dirty="0">
                <a:ea typeface="Calibri" panose="020F0502020204030204" pitchFamily="34" charset="0"/>
              </a:rPr>
              <a:t>Middel:</a:t>
            </a:r>
          </a:p>
          <a:p>
            <a:pPr marL="180975" indent="-180975" algn="just">
              <a:lnSpc>
                <a:spcPct val="107000"/>
              </a:lnSpc>
              <a:spcAft>
                <a:spcPts val="800"/>
              </a:spcAft>
              <a:buAutoNum type="alphaLcParenR"/>
            </a:pPr>
            <a:r>
              <a:rPr lang="nb-NO" sz="1050" dirty="0">
                <a:ea typeface="Calibri" panose="020F0502020204030204" pitchFamily="34" charset="0"/>
              </a:rPr>
              <a:t>T</a:t>
            </a:r>
            <a:r>
              <a:rPr lang="nb-NO" sz="1050" dirty="0">
                <a:effectLst/>
                <a:ea typeface="Calibri" panose="020F0502020204030204" pitchFamily="34" charset="0"/>
              </a:rPr>
              <a:t>ilfeldig gruppesammensetning, som sikrer at folk som ikke vanligvis møtes blir kjent og utveksler erfaringer</a:t>
            </a:r>
          </a:p>
          <a:p>
            <a:pPr marL="180975" indent="-180975" algn="just">
              <a:lnSpc>
                <a:spcPct val="107000"/>
              </a:lnSpc>
              <a:spcAft>
                <a:spcPts val="800"/>
              </a:spcAft>
              <a:buAutoNum type="alphaLcParenR"/>
            </a:pPr>
            <a:r>
              <a:rPr lang="nb-NO" sz="1050" dirty="0">
                <a:ea typeface="Calibri" panose="020F0502020204030204" pitchFamily="34" charset="0"/>
              </a:rPr>
              <a:t>L</a:t>
            </a:r>
            <a:r>
              <a:rPr lang="nb-NO" sz="1050" dirty="0">
                <a:effectLst/>
                <a:ea typeface="Calibri" panose="020F0502020204030204" pitchFamily="34" charset="0"/>
              </a:rPr>
              <a:t>a deltakerne selv få </a:t>
            </a:r>
            <a:r>
              <a:rPr lang="nb-NO" sz="1050" dirty="0" err="1">
                <a:effectLst/>
                <a:ea typeface="Calibri" panose="020F0502020204030204" pitchFamily="34" charset="0"/>
              </a:rPr>
              <a:t>fasilitere</a:t>
            </a:r>
            <a:r>
              <a:rPr lang="nb-NO" sz="1050" dirty="0">
                <a:effectLst/>
                <a:ea typeface="Calibri" panose="020F0502020204030204" pitchFamily="34" charset="0"/>
              </a:rPr>
              <a:t> samtalen i gruppene slik at de får større eierskap til prosessen</a:t>
            </a:r>
          </a:p>
          <a:p>
            <a:pPr marL="180975" indent="-180975" algn="just">
              <a:lnSpc>
                <a:spcPct val="107000"/>
              </a:lnSpc>
              <a:spcAft>
                <a:spcPts val="800"/>
              </a:spcAft>
              <a:buAutoNum type="alphaLcParenR"/>
            </a:pPr>
            <a:r>
              <a:rPr lang="nb-NO" sz="1050" dirty="0">
                <a:effectLst/>
                <a:ea typeface="Calibri" panose="020F0502020204030204" pitchFamily="34" charset="0"/>
              </a:rPr>
              <a:t>Ramme inn samtalen slik at deltakerne klarer å tenke utenfor nå-situasjonen</a:t>
            </a:r>
          </a:p>
        </p:txBody>
      </p:sp>
      <p:sp>
        <p:nvSpPr>
          <p:cNvPr id="20" name="object 15"/>
          <p:cNvSpPr txBox="1"/>
          <p:nvPr/>
        </p:nvSpPr>
        <p:spPr>
          <a:xfrm>
            <a:off x="455254" y="769482"/>
            <a:ext cx="3141371" cy="9568645"/>
          </a:xfrm>
          <a:prstGeom prst="rect">
            <a:avLst/>
          </a:prstGeom>
        </p:spPr>
        <p:txBody>
          <a:bodyPr vert="horz" wrap="square" lIns="0" tIns="12065" rIns="0" bIns="0" rtlCol="0" anchor="t">
            <a:spAutoFit/>
          </a:bodyPr>
          <a:lstStyle/>
          <a:p>
            <a:pPr algn="ctr"/>
            <a:r>
              <a:rPr lang="nb-NO" sz="1200" b="1" dirty="0">
                <a:solidFill>
                  <a:schemeClr val="accent2">
                    <a:lumMod val="75000"/>
                  </a:schemeClr>
                </a:solidFill>
              </a:rPr>
              <a:t>Styringsinnovasjon: Uttesting av </a:t>
            </a:r>
            <a:r>
              <a:rPr lang="nb-NO" sz="1200" b="1" dirty="0" err="1">
                <a:solidFill>
                  <a:schemeClr val="accent2">
                    <a:lumMod val="75000"/>
                  </a:schemeClr>
                </a:solidFill>
              </a:rPr>
              <a:t>bylab</a:t>
            </a:r>
            <a:endParaRPr lang="nb-NO" sz="1200" b="1" dirty="0">
              <a:solidFill>
                <a:schemeClr val="accent2">
                  <a:lumMod val="75000"/>
                </a:schemeClr>
              </a:solidFill>
            </a:endParaRPr>
          </a:p>
          <a:p>
            <a:endParaRPr lang="nb-NO" sz="1050" dirty="0"/>
          </a:p>
          <a:p>
            <a:pPr algn="just"/>
            <a:r>
              <a:rPr lang="nb-NO" sz="1050" dirty="0"/>
              <a:t>Formålet med </a:t>
            </a:r>
            <a:r>
              <a:rPr lang="nb-NO" sz="1050" dirty="0" err="1"/>
              <a:t>bylaben</a:t>
            </a:r>
            <a:r>
              <a:rPr lang="nb-NO" sz="1050" dirty="0"/>
              <a:t> er å teste ut i hvilken grad en bredere involvering av innbyggerne kan bidra til å gi en dypere forståelse av elementer og forutsetninger for sosialt bærekraftige lokalsamfunn. Den henvender seg til et større mangfold av aktører enn stedskompasset. I tillegg til deltakerne i stedskompasset – både i survey og fokusgrupper – ble   offentlige og private aktører som  virker i lokalsamfunnet invitert. Tanken er at en bredere gruppe som ikke bare har interesse for, men også ulike ressurser av betydning for utviklingen i området, sammen kan finne aktuelle utviklingsveier og - måter enn hver av dem kan alene. </a:t>
            </a:r>
          </a:p>
          <a:p>
            <a:pPr algn="just"/>
            <a:endParaRPr lang="nb-NO" sz="1050" dirty="0"/>
          </a:p>
          <a:p>
            <a:pPr algn="just"/>
            <a:r>
              <a:rPr lang="nb-NO" sz="1050" dirty="0"/>
              <a:t>Beboere har lokalkunnskap og – erfaringer som er et viktig bakteppe å speile eventuelle nye ideer i. Samtidig er de en sosial ressurs, det er beboernes engasjement som skaper nettverk og aktiviteter som til sammen utgjør det sosiale limet i lokalsamfunnet. Andre, eksterne aktører, er viktige for å muliggjøre lokal aktivitet som i neste omgang skaper relasjoner mellom folk. Kommunens investeringer (eller mangelen på investering) i skole, barnehage, kultur, kollektivtransport, infrastruktur, idrett og grønne lunger muliggjør organisert aktivitet, spontane initiativ og uformelle sosiale møter som til sammen gir grunnlag for et bredere lag av befolkningen kan inkluderes i sosiale aktiviteter. Næringslivet kontrollerer bruken og utviklingen av arealene i sentrum, og dermed også hvilket tilbud av boliger, kultur og arbeidsplasser som er tilgjengelige for befolkningen i og rundt Fredrikstad sentrum.  Ulike typer frivillige organisasjoner, som velforeninger, idrettslag, teater, osv. skaper også grunnlag for aktivitet og menneskemøter. </a:t>
            </a:r>
          </a:p>
          <a:p>
            <a:pPr fontAlgn="base"/>
            <a:endParaRPr lang="nb-NO" sz="1050" dirty="0">
              <a:latin typeface="Calibri" panose="020F0502020204030204" pitchFamily="34" charset="0"/>
              <a:ea typeface="Calibri" panose="020F0502020204030204" pitchFamily="34" charset="0"/>
              <a:cs typeface="Times New Roman" panose="02020603050405020304" pitchFamily="18" charset="0"/>
            </a:endParaRPr>
          </a:p>
          <a:p>
            <a:pPr algn="just" fontAlgn="base"/>
            <a:r>
              <a:rPr lang="nb-NO" sz="1050" dirty="0" err="1">
                <a:ea typeface="Calibri" panose="020F0502020204030204" pitchFamily="34" charset="0"/>
                <a:cs typeface="Times New Roman" panose="02020603050405020304" pitchFamily="18" charset="0"/>
              </a:rPr>
              <a:t>Bylaben</a:t>
            </a:r>
            <a:r>
              <a:rPr lang="nb-NO" sz="1050" dirty="0">
                <a:effectLst/>
                <a:ea typeface="Calibri" panose="020F0502020204030204" pitchFamily="34" charset="0"/>
                <a:cs typeface="Times New Roman" panose="02020603050405020304" pitchFamily="18" charset="0"/>
              </a:rPr>
              <a:t> ble arrangert på </a:t>
            </a:r>
            <a:r>
              <a:rPr lang="nb-NO" sz="1050" dirty="0" err="1">
                <a:effectLst/>
                <a:ea typeface="Calibri" panose="020F0502020204030204" pitchFamily="34" charset="0"/>
                <a:cs typeface="Times New Roman" panose="02020603050405020304" pitchFamily="18" charset="0"/>
              </a:rPr>
              <a:t>Rebelhuset</a:t>
            </a:r>
            <a:r>
              <a:rPr lang="nb-NO" sz="1050" dirty="0">
                <a:effectLst/>
                <a:ea typeface="Calibri" panose="020F0502020204030204" pitchFamily="34" charset="0"/>
                <a:cs typeface="Times New Roman" panose="02020603050405020304" pitchFamily="18" charset="0"/>
              </a:rPr>
              <a:t> på Holmen i Fredrikstad sentrum  7. mars 2023 kl. 16-19. Holmen ble valgt ut som fokusområde for </a:t>
            </a:r>
            <a:r>
              <a:rPr lang="nb-NO" sz="1050" dirty="0" err="1">
                <a:effectLst/>
                <a:ea typeface="Calibri" panose="020F0502020204030204" pitchFamily="34" charset="0"/>
                <a:cs typeface="Times New Roman" panose="02020603050405020304" pitchFamily="18" charset="0"/>
              </a:rPr>
              <a:t>bylaben</a:t>
            </a:r>
            <a:r>
              <a:rPr lang="nb-NO" sz="1050" dirty="0">
                <a:effectLst/>
                <a:ea typeface="Calibri" panose="020F0502020204030204" pitchFamily="34" charset="0"/>
                <a:cs typeface="Times New Roman" panose="02020603050405020304" pitchFamily="18" charset="0"/>
              </a:rPr>
              <a:t> både fordi levekårskartleggingen utført som del av  kommunedelplan for folkehelse viser at dette er et område med </a:t>
            </a:r>
            <a:r>
              <a:rPr lang="nb-NO" sz="1050" dirty="0" err="1">
                <a:effectLst/>
                <a:ea typeface="Calibri" panose="020F0502020204030204" pitchFamily="34" charset="0"/>
                <a:cs typeface="Times New Roman" panose="02020603050405020304" pitchFamily="18" charset="0"/>
              </a:rPr>
              <a:t>sosio</a:t>
            </a:r>
            <a:r>
              <a:rPr lang="nb-NO" sz="1050" dirty="0">
                <a:effectLst/>
                <a:ea typeface="Calibri" panose="020F0502020204030204" pitchFamily="34" charset="0"/>
                <a:cs typeface="Times New Roman" panose="02020603050405020304" pitchFamily="18" charset="0"/>
              </a:rPr>
              <a:t>-økonomiske utfordringer, samtidig som stedskompasset viser at områdets innbyggere rangerer nærmiljøet sitt lavere enn befolkningen </a:t>
            </a:r>
            <a:r>
              <a:rPr lang="nb-NO" sz="1050" dirty="0">
                <a:ea typeface="Calibri" panose="020F0502020204030204" pitchFamily="34" charset="0"/>
                <a:cs typeface="Times New Roman" panose="02020603050405020304" pitchFamily="18" charset="0"/>
              </a:rPr>
              <a:t>i</a:t>
            </a:r>
            <a:r>
              <a:rPr lang="nb-NO" sz="1050" dirty="0">
                <a:effectLst/>
                <a:ea typeface="Calibri" panose="020F0502020204030204" pitchFamily="34" charset="0"/>
                <a:cs typeface="Times New Roman" panose="02020603050405020304" pitchFamily="18" charset="0"/>
              </a:rPr>
              <a:t> de tre andre områdene omfattet av stedskompasset. </a:t>
            </a:r>
            <a:endParaRPr lang="nb-NO" sz="1050" dirty="0">
              <a:ea typeface="Times New Roman" panose="02020603050405020304" pitchFamily="18" charset="0"/>
            </a:endParaRPr>
          </a:p>
          <a:p>
            <a:pPr algn="just" fontAlgn="base"/>
            <a:endParaRPr lang="nb-NO" sz="1050" dirty="0">
              <a:effectLst/>
              <a:ea typeface="Calibri" panose="020F0502020204030204" pitchFamily="34" charset="0"/>
              <a:cs typeface="Times New Roman" panose="02020603050405020304" pitchFamily="18" charset="0"/>
            </a:endParaRPr>
          </a:p>
          <a:p>
            <a:pPr algn="just" fontAlgn="base"/>
            <a:r>
              <a:rPr lang="nb-NO" sz="1050" dirty="0">
                <a:effectLst/>
                <a:ea typeface="Calibri" panose="020F0502020204030204" pitchFamily="34" charset="0"/>
                <a:cs typeface="Times New Roman" panose="02020603050405020304" pitchFamily="18" charset="0"/>
              </a:rPr>
              <a:t>Tematisk bygget </a:t>
            </a:r>
            <a:r>
              <a:rPr lang="nb-NO" sz="1050" dirty="0" err="1">
                <a:effectLst/>
                <a:ea typeface="Calibri" panose="020F0502020204030204" pitchFamily="34" charset="0"/>
                <a:cs typeface="Times New Roman" panose="02020603050405020304" pitchFamily="18" charset="0"/>
              </a:rPr>
              <a:t>bylaben</a:t>
            </a:r>
            <a:r>
              <a:rPr lang="nb-NO" sz="1050" dirty="0">
                <a:effectLst/>
                <a:ea typeface="Calibri" panose="020F0502020204030204" pitchFamily="34" charset="0"/>
                <a:cs typeface="Times New Roman" panose="02020603050405020304" pitchFamily="18" charset="0"/>
              </a:rPr>
              <a:t> i Fredrikstad sentrum videre på funnene i stedskompasset. Temaene sosiale møteplasser og innflytelse viste seg å være </a:t>
            </a:r>
            <a:r>
              <a:rPr lang="nb-NO" sz="1050" dirty="0">
                <a:ea typeface="Calibri" panose="020F0502020204030204" pitchFamily="34" charset="0"/>
                <a:cs typeface="Times New Roman" panose="02020603050405020304" pitchFamily="18" charset="0"/>
              </a:rPr>
              <a:t>faktorer</a:t>
            </a:r>
            <a:r>
              <a:rPr lang="nb-NO" sz="1050" dirty="0">
                <a:effectLst/>
                <a:ea typeface="Calibri" panose="020F0502020204030204" pitchFamily="34" charset="0"/>
                <a:cs typeface="Times New Roman" panose="02020603050405020304" pitchFamily="18" charset="0"/>
              </a:rPr>
              <a:t> innbyggerne </a:t>
            </a:r>
            <a:r>
              <a:rPr lang="nb-NO" sz="1050" dirty="0">
                <a:ea typeface="Calibri" panose="020F0502020204030204" pitchFamily="34" charset="0"/>
                <a:cs typeface="Times New Roman" panose="02020603050405020304" pitchFamily="18" charset="0"/>
              </a:rPr>
              <a:t>mente at Holmen skårer</a:t>
            </a:r>
            <a:r>
              <a:rPr lang="nb-NO" sz="1050" dirty="0">
                <a:effectLst/>
                <a:ea typeface="Calibri" panose="020F0502020204030204" pitchFamily="34" charset="0"/>
                <a:cs typeface="Times New Roman" panose="02020603050405020304" pitchFamily="18" charset="0"/>
              </a:rPr>
              <a:t> lavt på. Samtidig viser stedskompasset at innflytelse </a:t>
            </a:r>
            <a:r>
              <a:rPr lang="nb-NO" sz="1050" dirty="0">
                <a:ea typeface="Calibri" panose="020F0502020204030204" pitchFamily="34" charset="0"/>
                <a:cs typeface="Times New Roman" panose="02020603050405020304" pitchFamily="18" charset="0"/>
              </a:rPr>
              <a:t>ikke anses som så viktig av respondentene i spørreundersøkelsen, mens de uttrykte at offentlige rom er viktigere enn skåren skulle tilsi. Byvandringer og fokusgrupper bekrefter dette bildet: Innbyggerne synes det er viktig </a:t>
            </a:r>
            <a:r>
              <a:rPr lang="nb-NO" sz="1050" dirty="0">
                <a:effectLst/>
                <a:ea typeface="Calibri" panose="020F0502020204030204" pitchFamily="34" charset="0"/>
                <a:cs typeface="Times New Roman" panose="02020603050405020304" pitchFamily="18" charset="0"/>
              </a:rPr>
              <a:t>de fysiske omgivelsene er godt vedlikeholdte, og at grønne områder innbyr til uformell aktivitet. </a:t>
            </a:r>
            <a:r>
              <a:rPr lang="nb-NO" sz="1050" dirty="0">
                <a:latin typeface="Calibri" panose="020F0502020204030204" pitchFamily="34" charset="0"/>
                <a:ea typeface="Calibri" panose="020F0502020204030204" pitchFamily="34" charset="0"/>
                <a:cs typeface="Times New Roman" panose="02020603050405020304" pitchFamily="18" charset="0"/>
              </a:rPr>
              <a:t>Prosjektgruppa valgte derfor </a:t>
            </a:r>
            <a:r>
              <a:rPr lang="nb-NO" sz="1050" dirty="0">
                <a:effectLst/>
                <a:latin typeface="Calibri" panose="020F0502020204030204" pitchFamily="34" charset="0"/>
                <a:ea typeface="Calibri" panose="020F0502020204030204" pitchFamily="34" charset="0"/>
                <a:cs typeface="Times New Roman" panose="02020603050405020304" pitchFamily="18" charset="0"/>
              </a:rPr>
              <a:t>å koble innflytelse, sosiale møteplasser og grøntområder i </a:t>
            </a:r>
            <a:r>
              <a:rPr lang="nb-NO" sz="1050" dirty="0" err="1">
                <a:effectLst/>
                <a:latin typeface="Calibri" panose="020F0502020204030204" pitchFamily="34" charset="0"/>
                <a:ea typeface="Calibri" panose="020F0502020204030204" pitchFamily="34" charset="0"/>
                <a:cs typeface="Times New Roman" panose="02020603050405020304" pitchFamily="18" charset="0"/>
              </a:rPr>
              <a:t>bylaben</a:t>
            </a:r>
            <a:r>
              <a:rPr lang="nb-NO" sz="1050" dirty="0">
                <a:effectLst/>
                <a:latin typeface="Calibri" panose="020F0502020204030204" pitchFamily="34" charset="0"/>
                <a:ea typeface="Calibri" panose="020F0502020204030204" pitchFamily="34" charset="0"/>
                <a:cs typeface="Times New Roman" panose="02020603050405020304" pitchFamily="18" charset="0"/>
              </a:rPr>
              <a:t>. </a:t>
            </a:r>
            <a:endParaRPr lang="nb-NO" sz="1050" dirty="0">
              <a:ea typeface="Times New Roman" panose="02020603050405020304" pitchFamily="18" charset="0"/>
            </a:endParaRPr>
          </a:p>
        </p:txBody>
      </p:sp>
      <p:sp>
        <p:nvSpPr>
          <p:cNvPr id="6" name="TekstSylinder 5">
            <a:extLst>
              <a:ext uri="{FF2B5EF4-FFF2-40B4-BE49-F238E27FC236}">
                <a16:creationId xmlns:a16="http://schemas.microsoft.com/office/drawing/2014/main" id="{C97627DA-2780-4C8C-B8BD-8CB2D35E4A5A}"/>
              </a:ext>
            </a:extLst>
          </p:cNvPr>
          <p:cNvSpPr txBox="1"/>
          <p:nvPr/>
        </p:nvSpPr>
        <p:spPr>
          <a:xfrm>
            <a:off x="4023665" y="1830519"/>
            <a:ext cx="1664238" cy="253916"/>
          </a:xfrm>
          <a:prstGeom prst="rect">
            <a:avLst/>
          </a:prstGeom>
          <a:noFill/>
        </p:spPr>
        <p:txBody>
          <a:bodyPr wrap="none" rtlCol="0">
            <a:spAutoFit/>
          </a:bodyPr>
          <a:lstStyle/>
          <a:p>
            <a:r>
              <a:rPr lang="nb-NO" sz="1050" b="1" dirty="0">
                <a:solidFill>
                  <a:schemeClr val="bg1">
                    <a:lumMod val="50000"/>
                  </a:schemeClr>
                </a:solidFill>
              </a:rPr>
              <a:t>Figur 8: Invitasjon til </a:t>
            </a:r>
            <a:r>
              <a:rPr lang="nb-NO" sz="1050" b="1" dirty="0" err="1">
                <a:solidFill>
                  <a:schemeClr val="bg1">
                    <a:lumMod val="50000"/>
                  </a:schemeClr>
                </a:solidFill>
              </a:rPr>
              <a:t>bylab</a:t>
            </a:r>
            <a:endParaRPr lang="nb-NO" sz="1050" b="1" dirty="0">
              <a:solidFill>
                <a:schemeClr val="bg1">
                  <a:lumMod val="50000"/>
                </a:schemeClr>
              </a:solidFill>
            </a:endParaRPr>
          </a:p>
        </p:txBody>
      </p:sp>
      <p:sp>
        <p:nvSpPr>
          <p:cNvPr id="21" name="object 4">
            <a:extLst>
              <a:ext uri="{FF2B5EF4-FFF2-40B4-BE49-F238E27FC236}">
                <a16:creationId xmlns:a16="http://schemas.microsoft.com/office/drawing/2014/main" id="{00F28FD5-DB3B-4F06-8354-8C13E8EAF531}"/>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22" name="Rett linje 21">
            <a:extLst>
              <a:ext uri="{FF2B5EF4-FFF2-40B4-BE49-F238E27FC236}">
                <a16:creationId xmlns:a16="http://schemas.microsoft.com/office/drawing/2014/main" id="{C2C9DB1E-FC6D-43BF-AB39-28D5D473BC77}"/>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 name="Bilde 1" descr="Keterangan foto tidak tersedia.">
            <a:extLst>
              <a:ext uri="{FF2B5EF4-FFF2-40B4-BE49-F238E27FC236}">
                <a16:creationId xmlns:a16="http://schemas.microsoft.com/office/drawing/2014/main" id="{FB8E6E55-DDCB-3815-EA23-EEB81544A4D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2667" y="2181121"/>
            <a:ext cx="2880359" cy="1507807"/>
          </a:xfrm>
          <a:prstGeom prst="rect">
            <a:avLst/>
          </a:prstGeom>
          <a:noFill/>
          <a:ln>
            <a:noFill/>
          </a:ln>
        </p:spPr>
      </p:pic>
      <p:sp>
        <p:nvSpPr>
          <p:cNvPr id="5" name="Plassholder for lysbildenummer 4">
            <a:extLst>
              <a:ext uri="{FF2B5EF4-FFF2-40B4-BE49-F238E27FC236}">
                <a16:creationId xmlns:a16="http://schemas.microsoft.com/office/drawing/2014/main" id="{9CCF035A-5FB4-ACCC-F2B6-3DC9E0C13039}"/>
              </a:ext>
            </a:extLst>
          </p:cNvPr>
          <p:cNvSpPr>
            <a:spLocks noGrp="1"/>
          </p:cNvSpPr>
          <p:nvPr>
            <p:ph type="sldNum" sz="quarter" idx="7"/>
          </p:nvPr>
        </p:nvSpPr>
        <p:spPr/>
        <p:txBody>
          <a:bodyPr/>
          <a:lstStyle/>
          <a:p>
            <a:fld id="{B6F15528-21DE-4FAA-801E-634DDDAF4B2B}" type="slidenum">
              <a:rPr lang="nb-NO" smtClean="0"/>
              <a:t>15</a:t>
            </a:fld>
            <a:endParaRPr lang="nb-NO"/>
          </a:p>
        </p:txBody>
      </p:sp>
    </p:spTree>
    <p:extLst>
      <p:ext uri="{BB962C8B-B14F-4D97-AF65-F5344CB8AC3E}">
        <p14:creationId xmlns:p14="http://schemas.microsoft.com/office/powerpoint/2010/main" val="1617732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78515" y="5581171"/>
            <a:ext cx="126469" cy="4541705"/>
          </a:xfrm>
          <a:custGeom>
            <a:avLst/>
            <a:gdLst/>
            <a:ahLst/>
            <a:cxnLst/>
            <a:rect l="l" t="t" r="r" b="b"/>
            <a:pathLst>
              <a:path h="5041900">
                <a:moveTo>
                  <a:pt x="0" y="0"/>
                </a:moveTo>
                <a:lnTo>
                  <a:pt x="0" y="5041645"/>
                </a:lnTo>
              </a:path>
            </a:pathLst>
          </a:custGeom>
          <a:ln w="12014">
            <a:solidFill>
              <a:srgbClr val="7E7E7E"/>
            </a:solidFill>
            <a:prstDash val="sysDot"/>
          </a:ln>
        </p:spPr>
        <p:txBody>
          <a:bodyPr wrap="square" lIns="0" tIns="0" rIns="0" bIns="0" rtlCol="0"/>
          <a:lstStyle/>
          <a:p>
            <a:endParaRPr/>
          </a:p>
        </p:txBody>
      </p:sp>
      <p:sp>
        <p:nvSpPr>
          <p:cNvPr id="3" name="object 3"/>
          <p:cNvSpPr/>
          <p:nvPr/>
        </p:nvSpPr>
        <p:spPr>
          <a:xfrm flipH="1">
            <a:off x="3732531" y="1037715"/>
            <a:ext cx="45719" cy="4512347"/>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9" name="object 9"/>
          <p:cNvSpPr txBox="1"/>
          <p:nvPr/>
        </p:nvSpPr>
        <p:spPr>
          <a:xfrm>
            <a:off x="444190" y="1014536"/>
            <a:ext cx="3119430" cy="1832168"/>
          </a:xfrm>
          <a:prstGeom prst="rect">
            <a:avLst/>
          </a:prstGeom>
        </p:spPr>
        <p:txBody>
          <a:bodyPr vert="horz" wrap="square" lIns="0" tIns="12065" rIns="0" bIns="0" rtlCol="0" anchor="t">
            <a:spAutoFit/>
          </a:bodyPr>
          <a:lstStyle/>
          <a:p>
            <a:pPr>
              <a:lnSpc>
                <a:spcPct val="107000"/>
              </a:lnSpc>
              <a:spcAft>
                <a:spcPts val="800"/>
              </a:spcAft>
            </a:pPr>
            <a:r>
              <a:rPr lang="nb-NO" sz="1050" i="1" dirty="0">
                <a:effectLst/>
                <a:ea typeface="Calibri" panose="020F0502020204030204" pitchFamily="34" charset="0"/>
              </a:rPr>
              <a:t>Metode:</a:t>
            </a:r>
            <a:r>
              <a:rPr lang="nb-NO" sz="1050" dirty="0">
                <a:effectLst/>
                <a:ea typeface="Calibri" panose="020F0502020204030204" pitchFamily="34" charset="0"/>
              </a:rPr>
              <a:t> </a:t>
            </a:r>
            <a:r>
              <a:rPr lang="nb-NO" sz="1050" dirty="0">
                <a:ea typeface="Calibri" panose="020F0502020204030204" pitchFamily="34" charset="0"/>
              </a:rPr>
              <a:t>T</a:t>
            </a:r>
            <a:r>
              <a:rPr lang="nb-NO" sz="1050" dirty="0">
                <a:effectLst/>
                <a:ea typeface="Calibri" panose="020F0502020204030204" pitchFamily="34" charset="0"/>
              </a:rPr>
              <a:t>re runder med gruppediskusjon: </a:t>
            </a:r>
          </a:p>
          <a:p>
            <a:pPr marL="228600" lvl="0" indent="-228600" algn="just">
              <a:lnSpc>
                <a:spcPct val="107000"/>
              </a:lnSpc>
              <a:buFont typeface="+mj-lt"/>
              <a:buAutoNum type="alphaLcParenR"/>
            </a:pPr>
            <a:r>
              <a:rPr lang="nb-NO" sz="1050" dirty="0">
                <a:effectLst/>
                <a:ea typeface="Calibri" panose="020F0502020204030204" pitchFamily="34" charset="0"/>
                <a:cs typeface="Calibri" panose="020F0502020204030204" pitchFamily="34" charset="0"/>
              </a:rPr>
              <a:t>Den første runden har en bred inngang som gir rom for å sette ord på hvilke verdier, funksjoner og aktører deltakerne mener er viktige for å skape et godt nærmiljø. </a:t>
            </a:r>
            <a:endParaRPr lang="nb-NO" sz="1050" dirty="0">
              <a:ea typeface="Calibri" panose="020F0502020204030204" pitchFamily="34" charset="0"/>
              <a:cs typeface="Times New Roman" panose="02020603050405020304" pitchFamily="18" charset="0"/>
            </a:endParaRPr>
          </a:p>
          <a:p>
            <a:pPr marL="228600" lvl="0" indent="-228600" algn="just">
              <a:lnSpc>
                <a:spcPct val="107000"/>
              </a:lnSpc>
              <a:buFont typeface="+mj-lt"/>
              <a:buAutoNum type="alphaLcParenR"/>
            </a:pPr>
            <a:r>
              <a:rPr lang="nb-NO" sz="1050" dirty="0">
                <a:effectLst/>
                <a:ea typeface="Calibri" panose="020F0502020204030204" pitchFamily="34" charset="0"/>
                <a:cs typeface="Calibri" panose="020F0502020204030204" pitchFamily="34" charset="0"/>
              </a:rPr>
              <a:t>Den andre runden snevrer fokuset til aktiviteter, men diskusjonen er fortsatt på et generelt nivå</a:t>
            </a:r>
            <a:endParaRPr lang="nb-NO" sz="1050" dirty="0">
              <a:ea typeface="Calibri" panose="020F0502020204030204" pitchFamily="34" charset="0"/>
              <a:cs typeface="Times New Roman" panose="02020603050405020304" pitchFamily="18" charset="0"/>
            </a:endParaRPr>
          </a:p>
          <a:p>
            <a:pPr marL="228600" lvl="0" indent="-228600" algn="just">
              <a:lnSpc>
                <a:spcPct val="107000"/>
              </a:lnSpc>
              <a:buFont typeface="+mj-lt"/>
              <a:buAutoNum type="alphaLcParenR"/>
            </a:pPr>
            <a:r>
              <a:rPr lang="nb-NO" sz="1050" dirty="0">
                <a:effectLst/>
                <a:ea typeface="Calibri" panose="020F0502020204030204" pitchFamily="34" charset="0"/>
                <a:cs typeface="Calibri" panose="020F0502020204030204" pitchFamily="34" charset="0"/>
              </a:rPr>
              <a:t>Den tredje runden dykker ned i tre </a:t>
            </a:r>
            <a:r>
              <a:rPr lang="nb-NO" sz="1050" dirty="0">
                <a:ea typeface="Calibri" panose="020F0502020204030204" pitchFamily="34" charset="0"/>
                <a:cs typeface="Calibri" panose="020F0502020204030204" pitchFamily="34" charset="0"/>
              </a:rPr>
              <a:t>fysiske</a:t>
            </a:r>
            <a:r>
              <a:rPr lang="nb-NO" sz="1050" dirty="0">
                <a:effectLst/>
                <a:ea typeface="Calibri" panose="020F0502020204030204" pitchFamily="34" charset="0"/>
                <a:cs typeface="Calibri" panose="020F0502020204030204" pitchFamily="34" charset="0"/>
              </a:rPr>
              <a:t> områder: Trosvik Torg, </a:t>
            </a:r>
            <a:r>
              <a:rPr lang="nb-NO" sz="1050" dirty="0" err="1">
                <a:effectLst/>
                <a:ea typeface="Calibri" panose="020F0502020204030204" pitchFamily="34" charset="0"/>
                <a:cs typeface="Calibri" panose="020F0502020204030204" pitchFamily="34" charset="0"/>
              </a:rPr>
              <a:t>Rebelhuset</a:t>
            </a:r>
            <a:r>
              <a:rPr lang="nb-NO" sz="1050" dirty="0">
                <a:effectLst/>
                <a:ea typeface="Calibri" panose="020F0502020204030204" pitchFamily="34" charset="0"/>
                <a:cs typeface="Calibri" panose="020F0502020204030204" pitchFamily="34" charset="0"/>
              </a:rPr>
              <a:t> og plassen i </a:t>
            </a:r>
            <a:r>
              <a:rPr lang="nb-NO" sz="1050" dirty="0" err="1">
                <a:effectLst/>
                <a:ea typeface="Calibri" panose="020F0502020204030204" pitchFamily="34" charset="0"/>
                <a:cs typeface="Calibri" panose="020F0502020204030204" pitchFamily="34" charset="0"/>
              </a:rPr>
              <a:t>Prætoriusgate</a:t>
            </a:r>
            <a:endParaRPr lang="nb-NO" sz="1050" dirty="0">
              <a:ea typeface="Calibri" panose="020F0502020204030204" pitchFamily="34" charset="0"/>
              <a:cs typeface="Calibri" panose="020F0502020204030204" pitchFamily="34" charset="0"/>
            </a:endParaRPr>
          </a:p>
          <a:p>
            <a:pPr algn="just"/>
            <a:endParaRPr lang="nb-NO" sz="1050" dirty="0">
              <a:highlight>
                <a:srgbClr val="FFFF00"/>
              </a:highlight>
              <a:latin typeface="Calibri"/>
              <a:ea typeface="Calibri" panose="020F0502020204030204" pitchFamily="34" charset="0"/>
              <a:cs typeface="Times New Roman"/>
            </a:endParaRPr>
          </a:p>
        </p:txBody>
      </p:sp>
      <p:sp>
        <p:nvSpPr>
          <p:cNvPr id="6" name="AutoShape 2" descr="data:image/png;base64,iVBORw0KGgoAAAANSUhEUgAAA4QAAAINCAMAAABRWEGtAAAAAXNSR0IArs4c6QAAAARnQU1BAACxjwv8YQUAAAKmUExURQAAAP7+/p7E5vX5/P7+/v39/V9fX/39/sDZ7/Pz83Wr3P7+/vb6/V+d1v7+/j4+PleX17+/37LQ6mCe1vn7/f7+/sLZ7lqa1f7+/vb29rfH57bI6F+f37XL57fT7UFBQf7+/l+fz1mZ0pC74/7+/lua029vb9jn9f7+/v///6PH54254m6n2l+f1P7+/qTI6P7+/o664lqa1LTJ6Vub1Pn7/f7+/o+74vr8/fr8/v7+/rXJ5rXL5lub1SQkJHqu3bzW7f7+/uXv+LXL55aWlnuv3WWh2HR0dP7+/lub1f7+/peXl////83g8mai2IGy31ub08TExFNTU7TJ5Ofn5wUFBVub1LTL5/7+/rzW7v///4e24JW+5FmZ1Vqa1dzp9r3X7uLt93h4eF+d1bXL51ub1P7+/lmZ03Oq21qa1WOg17PK5K3N6bLM5ZS+45S+5PT4+////woKCnes3LTJ5lqa1LTL5n+x3ury+mqk2Yu44Vqa1Vub1f7+/tbm9P7+/vr6+ujw+bXK5rPK5Vqb1Vub1Wii2KPH53ar3LTJ57TL5hoaGlub1Nra2kdHR63N6u71+lub1LTM51qa1bfT7P///xsbG2ij2GKf1/7+/rXI5f7+/sfc8Wtra7XL6Fub1Vqa1f///5nB5Xyv3bXK50pKSm6m2t7e3rXL57PL51qa1P7+/v///7rV7bTJ5fD2+7TL5/7+/pubm93q9nCo2vH3/P7+/tvp9r6+vlub1f7+/tzq9sbc8f7+/rXL5lua1qjK6P7+/v////z9/m6m2QAAALXK5y0tLVua1XKp2/7+/rXL6P7+/i4uLv///4W04K/P31qb1P7+/tLj8/7+/vX4/NPk9P7+/qGhoZ7E5v7+/lyb1P39/dfn9Ym34ZrB5A8PD7XL56MNNf0AAADidFJOUwCv9P9I+PX4/+f/t///+PggCPH/57/vh1jnIDgIz//4xxAo9vVw8//PYP///xj9/+r/MBiX/9f////yaOef+//v3/+A8P//8/qn5/B47f/5QOv2MOj+r6/v/4D/9lC3///q8/7/+PdY/7/9WPIo///o//76SGDH////92jP/P/p5um/cI/X/PP/YN/83+n3/+h4l+fwCPz9//lQ5u70h4DvEP/61/f/6Y9A94cY/3j/9/bv6///j//s//7//+ufOPOXKP/8/+/66Pvzp5/6MPgQxzjs+/7/p+//6Ejw6//1/bcIy92qAAAACXBIWXMAABcRAAAXEQHKJvM/AAAvtklEQVR4Xu2dj58c5X3fz+C2GELDYYHCSefwo4rr2JiAwLEs2Qbf4QYS47oCycWIFrQlkeQjrDgUgWkiThD3FB0CiUhYcEIOwuhkKl+DKRpQZBxL12LF9RE1bVpqkP6TPs/3+c6P3X322ZnZ2ZvvM/t5v2Bvfjwzmtln3/v8nO8OAAAAAAAAAAAAAAAAAAAAAAAAAAAAAAAAAAAAAABgYGBGMaI4MKHZrRdHVs7MDPFuAEDPGJsZOTyxqtaW4YmR7XARgJ4wOD5ybphV68jw2u2r+TgAQAEMjh/YwnqlZ+7c0SV8PACgC3IJGDI7MTLD5wEA5GFwci3rlJ+53fAQgJxsOj3LIiWZnTg9MnJ0ZmZmkJMZ5nV/6bmJOU7VwKrDaCECkJmZE60+DZ8e6dz1OTQ+cq710B0jY7wfAJCCscPNwxCHDk9m6WYZ2nRggo+MGN4+z3sBAG5mmhqCs2tX5hr6W72yScS5keW8CwDQnv2NnaGHDo/zjjzMT65taFfOHsZIPgBuJg+xLsSWfEVgA4ObGluXJ9A4BKAtg9uTTcG53YXpMnMiWR6uRV8pAFYGjyZLrC2TjUMQXTJ/dAefWDOBuTQAtDKeqIgWWAjGjJ/js2t2o6cUgEaGEj2iw8UWgjFDh+Oydm4lbwQAKAZH4jbbjk28sRcMTsatzmHUSQEI2R+bsWqSt/WKwe1xaXgCw4YAaMbittqq7T2qiCaZPxAVu3NHeRsA/czKWImRBVBQs/wE/4u12iEMV4B+Zz7qkJkdWcAOy7H4n0UHDehvlkStwS0LPJFlJhoROY3RCtDHHGUParML3zgbPMD/NqqkoH9ZHj3ksNDFoGFJWBjO9rpLFgCZjIdjBSUUg4bBqIPmxAJ1CQEgiag2WE4xaBgP26SHSrwIAEph8DR/+ksrBg3zYWGIKinoM+bDAfryS6D9Ya14N28AoB9YHsbSnhAwPLA6fMjpBG8AoPqMhR97GYXPfNhLexrdM6BPWBJWALfzhrIZ3M0XdA4Wgr5gnCeLzu3nDQJYaS6pdg6zZ0AfMMmf9x2i5qnMcOk8DAtB5QkdHBb2LN8QT5+Rdl0AFM1+81EX2Acyzz22OxCZFFSaGW4PShwNgIWgH1jNLS+ZI3KRhaiRgsoyxDM1T/O6NEILt2CkAlSU5TxGL3c0LrRQ6rcEAN0RfsIlj4iH1zjC6wBUiUGesz0suq4XWtjL4KcAlASHVpI+Gj5vxgtnERkYVI7t9NmuHRI/I2XI9OCuwkAFqBhLzAChD2Nw43SlwqvNAGRl0HSMznoRRIIL7bW8CkAl4CASnoSQ4NAbB3gVgArAs7Z9CSAxyF2kM7wOgPeMmQahPxNReGrPDjQLQUUYNL3+cx71N/JEc8R+AhWBG4SCHqTvDHfOoEIKKgE/QniYVz3BzO+pboX0b+/+yC11kdx+2d0f5YsEhXFU1+18ezJhuRmz9+yrIzV/8E/4Iy+Tv/s+XycoirEtXjUIDdyjW83pa5fV68f/6suBSC588BOfr9/yGl8pKIyjXjUIDaZCeqiKFdK76+dfzx95kVz4lfpFfKmgrxkyPaQVHLL/H/+sLtrBIHj0H+qf4osFfQ0HI1UV0slq9ZL+sH6cP+xi+e36R/hiQX9jwuMfmtxRq9Zv+V4kvSBUFdL6LXyxoL/hmT6KaoUE/mb9x/xZl8uKOl8s6HPC39Sf4/WKUK/zJ10wdUgINMsPs4RbeENFgITAE6If8a1c9DVICHxhhp9oqtwwBSQE/rCffyWmYr9nDwmBT0xSXI6KPUwBCYFfbF9Vq1XsxykgIfCMwaOreKkqQELgHVWbww0JASgZSAhAyUBCAEoGEgJQMpDQVxAZqDJAQk9BZKDqAAn9BJGBKgQk9BJEBqoSkNBHEBmoUkBCH0FkoEoBCX0EkYEqRVoJL3576x36/3jNLCl2rfgML7lIler5Ny7gpSSQsBlEBqoUVgmvp17mBh8goSRQf6kUdgl/9mlt4id5VRNpR/sayClh64kgYVogYaVoL2FwPKkNJJQEJKwUDgl36ddbb1IV0+ui6uijb+uK6idJyYvVsjZL63Xx28YxI+71+ghdp9Vl6a4Vv3uTqtpGqcxh+pX2h8n0ws/+GBKmAhJWig4l4fW6ZaidYgnvMPvMmlZI/a/0Ch2kpOGR1ymD1dG76kZpThUdZv6RKJlZaGyIMsjOZiBhpWgv4S4lBBmjpDICNkoYVR2VXlHNlQ7Qe8yRuvjT5zGLlCo6jE/EycwC6dgCsrMZSFgp7BLqqqJ2hKVQFdNWCVWF0hizy9RKDVq7W3/t0+pIXSTqxFSrjVNFh9GJomTGTbQJ0wEJK0X7klBjHNHrrRKqAjJsE/57qoQS+ohdaie1JcnkUMIoFR/GEnIyozskTAckrBSdJCQprCWh2a902rXij8Imod5zgfov0lcRSRinosNYQk6GkjALkLBSuCV0tQkpgV5TNdDn3+B1JdvWb6naaEKnSMJEKn0YnShKhjZhFiBhpXBLqFpyqqTSL5GE5Ileul6t0BbdDKReVOLWX/tfpBodqdPEElKq6DAjXJxMLaB3NCWQsFJ0kJD6aPRaJKGyhccJ1UKdNuhaJsmkiTtewt2xhJQqPIxOFCfTq6rGCgnTAAkrBbLTR5BrlQLZ6SPItUqB7PQR5FqlQHb6CHKtUiA7fQS55h9XPfLSbRue4jenEWSnjyDXPGPpI2v4bbGB7PSR7LnWMBeJhot6Tfpcu3rZS/duOMiHieHIhg2LX7qBL7E7li7bo0749XdePPP6CzYgoY/Ycy0agbUgVsJLFturaELYc+NP+ELz8/7OIHj45ofYOAuQ0EesuUazInYp1xJzLSJ6KKHtn1OkyrVrb1QpN97zzpkzz/AHUgwPnTlz6Xkn1eWt6bI4XBYEJ1/kk9qBhHK5RFfTdEWmBVuuPf8GzfNV+CPhS0eC9R+e4Y+iSF7/7sYguHEpX28e1NfMeXyydkBCoVzykqOaZpfQVEUdgUP0Lpo9qF5MMIQweklwfOu31OJ1+jkzbeuurT94g+PtqS20EB4c/uXzR/9cM51zbeltQXDNE/xBFMsz5wXB49fyJWfnxmD9zXymtkBCkVz7pLrvjdeoapr1Q2rNteOhCqZoag0cQk+qNAQkiaKXqIPVuvLtOrNKMUlo73FOER4cnSQ+f86S8Kr3gvWX8w2J5vWTwZ68VdJlwfqv8Wna47GEVy97acMGTlI2j2948qXuW/ARyw4GwYeOzLPnmnKICkOywjwbRrrpBa1LVCVVWynUiNmln1QzEbrIOqrWmvn4eodGbwoPDv9G588r4dL3gn32zkJxPPRycPASvuxsrAuCjuWgvxJe8uRO3iuHg1/813x13aGraY85q2ltck1XDcOiyRI4RO02AukHVnSF0jxNRj06JCEdQ3ZpucwOjd4UHhz+jc6fV8I1wUnxVdGQRV8PnrqKrzsLS/cE3+VTuPBTwmu/qDbvu+fbZ84s4vsomV+dee68d9U1bSigOExRTWuba8+/EVphDRzCkUXCUCMc10Cnbyth3Objg/lvdP6cEr4UrPekHNQ8dDJYwxeehWXBw3wCJ15K+MiRILhHXhbe947uSeNrzI2upv2Kz9iO9rmmW2osIQkW6hfWIhsCknQsCXVlVlVJTdWTD+a/0fnzSXjtkcDdbS+M+9YH6/jS07P0v6e7SR8lXKxqa/fx9cviofPWB/fmqbckuC1FNa19rmmhyIrQOjaIfTPKKLmoL5XlitqECQlJLLWDjgsljHxTf6Pz55PwtuBDvhdP+HbwOF96elIWhD5KqKqil/LVy+PMxuDxrix8NljfqRy059r1RiOlixGuNXBIa0ASSkMvzRKa3tHrlMtqTfe7hgfHJwnPH/ndiFPCG4L14kbn3Szal70o3BCk6/31T8LFwXrJFZn7TgYbuhjbVdW0FBlnzTU9bmc6TdoFDgnntVFl00hkmnWtEurfLtAJtL71C46Tl3xweNrk+dX+ZpwSPtlxAFsclwYb+OLTcm2wPl2XxVv1r/KbJpeGX7r7ThB0Hngpkyc2dtMufDJ4jM/joudfnaZN2BVOCXcGnYt7YSxaH2Ss4nwn+CUf24Hfq3/Ab5pYvlr/Jt+V4tr/ILguajiTpw3PpKym+S7hDcE+vhOP+GXwCF9+Sm4MnuNDO/Av6rv4TRPLB/Ur+a4Ua1KVFOWSpw3PLE5XTfNdwmd965bRPJd1lGJN2jrbN+vnP8rvmlTerP+Q74pKCpn9oknytOGZnUGq6cz+teQb+WKaeSTSeD14jy8/JY8HaYfRvlf/U9mtwk/Ub/8+35XOPR8a9Jdmza6Qq1NW03yX8N503zWyeCbYyZefkj1B2h7g//vZ+o8elKvhB2/W6x/lm1LsCeQXhKoo3Bjkm2r4bHAPn8KN7xI+5UU2NhMEfPkpCQI+sDO/83t1sZyv/r894eBPgpN81bK5JljGV5yNtNU03yU8EjieMxfLxt5J+MILP//eW+YzL5ArfxrXRf1p0L8Y3MtXnI201TTfJcz08RRDD0tCYTjv1JcG/RPBU3zF2UhbTYOEZQAJiQ2eNOgXBXv4irNxMGU1DRKWASQkdgaePIKWtfnApM02SFgGkJAIAiHPD3Yia34xkFAykJDw5rYgISSEhCUDCSEhJCwZSAgJIWHJQEJICAlLBhJ2LeEVe0+dOnU/r4gAEhKQ0NAPEk7/4wsvHBNlISQkIKGhb6qj05vv5CUBQEICEhr6RsLRu77BSwKAhAQkNHgXGagJ131ue/rUKVUTNYyiJCwDSJgC3yIDNeO4T+1gZOHU2VfMggggIdGj2zoWf/WmgFJ3OKTHEvoWGagZx31OndUSknvT/FcKkJBIdVtTZ3WX2hV72zYnrtjblLetRrUkSSBAQs8iA7WQUsL/9jHaJAVISKSXUNVq2lriv4SeRQZqwXGfieooJCyLgiScdowwVUBCvyIDteC6z7hjBhKWRX4JR0+dor40LeFo2JpQ7QqzdfSub6hlvag30VwMmpOh85u10nlu0oRJTA+5Ea45tV5sS68l9CoyUCt+fjwhIeG6LeWgkUxJGPaqXbFXibXtaa2S2n2/WtQJuJijRKOhUVNnSVD1MvXrHwuTJCRsTF26hD5FBmol1X2azBIEJCQct2XaEkaX39LuaaZJIjJqlOqn5A4bRrWdbU+rV7X1ir0JPaOFhIQNqSVIKIjMdwsJZZNXQqotUi1T968ZCckZhS7fqBBT+6gaqg0LVVT7jp36fXJQHUDWWSRsSA0JG+mNhOKAhITjtpIl4f2m2AvNoQKxRULTF0412GPmQLMxLjyTEjakhoSNQEIr/Sehssw4okXjAYoOEpqdimOn/josAvVp1HaLhInUkLARSGilDyXU+lCdUosWNvE6V0c1yijTL0NoZVskbEwNCRuAhFb6UcIQEo0HHEgiEqhFwkS7Xxt1LJoipc1j50g1KlabUpuX9kBCJ5BQNgVJqKRTGk2dVSoafxISslC084VRlYyM0sP7U39xp/IvOsYsT3NLsyE1JEwACa1AQtMspO4aKtQSEiq3yCvqUNU7ySjqGdUNSy1bmET3x9w/dVYf2pgaEiaAhFb6WUIJQEInkFA2kNA/IKEVSFgukNAJJJQNJPQPSGgFEpYLJHQCCWUDCf0DElqBhOUCCZ1AQtlAQv+AhFYgYblAQieQUDZdS9hhLouNHId0ABI6gYSygYT+AQmtQMIsQMLugIRWIGEWIGF3QEIr/S4hPU4YP5KrFzngYXKRAxwmDlGvp0yAi9HNd47yYg4goRNIKJtCJDTPyScljAMeJhbDAIfxIdOv6GeWzMG/UMvmqeDsQEInkFA2RUhoNGqUUD9H2LQYhayIDyE4mS4YE1EtMgEJnUBC2RQgIccvbJRQvZhHeuPFKMBhfAhBP9JskvET9pmBhE4goWwKkDCMX9hJQvViGn3xIURCQqqx5gASOoGEsilAwjB+YUcJ9YqOWJEIeajjW1AIYUiYHkhopa8lDOMXppDQdL1Eh5gKakN1lCLOZAYSOoGEsilCQvW/7k8h/UzAp/YSalOjQ0w/DEuoFxMxfzMBCZ1AQtkUIiHFL1RKqWLMBCy0ShgFOIwOoX4Y1VKkZMrCqOsmK5DQCSSUTTESGnvigIX2klA3AM0IfXiIjmu4+dW9Jlk0pp8dSOgEEsqmawkLwriaF0joBBLKBhL6ByS0Agm7BRKmBxJagYTdAgnTAwmtQMJygYROIKFsIKF/QEIrkLBcIKETSCgbSOgfkNAKJCwXSOgEEsoGEvoHJLQCCcsFEjqBhLKBhP4BCa1AwnKBhE4goWx6LKEJ8xRBz0/0AEjoBBLKpgAJ9RNMja7F2CTMG1LNASR0Agll072E9GD8tqfbWNgIJCwCSGiljyXMFKUQEhYBJLTSjxKOmgfhKWBFyLSqmBonkxHv1StHuNerOk3b6mtOIKETSCib3BJSsELtGcWXIchHE+kiGfE+EeweJWERQEIr/SfhtqepQCOnwnLN/JKEdizyzJSE0RIkLAJIaKX/JNTqKcg+XSiqhTBoqCoFo7BpSQlVEkhYBJDQSv9JGJeEmqmzp+LiTxeIccR7SFg4kNBKurukD67ptxBDXgnjNiGhi76khLRfrRoJKS0kLApIaCXdXY6qD19UURNCbgm1WYkvFGVe2E8a/p4ER7znW0ZJWBiQ0EqGu+zBR7Ab8kvYAI0Wxh0zRBjx3mzwVUJq/KpLFwQktJLhLvP+BF+P6FpCiritikX1OZ06S0MU6v4aIt4ngt2ThD14B3oo4bS6YvoCkQMktOK+y4aKW9UkVJ9QhbknavRSMadbgbpyykWfSkDB7mmV1vXf4uihhETOX2zrEZDQivMuqVsiysWGGSbl072EEui1hOZX36QACa247rKxM58bTmKAhG3Q2RYV16MoCReeIiVMDmurqpssByFhG8xXJ1uY92cTewQktOK6y2RJeEyYgpCwHfSQpGnfTvNfMUBCK867TLQJIWFv6K2EohrxCkhoxX2Xce8oJOwNxUuYqI5CwnIoVkLJQMI2xB0zkLAceiVhU8gVAUBC/4CEViBhufRSQmGzKxSQ0Iqfd6npuYS6h6PdN8/UWbWniC8mSOgEEsqmeAl5fnb0x9Gi8kJCeUBCK5AwplFC8qwdzp1ZgIROIKFsIKF/QEIrfSzh6OZX9+oHJmh23j/S/BLF/ebPv6LRNtWmCvc2JH+FJDRPVtCzGOGgQGYgoRNIKJvuJbzrF7o4o+mVo1oiW0kY7+Xk1FRUooYS6if2TFTEXEBCJ5BQNt1LmJjbRfHWbBLGe8PkNHWIQpZqCU2gtvwPDEFCJ5BQNt1LSOawcvrhV4uEib0mOUdHjKqjZt1UTPMACZ1AQtkUJKGZ78zNvxYJE3sbnG2SECVhOiChFUgYP3FnlTDaG0rYWBLSSxcxByChE0gom4IkZOU0FgkTe03y1urol1RhGSXKDCR0AgllU5CEibldFgkTe03y5o6ZK3QUqC6AhE4goWwKklDJRq06JR4bx39IwsTeKLlanv5SXBJSmxHV0VRAQiuQUBVmyiIuA2nQ3fwxEsZ7w+Q0r5sKQGoTjmr/8jcKIaETSCibriUsBBIxNjQzkNAJJJSNDAlpMk3YUswBJHQCCWUjQ0LTZjyWu38UEjqBhLKRIaFpM5riMA+Q0AkklI0QCbsEEjqBhLKBhP4BCa1AwnKBhE4goWwgoX9AQiuQsFwgoRNIKJuiJKSYaTzmnp3ujoaEHYCEsulaQp6onVOj7o6OgIROIKFsipKQyC0hAQlTAgmtQEICEi4IkNBK/0rIEQ6NQUajOHqhXqLpoKN3fUMlNA8VJoMbWo7OBSR0Agll062EYVkWaxRHL5xWe8zSqDbNPGHYGNyw5eh8QEInkFA2hUvYHLOJdpjfm7DshoQ5gIRWIGGkUXP0Ql3yKQn1qn7At2k3JMwBJLQCCSONWktCi4QoCbsBElqBhLFG+oUDVaimIPW7JCRM7lZAwhxAQiuQMNIojl647Wld3rWUhA3BDSFhDiChFUgYaRRHLzR7miRsCm4ICXMACa30sYQc2jDSKI5eSHumzjaXhOFuovnonEBCJ5BQNl1LqAozPfIeaxRHL9R7Nr+qi75Em7ApuGHz0fmAhE4goWy6l7AJVinuHm2kw+6cQEInkFA2hUtoCr220Qs77M4JJHQCCWVTuIQdohd2G9zQDiR0AgllU7iE1MpzRC/sMrihHUjoBBLKpngJywASOoGEsoGE/gEJrUDCcoGETiChbCChf0BCK5CwXCChE0gom15KSDNkFgRI6AQSygYS+gcktAIJbUDC3gAJrUBCG5CwN0BCK/0sYSKEoY5gaOKo6XkxrxgJaYqM3ju6+dW90TNMxQIJnUBC2XQtYRzCkJ5PMo/T06JSUkk4dfYVnrY9etcvelUyQkInkFA23UqYCNxknoygZ+XN4rSWcFrvp1SjBc/aTgAJnUBC2RQjoX5K0Cwp6zbfyYu6OsrxK9TGop8hTAIJnUBC2RQjofaLddOlIC9qCafOUotRNxUhYUFAQiv9KyEVghzMIiFhVBJSk9AACQsCElrpXwnjEIZh3BhrdVQDCQsCElrpXwkTIQytHTMcTk0DCQsCElrpXwkTIQwpcoWRjiqh01/S44QmnsWoWmcJzYZigYROIKFsupUwGcKQhDS1T90fc78pJWmwXm+FhAUBCa30r4TZQxjyEYUCCZ1AQtl0K2HmEIaJnprigIROIKFsupUwcwjD0aijpkAgoRNIKJtuJTRNvh7UMDMBCZ1AQtl0LaEIIKETSCgbSOgfkNAKJCwXSOgEEsoGEvoHJLTSzxLSuDwvlwUkdAIJZdO1hOG87VKBhE4goWy6ltAEkikZSOgEEsoGEvoHJLTStxKahyg23xlGUtOh1/QMNp7Gpv5Qis13tom51pqeNmcFEjqBhLLpUsKwJORIatOv6Ebi5juVXHpVtxf1Ji2iWm+NuWZJb3ZkBBI6gYSyKUrCxOTRKOBFXFU1c0vpgfvWmGuW9FmBhE4goWyKkjBRj6RSjTZEk7VNQdcm5polfVYgoRNIKJteSag3b3taF3phvDVNewnj9HmAhE4goWwKlnCUXFNbtFBTZ1UbkCIAc0moaZSwNX0uIKETSCibQiU0MfCNcapqqWuX5hlek4hISmhJnw9I6AQSyqZQCY1xRqqps3+ta5fhpqjbMymhJX0+IKETSCibQiWkUGuqDai3bHv6N/eq2iUVdsdO/VMT6km9NJaELenzAQmdQELZFCqhKtpOndr8qglFOmp+JU2PEaqd1D2jNyQltKXPBSR0Agll07WEIoCETiChbCChf0BCK5CwXCChE0goG0joH5DQCiQsF0joBBLKBhL6ByS0AgnLBRI6gYSygYT+AQmtQMJygYROIKFsupaQf5bJQWL2dq+AhE4goWwgoX9AQiuQ0AEkLBhIaAUSOoCEBQMJrfS3hKMtYQvDuIb6KYlXjIRtYh4WAyR0AgllU4CE+lFBbZ55OJfipnFcQ1qepvAVU2f1s4TawoaYhwUBCZ1AQtkUIKEu1fQz8vSIrlGR4xqaspGizEzrVG1iHnYPJHQCCWVTgIS6jkkC0qIOa8hP7pJzpk1oAlm0iXnYPZDQCSSUTUESkl66ymlsM6KxeVrCMO4hJCwASGgFEmoJdXGow2nHEkYlITUJDZCwWyChlb6X0NQ81TLVRlm01uqoBhJ2CyS00tcSar1MSXfF3t80srFocceM6bQhIGG3QEIr/SzhXb/QHaNsnRkKDEUjNae/pMcJp85SUanWIWG3QEIr/Szh5juVelzOHeOFUDTdH3P/FRTSkAbrdTEJCbsFElrpYwkbSPS/LCiQ0AkklE2xEnJX6YIDCZ1AQtkUKmGi+2VhgYROIKFsCpXQ/CBvCUBCJ5BQNoVKWBqQ0AkklA0k9A9IaAUSlgskdAIJZQMJ/QMSWoGE5QIJnUBC2UBC/4CEViBhuUBCJ5BQNpDQPyChFUhYLpDQCSSUTY8lHKUIbBHmufsYWm9KkwdI6AQSyqYACSl+TBuPbBImnrKHhHmAhFb6WUKKcbjt6VQiWSUsAEjoBBLKpmsJMz05AQmLABJa6UcJR83z9BxSzTBtohqaJb1gLDumNtPz9HpVpwmrr7TbvNz1DXNCPm02IKETSCib3BIqWYwuFGCbIB9NuBkKQ/rrHzOCTauS74q9kZPNJSG/qNOoRP8mjOSdCUjoBBLKJq+E256mAo2cCss1E1xNOxZ5RoLFSy4J9UYTui0+KC2Q0AkklE1eCSluE9unC0W1wGFGdSkYRl9L+ET9Ny4JdcLwNSxb0wIJnUBC2eSVMC4JNVNnVREWyqULRLUhagQaIGFhQEIr/Sdh3CYkdNGXlJD2q1VjFaWFhEUBCa30oYTarEQHijIv7Cc1kfCNjNoqUzdFSVgYkNBKP0rYAPVoxh0zhI7yq60yGyBhYUBCK30s4dRZ7Q1NPaNQ96Tj1F/cqVxTa9oqs+VsJGFiCCL2L9TPvEJCF5DQSh9LqJSJGofUW0PFnG4F6sopWaV7Uje/qoPhG8n0uv7L6/FL9AoJXUBCK/0soQQgoRNIKBtI6B+Q0AokLBdI6AQSygYS+gcktAIJywUSOoGEsoGE/gEJrUDCcoGETiChbCChf0BCK5CwXCChE0goG0joH5DQCiQsF0joBBLKBhL6ByS0AgnLBRI6gYSygYT+AQmtQMJygYROIKFsIKF/QEIrfS/hn33hv/zPukhuv+juv+fbaQESSgYSEqlv6wtv8UdeJn/3l3xDTUBCyUBCIu1tfa9eP/5//iQQyZcf/Lf1+ue+z3fUCCSUDCQkUt7WF+rnf8AfeZH8yVfq/5vvqBFIKBlISKS7rb95qy7awSD48efrv8G31AAklAwkJNLd1s/rx/nDLpbfrn+Eb6kBSCgZSEiku60H6g/yZ10sX65/jm+pAUgoGUhIpLutz9Yv5M+6XOp1vqUGIKFkICGR7rbqdf6kCwYS+gckJCChSCChFUgoHEjoH5CQgIQigYRWIKFwIKF/QEICEooEElqBhMKBhBn4nZ8/8B956rswbr/s7o/yPbUCCYUDCdMj/ZEY+2R8SCgeSJga/UjMX32Z3zdhXPjgJz5fv+U1vq0mIKFwIGFafl4//3p+00Ry4VfqF/FtNQEJhQMJU/I3b9VFOxgEj/5D/VN8X41AQuFAwpT4+0gMJJQOJEzJP5deEKoKaf0Wvq9GIKFwIGFKPlv/Mb9lcllhzUxIKB1ImBJ/MxMSSgcSpgQSlgAk9A9IyPfVSEUl3BM8w8lcQMIFBhLyfTVSUQnfC37FyVz4LOEivgevWA8JbVRUwtuCFzmZC3u+Xfz21jt4sQc8/8YFmf4Fe77tDJ7ge/CKjZDQRkUlXBx8m5O5aMq363/2af3HBwk3BGf4HnxiUbCHrz8tkFA2TgnXBV/nZC7sEhJmObnFQp7dWsIs2PPttuByvgefeCJ4nK8/LZBQNk4Jlx4JHuJ0DvyVcHHwDt+DT7wY3MvXn5YM1W5IWAJOCQfuDS7ldA7sEqrK4qNv6+e//h29flLtMH+CXSt+96a6cui4WteVSrP7+IrPsFu8X+9Y8ZnW3fo8P/vjqDoanXXrD97Q5zMJaFMCe769HzzM9+AT9wTP8vWnJUO122MJU5UYInE38tcF+zr3H7aV8A5e5tf6dcGtN2nJ6rR+XC3qbbw7ISHtv/ht7a3+v2m3OQ9Zqv+F+KwqxS46X7gpgT3fVEnvYc/MvuBqvv60ZKh2eyzhU8F9fBO+4S4JBx5PURSmk5CkUqWcNiUS5Pk3LJaZ/abUUzTtNufRkul/IXFWnSxOoDclaJNvtwXP8U34w5lgJ199atJ1sBEeS+hnN5vimQ45ui7Y+DonbUs6CW+9SRVStEi6GExxR+sJCWld1UONhU27jZzGtq13JM6qE+jzxZsStMm3dcFJ70YKXw4W89Wn5v3gZT64Ix5L+MXgZr4Jz3g9eI9voQ33Bic7zZpJK6Fu3OmaJksYtvY4UbOEaotuE7bsNhXNWMLorLGE4aYEbfItVUkvixeDPVfxxacmQ7XbYwmfDT7km/CMm4M1fAttWPp48HCH9m6WklATlnRqv6Mk1Nx6k9rYtJuSJCSMzhpLGG5K0E7CdcGf+9UqXPRusIyvPQO3pf6u8VjCnwT7+CY847HgO3wL7bhkZ3DSXSNNJ6GRR2MkoxItISFJZLpYzAk0elfTbjqEl7bekThrKGG8KUE7CQfWBO961af2WLBzKV96BlJ1sBEeSziwM9UsS3EsWh9cy3fQlkseDzY6uy8cEpq6o3k1PZdqo5GM+mSO6+ponIg6PXm/Ttl0Dt7d0DsanzWUMN6UoK2EV+0Mfsn34QPfDQ7ewFeeidTVbp8lXBycx3fhFS92ahJqrloTBO86JpE2S0hNsq2PakWUEFoz86p30DZjqW67XXBcbY8TrfijtyMJ9Tolb94dLZGE8VkjCaNNCdpKOHD1weAxb8rC7wbB+3zd2VgXrE9X7fZZwhuC9Wme+pHGw+kaGI/sCYKTH7Yr633ON8X7B4OH/WgXLnosCB7hq87KmuDhVBXSgjLTfEGG0BckcbzpyzEXbTNzTfAY34ZH3Bw8la6BsXTZTrr9k/TahOcSDtywM9joQx/p194NDq7ja86Mqnan+oDmykxdaanrRkBEORJefcS/ocIn/jxIn6k3LN5whN+EJnyXcOCqDerrRfpU7l99PQh25moPGm44ElyToizMJ6FuQFBTPKQcCVWrcKNnU6AWPZymRdgZ7yUcGPhDVdBvvOZyqS2KRV/7UNVBDr6Uo1805v0jwcudbzC/hKYDjWkn4S7dZu+W9pm5dINnnd26t7tj12gaKiDhwMCypyjd+n30RxIbzSXteTLzGH0TP9kT7Os4S687CWk0V/ePGwnNFH0t4X/iyfUkYTjBPpzJnxVHZqpatycNfGLRNcGRLmo3CSoh4cDAJcvufZxTS2PnhsVFZNW16v5c3dya/BJqAWlCvq5zkoTRFH2akn996Ftizr0+LjuuzLxENfC9GS184uHgSL7e7hYqImE/oLu5N97jqnbnk5A6ZlThRkNE4Wwm2kXDwaa5yO1BM4yka6iJmfyZcGbmVe8F69/xY0Lw5fu6auU3AAn9YemzXO3eSH9ayV8S3nqT1k0Xeer/SEIzfYJqqZRKp9NG6kS8ITPuzFx6YxDsu1m+hl97OQjeK6Q9qIGEXnH1sg2Oand+CemVGobKP5IwmqLfJCGVmz2TUDV+N6hEjz0n+OnCJy6/R30L7vxDvuACgIQVogsJdVtPyfcDPXdXS8gixhLSK5eEml5JODCw7j2T0jquXTZ8UU8t66qzuwlIWCG6LAnVy3/Wf7SA1PliJKT93CZsnsmfnTSZedUjt+nyUCjv3bvsEr7QgoCEFSK/hNQmVIrRtF0tYTxFn3tHuQSM59z3UMJ+AxJWiHwSUivPFHDHyTWqikZT9Hdt/ZZaDGuhSseGmfyZQWa2AgkrRNeZacbrewoysxVIWCG6zUyqg/YYZGYrkLBCdJuZeauYWUBmtgIJKwQy00+QbxUCmeknyLcKgcz0E+RbhUBm+skD9a/yuyOXFci3dEBCP7my/gG/O2J5tP5NvljgBhL6yX+t7+J3RywP1i/iiwVuIKGf/Eb98z/mt0coH99a/yFfLHADCT3lovqboluFHz9e/9xf8rUCN5DQU167vf6jBx/ld0gcH7/+K/UH/p4vFXQAEvrKa1fSNHqRrFD/fw4OpgUS+ssfXPaA+cwL5LKffp+vEnQEEgJQMpAQgJKBhACUDCQEoGQgIQAlAwkBKBnMxgegZP6l/Nn4X8VsfFBpfip/Nv4H9Sv5YgGoIp+qny92AiLzJmbjg2pzWf1PZbcKP1G/HTOgQKV57f/Vf/SgXA0/eLNe/yhfKgAV5W8Fz8Y/X/1/OxwE1eduwbPxr8RsfAAAAAAUz+DKw7wEACiB+aOrarUlvAIAWHDG52qKYV4DACw4y2e1hLX9vAoAWHC2k4QoCgEojUHVJFSs5FUAwIJjisJVg7wKAFhwhsnC7bwGAFhw9pOEq5bzKgBgwdlCFp7mNeA92zfxAvCG1SRhDTlXDWYO1ea8qdbM41PHrCUJ/ck50J4hykxPqjVDh+d28GLfM0TTZmrneBV4zCRlpRezL2b098UsrwDOuUlelcfqGV4AnThHWblqnlelMjhpeuVrvA4GTtP7IbRCOjayozbCy6ATQ2Yi4m5elcnyETNHRIFGUMi8eU8EVkiHth/SVwYJU2NmX9RE1x1muBhUDPEmMDBj3hFhQ/bzKyfMdUHCDJghp0Oy50CtDItCNDRiDpu3ZJxXRTBPhSABCdMzZiqkB3hVJstDCUV94kpm0HzgZ1fzuggGD9BFKSBhBkbMeya5h3QwrOII7g0sgdXm+3OHrIbyCbooSJiJQdPimhvjdYFwxWsHnt9p5Kh5X7ZIakvw2AkkzMYS86bJbRaa+cq1tQObdiBnGzATZyTNtuC8UiCrMsHV+LW8Kg1utR6aV6W24OK6DAZNt1rtKK+XzrjJq1lVJ4WEmQibXDIfUOMOt1n4Z2FeVdE1QtrKq81sOnU5Sw5BwmyEWSlyAICrXOiSscKTSGW8PeHF6G/zQVGdtj4wZt69VQLHwnk2AaLdtmGJqQBKsHCIv8tlD3fJhdvTw+ImkY6bCxPVASgLfofKb0zM88SmE7wOssK93dIs5Ib+HKartWclvUWl94QM8WQZPF6VHzMrv3ZOVJHDDmK2mpNwkkqpFoZ9MqizdEHY2y3JwtBBdMq42W3epjIbY/s5q+Q1aLwinJ8px8LQQXR2d4KnHtbWlqUAd5/BwW4JKxRSBu1DB9HZ1plwstihckZTw6JYVmPGS0ILZXRvhQ6isy0NYXVwroTm8yAP5dZOwMHuCS08LeDNDB1EcM10zHDeLfxQxVj4zDXGcgsh6uIqvWoffrOjgpOW1eEzlwv8FToZ2i9mAqvvhBbuKHmmZtjTgA7v9IQTVmqHFvBnfOdNqDAFurALI7SwjLZFRNTIQGdbFuZ5lKlWO7BQ313jYfE7h5gHBRJ+n86W9802FDYy1qIczEZYgVigwnAw7BWtbcGUpkKJajVlDQ1EXQxo6GdmSVgyLURhuCSK6rRgJW/fEE4CrJ0upTK4krtkZhHKIgdxG63XheE8Bx1BVbQnzIdNslUL/+5GNZxSG6U+s52/xGq1Ez2MADV4NKyv1LYgInNPCGch1XYvcD0jquGU3T3rMaujWuLs4V75EQWCxYSm3hG1yxayuzsRtLL8gUqPGYwqirXZkV68kfsjzWuHUBXtHcvj7m7e0nui/u4FL4Crxuoo92pzR4t+L2eSJ+dtoCckup8XpmY4H0aNLaMpWjkm4/riqqNFVko3xQrWTqM12GsmoxZ+z5oWCaLZT7VzyNoCiDsvFacL+lobOhC7XRteyJZK3xK38Iuv0zQxFPWsz8oMvOghY9GPByh2bO++cTjO0ReIOYwgLQyDI1FhuKqXPxc/FNVEa8PoFS2OTXEHivp2O9HVoM/yleEkDs1cTzp8gJXEt+lwrwbuEgpi6kXB7E+WhrW5E5vyvb+rR+KfiFSsKqBYBRmI22q1tb3QcPnhqLStbUEro3CWhDMvmLUrMza5B/fvTjQEFTsm8U250MS9lrXaoaLf/6SCPa3x9jFDJ+L3mBg+PJkyPPbymZG1zQcjl0ohnqirajQHCpwvvyTx8Zgdwfdrr1h+INmeM0x0MHFofORcYwmomDuB0aOyGNyezI7TxdRKlx9NfjJ2Y1yipyxpqlMaVk1MHBjZPjMTN/FmZvaPjJyYmIgbITFrc7YoQTEMTiaN2XG461/72BSNSWgm8OshvWfmhM2stGxZic6Y8mnQsDsPl+xu+Dj0pMMHWNh/wlYedmT23HY8tCuE/Q391Dk9HFu5tsHAucPI34VkbPJEawPRwdzao+izFsX+xMRBzdy5kZkM7YT5TbubPgBFTOQAWVm+aXdyGL8tw2u3o50gkLHk7EHD8OFNnQuzsfGR040FqWILurvLY/XMyIGJNi7OTewemcHcJcGMn24aOtJsmTgwsj/RyxYxNqP0aypAiWG0MyQwNjMzMzkSsUmtZqncgLKYX2mzijg0QZwbGdmt/vDGVmAgAN0ydvScpTxMBwwEoCCWHG1f1LVjeHeKBiQAID0zIxOpS8SJA+PoCwWgFyyf2X5gwjUKPDuxdmQlRpsA6DXUyXZiYmKCxgLnqINm4vDIOObDAAAAAAAAAAAAAAAAAAAAAAAAAAAAAAAAAIDKMDDw/wEQXhCAOrMyq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AutoShape 4" descr="data:image/png;base64,iVBORw0KGgoAAAANSUhEUgAAAoAAAAFoCAIAAABIUN0GAAAAAXNSR0IArs4c6QAAAARnQU1BAACxjwv8YQUAAAAJcEhZcwAADsMAAA7DAcdvqGQAAMlxSURBVHhe7J0FfBTX9sdH1iUbdxcIEty9RYsUKHV/bV+9r6/u1I32X+revnpxKFCKuwQLCXF392R9d2b+Z3aGZbMRIptkN7nf7ie99861mZD9zblz5xycYRgMgUAgEAhE30Lw/0cgEAgEAtGHIAFGIBAIBKIfQAKMQCAQCEQ/gAQYgUAgEIh+AAkwAoFAIBD9ABJgBAKBQCD6ASTACAQCgUD0A0iAEQgEAoHoB5AAIxAIBALRDyABRiAQCASiH0AC7PQwNJ9AuCLo14dAINoB+YJ2dnSHvoEPn0G4Gp5vJPApBAKBaAmygBEIBAKB6AeQBezsIAvYpekbC7iysrKqqorPIBAOZeTIkTiO8xmEQ0EC7OwgAXZp+kaAky3wGQTCodx66618CuFo0BI0AoFAIBD9ABJgBAKBQCD6ASTACAQCgUD0A0iAEQgEAoHoB5AAIxAIBALRDyABRiAQCASiH0ACjEAgEAhEP4AEGIFAIBCIfgAJMAKBQCAQ/QASYAQCgUAg+gEkwAgEAoFA9ANIgBEIBAKB6AeQACMQCAQC0Q8gAUYgEAgEoh9AAoxAILpJQ0PD0aNH+cwlzp8/39TUxGf6hDanAfRwJtDt6dOn+UxbaLXajiu0xmQybdu2zRkuGsIZQAKMQCBaALryzDPPbLGQm5vLl3Ya59GSHs6ksbExPj6ez7SFTqfruEJrdu7cGRAQMGvWLD5/Cbup/v33313tGeGKkK+99hqfRDgl5oLz8OEzCFdDetUDfKo3qbLAZ3oMWGmpqan33XffsGHDPD09jxw54ufnJxQKKysrs7OzQT8OHz584cKFIUOGQOXa2trg4GA4tHfvXpqmfX19QUtiYmIEAsG+ffuio6OhCfQA6gLVuP45oJOEhASuCWShFUhOenq6bU3bbiFr16T1NODWYceOHRkZGeHh4TBhbiZubm5ZWVltzgFGpCjq4MGDdtPQ6/VwmiDA0BXDMOfOneM6hAq2cwABvnjx4pQpU+zG5bJwLkBQUBBY0txZGAyGPXv2qNVqqVSqUChaT5W7aEqlEurDuRuNxrCwMO4iQE04U4IgwOZubm4+e/as3bWFUXJycmDy0An81izn5xji4uL4FMLRIAsYgUB0RH19PbfQCkIFknD8+HEQkqVLlxYXF3MmIEjU119/vXz5colEAmmoCWLz6aefgiqUlpaCQlx33XWFhYUglpb+WL777jsfH5+VK1eCnoGKZGZmgpJBFrRtxIgRXB27bu2atJ4GNAHBg7EiIyP//PNPrhOgpKSkzTkAJ0+eBHGFPsEwraurA6mDWw3Ibt++HbJQAWYFCjp16tSvvvoKsnZzsPTBYjsuTPWbb76ZMWNGSEgIKDGoqfUs4IIMHToUzF84x9ZTtV40f39/0LzJkydDzYqKip9++glGHDdu3CeffALVYM7QdvHixXbXFm4XfvjhB5hqVFQU1yHC+UECjEAg7KmuruaWoCExffp0+NIHXQE7csKECWAaQjYlJQVMN742hoGVuX79+sDAQBzHIQtyNXv27FGjRoGhBiIE/YCFalUsUJqysrLhw4dDZdAYUPeamhoQHshC5xqNhqsGWLuF0e2atDmN8ePHw0/oCipzJUCbc7ACOgd9Qiec+lqnAVk4CqcQGhoK5WBfgszbzYHrAbAbF07By8sLsmDsQtbu4nC0nqr1onFZjtTUVLCwoSGYwtAtdAjpq666Cg61Pi+Qbbg/sLRDuAZIgBEIhD3wPQ6mFQAJb29viqLAxgKTjiRJMLCeeOIJsDh37NjBVQZJgJKIiIi3334bVApKFi1atHfvXmgFaVA46Oehhx668cYbLdVZwHjlUxZgCLBoN23aJJVKuaVgwK5buyatpwEivXHjxt9///2ff/7hSqy0OYfWgDH95ZdfgqSBTckXXUIkEhEEYTcHjtbjymQyyEI/8+fPb31xgDananvRrOj1ej7VFp08L4TTggQYgUB0BGdy/fDDD2CKQTYtLU2pVIIpbFUjk8mUkZEBR0GlQFqgBNRx4sSJYPaBPXfixAkoBAuypKSEqw9KFhQUBP1A+bFjx2bMmAGHwECEcn9/f64OYNstzMGuSetpwKHExMSbb7556NChXAlHm3NoEzDxYebLli2DmXAlBQUF0CQvL08ikYjFYrs5cHXsxoVsc3OzQqEAMxqyrS8OV6f1VK0XDdIwXGNjIyRGjx7NLT/APYGHhwd0a6nL0vnzQjgtaBOWs4M2Ybk0rrgJCwBLNzQ0lM9gmEqlOnTo0O233w7KJBQKd+/ebTQar732WjgEugI1s7Ozz549Cwafn58fFIKajhgxorKyEn6Cph49erSmpmbs2LGWzlhAaUCBLl68ePXVV0Pz/Pz86OhoSIOWnDp1avjw4VAH5mDbrV2T1tMAAx0AaYQRQSkhDeUwExBCsLBbz4EDqoGyQgIsb5gt6GtmZibccEATMGRjYmJA20D87r77bjh3uzlAq9bjQsPc3Fy4VsOGDfv8889BekHFbS8ODAQ6atsE0lBuvWiQgHFhJnA14FKEh4cfOHBArVbfcsstUA0IDg6G0/f09LQ7L5BtTvUdC9qE1Xvg1psyhHOiO/QNfPgMwtXwfCOBT/UmyRb4TC8AnYOE3HPPPXze0Xz33Xdgy4KK7Nq1i6IosEH5Ay5IdXX1l19+uXr1ap1O984777z00ktSqZQ/5prceuutfArhaNASNAKBuAJgaC5YsIDP9AL33XdfcXHxli1bvLy8XFp9AR8fHzBVt27dCgb6s88+6+rqi+hVkAXs7Li0Bay48X3GqNVse53Pwx2f3FN53w+6A18aU/ZBVhgzTTL1VkHQSIyhTQUJur2fUHXFXM2BwcCwgBGDGWQB9x7IAkb0IqR3KOnZwvUBLpKQXmGEkn1ZAhfJlLeuZTQN2v2f6+P/FEZNVt71JS6UcDURCARiYIMEGNFvgHHc+Nn16s0vG85u0h3+TrtnLeERRAaxG3AQCARiwIMEGNGf2C440/Wl8BMXiLisIHC4dNY9OMn6/0MgEIiBBxJghLMgCI7DaIoqy+Cykik3Sec9SvpGclkEAoEYYCABRvQugvDxnm8kWD+qJ3byB1qCS5SSKTcbknbR2gauRH9mg27/51RVHpdFIBCIAQYSYETvQlVkNv/vfutHvfEF/oAtOCFfvpqhKe3uj/gSDDOXpOqO/shQJj6PGKBotdo2o/laaWgn3G9vYB3rvCU+IMzN1uczAuFYkAAjehdGrzbln7N+qJI23paRLX5GGDNV/fsTjI51v4dwCb799ttvvvlmy5YtW7dutfNg7HK0jr/LCbCuKxF/URBfRFdBAozoZ2TzHpWMX6le97S5LI0vQrgIs2bNuu6661auXEmSJGhPYWEh6HFqaip3FDQMsgBnRHJZa0DAw4cP2yk3wzDbt2+HOqB8kIVW6enpu3btEgqFnLfIKw5hhQsTBP2DglZWVloHPXLkiDUiApRDHegKEsnJydAD2L4ikYgbyw67uVlpsxMoz8rKss4KJgMTOHXqFHe+1gQcSkhIqKio4HoA45tLsP227AEOpaSkwARyc3O5o4iBARJgRH8iveoByYy71JtfNuXYmw6kZ4ho1CIMR/9EXYOTLWPr2oX4BX3yswm1axfNlxOtH374YcyYMVdffTUY1iB40CEX+Fav13OWZcdDWGbBYxttV6FQbN68GTo0Go0HDx6USNgXzSFrDdPr6+trjb/bnslrNzeusL1OSlpGIIY+oVV0dHRwcPBLL70UEhIyfPjwn3/+GXqA04EpwSn88ccfBw4csJ6aXQ8o1u9ABX27IfoNQWAsCDCjb5ZMvsntnu+4j2zJc9xRyex7FNe/Q/qhbxznBYTTaqUBID/4pdi6diF+QX2tWTgKP+2i+YI6QpYTpLKyMshyUZi4o1Y6GIKvYcE22q5cLof6IGkg2NOmTYP6XJ02w/S2Seu58Qfa6aR1pN5hw4b5+PjADQFMFWbl7e1tDQMMgg1tw8LCuFPz8PCAU2vdA4r1OyBBAozoRYwXdxtT9/MZC7S20XBui7mUXWej1fW6Q9/oT69v8ZC4nH8NyZiyD2rSdezLwQjnhFuCBuXg8zaAxtiG+LULtds6mi+gVCqhN2Dt2rVtrgPbYTcEX2oxTO2i7cIM09LSzpw5M3HiRK4EpK51mN4OaHNuHXQCI0LlnkTq7XkPCOcHCTCiF9Ed/xn0lc9YYAwazfa3zEVJkKabKjlP17YfQ8JfXE1T9kmoyRi1XBbhWoDFCXahNcSvXajd1tF8hUKhl5cXVIM0mJtcYcfYDWEFBNgu2i4k0tPTQSM9PT25Erswvdb4u23S3tza66TnkXpRrN9BAooH7OygeMAujYvGA+4kOTk5IGwgQuHh4aBSITaxdSsrK21D/C5ZssQ21K67u7s1mi/o4rlz52bPng0238mTJ1NTU0Gq3dzcoJ9gS+BbSIDCQRoSHQzBRREGwDC1i7ZLkiSIWWxsrNVQtgs2DFYsF38X6lvHAnWHsbhs67l10ElcXJxdpF5rn9YEnFdYWBgkuFFsE9ZlatseQN2hHBJ9D4oH3HugaEjODmcX8hmEq9Eb0ZD08etI3whh5OWFX0swJOeKhtT5EL8FBQUgxg8++CCf7zQDKYqwM4OiIfUeaAkagXAxJFNuZgw67Z6POe/ZzkknQ/yCvZiQkNC9r/iBFEUYMThBFrCzgyxgl8btnu9M+ef4jGOhTIakXZLpd0im3OKEFjBiwIAs4N4DCbCzgwTYpemNJWgWmmK3iOsaQX1xsRwJMKL3QALce6AlaESnwCVKQuHNZ9oCF8kI9xabURG9hLngvHbPWkHkROns+0B9+VIEAuFqIAEegOACsWj41dJZ94hGLSLk/HsXPUS++GnlnZ/xmbYQj1/h/uQuPoPoTXC5h+yap0lv3oUFAoFwUZAADzRIjyDVE9vl170hilsoX/qC6smdhIo3TIWRE8VjlnJpROdxtutG+qAYyQjEQAAJ8EBDuuA/GE40fryi8YubGt6fp935LmbmPeeBikim3calEZ0HXTcEAtEbIAEeaIB5RFVm0+oaSDOUyXBhB62pg7Ro2BzCMwSXqsRjl4lGL8ZJ1r8BgIvlotjZ4kk3CMLG2kU+INwDQXvAksYlSr7oEqRniHjCddCqPWtMGDtbGD6OS8MQwqEzJZNvYudgsyQOxrpwyAxICIJHSmACl+qTfjFQWRg9hctyiIZfDW1xkUw8erF4/Epoyx+wAFY+zFMy9VbRiHm4gPcUyEKQMChbPvzqy+VtFrZzKdq7bghn5uzZs1yABwTCmUGesJydrnrCEkZOEkVNMRcl0g28t3cOxS0fkt5hhEQhCBwmjJxoTDvI6JsFoaPd7vsRlJKQe0in3ymMmGhKP4RZYuCD8Cj/9Q2ooDBqsmTCdZhAhBOk4exm9tDI+cq7voKuSJ8I6dyHjBe2M0atICROGDON27AtnX2f/NqXTfln4VZAEDjc7d7vxaMWkyo/0GwQWqo8nXuBFSRNNv9RQeAI6VUPwKwk026HQmHYWPnK10mfcMnU20BWTRlHoBBw+/dPcEchX/maMHQMCKdkyi1UVQ5VUwCHxOOWu/3rW5gM6R4gnni9aPQ1xgs74CxAXGFoUdwiXCAUj15Cegabso63WQidtHcp2rxulhl1in73hFVZWVlYWMh5gCouLq6pqbG6Y+wzGIZ5++23p06d2tzcnJ6e3iWPTucsWJ1Kchw4cAAK7SIgWTEajWfOnFGr1UOGDCFJki+1EB8f7+XlxXnX4mizf6C9co6Oj14RuD/4+eefGxoaut0DRw+n0UmQJ6zeA1nAAw3d3k9pXaPyX98qbnjX1jxt/Ox6U9oBqjqv4aOl8AF5BmNOvuJVc97Zhk9XNf/6WNPXtwlCR4H9B5XhkGzpC+aS5Pr3rm74YKE+fp0g+PIfoWTGXcbEnU3/e6D5pwcbP15Oq2v5AxZAZaVXP6T56w1j0i52iBveoeqKoZPGr29vWLMA0jCo1Y4k3PwId/+Gj5Y0fLwctFY6536wMhs/vQ4++hO/isdeCxW4moB0xt3afz6Emg3vzzOXp8sWP8vZqSDnjV/c1Pj5DU0//rvp+3tI73DRiLlQLoiaBNNu+uaO5j+ehFa6I9+3V9jBpWh93aDQhUhISADR5dIHDx60C2fbN8CgUqkUZC8nJwduAvjSzpGamhodHc1nLjF37twOQhTAQD4+PsOHD7cVWgDuA/bv3y8QCPi8hTb7B9or5+j4aMfANHbv3v3f//63585DYBohISF8BuGCIAvY2emqBczomljlE8vEcYskU27GZSpT7mn4o4dDomFXEQovzooFwNqTTL9Dvf5ZRlsPWTDswPokPYOgOZh6kkk3ane+S9cWwRFzcRLpF01I3awWMOkVZgJb0KSzBEtgO+csYDB5FStf12x/k4upACUwB83ml+k6i0N5ykQ3VULP5vyzoGRcE1A4vhOGhp6b/3c/Xcd+RzMGNWi5KfsEZy5LZ/4LRtef+p3th6agiXj8SlPWUbq5GrpiLMvsACQkU2+lqvPhohEKTzCOqdpCqiwdjnBxHdos7OBSQNbuunWJfreA9+zZM378eM7qhfTVV1/92WefjR49WiQSffHFF2CMJiUl/fnnn0ePHoWjkyZNgnKuoVar/emnn44cObJ3795x48aBGf3tt98ePnzYzc2NM2GhwscffwzGHJib2dnZo0aNgvSPP/4IXYHKQparcOLECRjCz89PqVTCUZPJpNForHFtoUJubi4MnZWVNXbsWGjyzTffHD9+fMeOHTExMSqVCkafN2/ehQsX4O4Bps21WrNmDXcKkIaG//zzDwxXUlLyyy+/jBw58pNPPgG7PzMzMz8/H8rXrl2bmJgIJwJZmCecCPQssUQFBrj+zWZzB+NCCcwTThMqcH1yRwsKCr766is4QahAEIRdHe7UQGuhGlyB7du3w50Q3BZs2LABhLOiokImk8GJQ03rKdhdDfj5xx9/wFXduHHjmDFj5HL7V86gpk6ng8lkZGTA78h6WTr+zUKHv/3226FDhwwGA/wirNdn2rRpXAU7kAXceyALeABCa+o0O95pWLvMmHZAMuUW6fQ7+QMtIbxC4afyri/dn9zJfQTh47nHvdzGaaqcDf/CYxOVSLfnE1zhpXpyJ7tW7NniBlw671GwcY0Xd3NZ0jIEVcEGNOWwKDqGu9kEj7P2bFn6vjyQJYuLpFwOuFwT+rEoOkyDy4JGKq5/x+2e7+AscLECswRnNRcmGs5tkV/7suqR9aDlnLncZmEHl8KlAWOrrKzshx9+eNkCiLSHhwdoIegTqGBdXR18p8M373PPPQcGGY7jtl/xmzZtgm/kRx99FOzIxsZGEAawYqETLjYAAKoAIgQNoUNQIFAU0CpuoJSUFPhy5yo8++yzXESEiIgIqPnAAw/Mnz+f68FoNIJNDKM89dRToFJQ8vvvv1911VVPPvnkkiVL4uPjoQLM88CBAzDzO+/k/xlzhdapcqcDiWPHjk2fPp0b9IknnggNDYVZQWWY+aJFi55++mkQoYkTJz788MPu7u5cW2tXHY/buk+uFdyO3HLLLc8//7yXl1frOtypwQUESZ49e/Z//vMfEFQYFC7g1KlTH3zwQbhFgJpQAjO0bWK9GlBOUdQjjzwyZ86cvLw8dsY2QH240ZkxY8bjjz/O1e/Mb7a+vh5+TfBLufbaa9PT06ET6/XhKiD6EiTAAxYwDdUbXwCLUzh0Jl9kh8UsVq97GoxO7tP0+fXqX/9jOUSzP4kWz8+smMszGj9aqt31ARiObo+sJ30vx8zXbH6F9AiSXfMUn6cp9qftxiUubWgRPr07kJaFRJMefkivfkh+/dtUVY7u8Leara+BXc4esqDZ/lbj5zeayzLky16Sr+QXe9oo7OBSuDJNTU0gn++8885bb70F3+P+/v7wXezt7V1dXb1v376ZM2eChQeyBIWgNCCTkOAawvcyZxX9+uuvixcvBvkEAVi1apW1Ak3TICdgtEG6tLQ0PDz81KlTU6ZMgQqg+nAUym0rxMbGQp+2wgnU1taC8IAwg2yAjc6JARfUSK/Xg5EKFcBuA4tt6dLLr4FBIZh31pmAYQ2nCaYzyAmYv3azsg4BJdC53YIt1xUY5R2M2/pMrRMA3QLl3rlzJ0mS7Y0L9y5glYIqwzlyo4Nqcgm4N4KakICZ2zbhrgaUW6856Cv8dqDEFmt9SMDvFEo685uF2ws4x6+//ho6v+eee6ydcEcHOJQJbuIZfTOjbeA/kIXvEO5rqj9AAjygYZdqddZNQ4zJiAn5lTeAW+klFF5UfZn1Q+vYgKZ0Qzn8FATx8d3ATCRa7jpmzAbD+a2NX96M44QodjZfCtpcmqrd/ZF44vXci7PcJilh2BjLQRZB8EhQO7ONTdx5bF1PCELZPilLuH7x+BXGhL90R3805Z1lHS+3/HMCYdZsfVV/7H/iuIV8UavCDi4FYHfdXAj4Kudi3gEgDNxuHbCTQC3ASIWv6ZqaGpVKBZIJKhIYGMjVBMxmM5iJYCzee++9Y8aMgQpgOdmG3YUvcfgJwgPSBb3ZbuyCr374QodvfIIgoEJhYSEYdlABvuvhp1UJAJgS99VvTXCAIoLVCPoB5XFxcSBscCvAH7NUtp0qdAg3GVu2bLnmmmugIZTYDmrbM0zVuvTNYddVm+Naz9S2T2gFlwhkFcz906dPNzezf2JtjpuWlsYlrLqbn58fGRkJlxR+O3CRWzfhEtZrbnvxuRPksKsPic78ZuFmBWzfhx56aOXKlXDvYm07MIHz16vBFKFqi8zlmeaqPKqmkKoroRrK+Q9kawrMldnsmyMN5bSmjrn00mbfgAR4QEG4+6se2wSCRHqFkJ7BsvmPgWgZLA8yAbCGSY9gQUAs4R6IC8SmggSqPEO68AlOaHGRDKRUEMI+74FDdEOZdN6jpH8MofJX3PieIGikpQ/WzRZYnITSB9Kk/1BMIKJaxuTRn15vTN4jW/Yi6RcDikhV58mueVoQOpp9GSlqsnT+f4wpe7u3lYl1LXLty6RniDBignTWvabsk1w/cIdBBg0H+YQhZIufsS4di0bOF4H1jxO4UAKT4ebZZmEHlwKwu25coUtgKznZ2dmcAIA9BLpy5513gmBMnDjxr7/++vzzz8GCtN1ULJVKwSZ77733Pv30UzAE4ahAILDd0wQVoJ/3338fLCowoeDQtGnTdu/evXbt2mPHjt19991QAmYiVDh69CjcBEAW9ABEaMOGDXwXlilxW5m4uYHROW7cuDfeeGPNmjULFy4EyeH2OoEZumvXLp2OX9iwtuIAAQYZU6vVU6dOtc4KBh0yZAgMals5ODj4559/Bv3jsgB3tONxof82+ywqKoLr88EHH8yZM8fNza29cUtKSrhERkYGp7sVFRUwBHQL+g3NoQkovW0TSMDVsF5zSFAUBYkDBw7AL4udtwW7+pDozG8WrtLmzZu/+OKLL7/8Erq1djLAAB2lm6rMVTlUXTHdXMMYNOyqHrewZwfDsDpNmWltA91YCd9XoMpgHLdd2dGgYAzOTpeCMbC7l5e9KB51DegiZEGZdAe/1sf/yR0FKXW770f2+S7DNH6yAv5pkh5B8lVvctYkALeKmi2r2U1bYGIGxCpu/4QVWpoCCadrCkRxCxq/vAWGUN73oyDI8ifNMGAHa3a8A/9YJVNvBaGtW82+ywtC6PYgu1uq8dPrQC/lN7wtCOSNacOFHdq/3+ee5to2AUDzFLeubVy7FKxPyIL2qx5er/7jCaPlTSSPF48Y0w5CIdeVuShRvf45mDCkhdFTFNe/g0tVMA2YKukbaco6DhcNroNs+SsgtFCHbqyA+uaS5DYLId3BpWh93bg6naG3gjG0pB+DMcC4mZmZ119/PZ9HdIhGo/nss8+ef/55Pt9pQEdBTR977DG4yeCL+grXCsYA3y2s4sI3TM+kDYd7dLkH6wCf6EUzFQmws9MlAeYAdSE8gzHKRNUW293HgXwSPuGMup7z1MEBegkWMw2FTexmFltAPml1LfxrhoZQDW4SuXIQZkLlR9eXcV4+ALaCVGXtFoxItr5FIAFCqsLdfOjaYsZs4EoAuybsQrfSx3YOhJsf24PlFECA9af+gEsBGsw011rH5YDhCI9AuqEcbnVhLBiFfbQD5WDmeodBGqbKcJu82inkaO9StHndOsNAFeCmpiaw3nx8fIxG4/333w8mIH8A0T6JiYlbtmxZsWIFGNx8UacBSxoucr9cZ5cRYLB6m6tpXTOoMF/ScwiSVPrgMncQZL7EoSABdna6IcADEqsA83kXYcBbwIgBjysIMEM3VbM35b0jZ7hATLj7w10+n3cc6BkwAoFAIFwWykjVFLHugHrNmGTMBqq2iG7u2upXZ0ACjHANmn991HB+G59BIFpy9OhRirryyyTFxcUXLlyAhF39DpprNJo9e/Zs3bq1sZHfFY9wHhhdo7kqn9tT0rswDN1cTdUU8u4KHAQSYIRrYC5Obv2IGoEAjEbjiRMniFabZbKysn777Tc+Y0Gn0ykUCqh/4MABa327rB35+flhYWE+Pj4ff/wxemDnVLCK2FBut82lVwGlZ1+ttOwvcQhIgBEIhKuSlpYGtikIrYeHB47jJpPp0KFDnLVaWVm5a9eu8vLy06fZrewcdXV1wcHBtZc8aaSkpJSUlNhlbTuBJiNHjoyNjZ02bZpareYcjCCcAfa13eaa3lt2bg+GMptrixxlcyMBRiAQLklSUtL+/ftBIP/666/AwEAwT9euXSuTyUBiv/32W6VSSVHUkiVLOBdXAFTggjGUWjxpQDo9PT0oKMg2C0ps2wnXEEzkHTt2QD9ky9hKiP6BYai6EusbGf0ATVGgwXo1n+0BSIARCITrAWq6ffv222+/PSYmBsQyOjoa7Nfm5mZQ0+PHj0+ePFkqlep0OjgKSsw1aWpqIghCKBSmpqYmJyfr9fobbrgBDF/bLJjUtp1AK7CDX331VW9v77vvvpvrB9G/0A2lVu9+/QbcBNSXMIaeajASYAQC4XqYTCYwTD09PUGJQXpDQ0NBO6+66qrp06c/+uijs2bNssot38DimBOqcYmpU6dWV/Mvqdtm7TqBkoaGhkmTJkEJSLWlOqI/oRsrLW/6OgGsIV7K+RvoNkiAEQiE6yEQCMxmc1ZW1s8//0zTtFwud3NzKyoqAj0+deoURVFarRYqFBYW8g0ueWMG2dZoNHPmzKmqqiooKLDL2nUCrerr61E8PieB1tTRloChzgJDs2HZzN3fF43iATs7XY0HjHAq+j0e8EAF7NHw8HCwfWfPnh0WFhYUFBQdHQ3WanZ2dnBwsL+/P7fbGTQYslwTkFLOK7JKpQIlhlZ1dXVgQ9tmZ8yYYdsJVAbZhoRtEKfBhpPcfzD6ZrqxAuxOPu8kMDRj1BIyVfdcZSFPWM4O8oTl0iBPWAhXxyk8YVFGc3WBXaAz54GQqgiPyyGnOg9agkYgEAiEE8PueCp3WvUFaH0To+2OnxYkwAgEAoFwXujm6r7wddUT4BahqRLreixhJMAIBAKBcFIYg8Yu9JmTQlOWOKpde6SLBBiBQCAQTgnD0I2VTrfxqh0Yk47RdG2TNhJgBAKBQDgjYPvaRhB3ftj45ZSZz3QCJMAIBAKBcD4oU29EAOxVGJruUswYJMAIBAKBcDroxqq+jHTkKGh9M2PQ8JkrgQQYgUAgEM4FY9TSBudwOdlVLJGD+fSVQAKMQCAQCOeCbq51lb1XrWGM+k7GSkICjEAgEAgnAsxfxtjZVVynhKHVnXp6jQQYgUAgEE6ES5u/HJ00gpEAIxAIBMJZYEz6zm9icmKYzvgPQQKMQCAQCGfB4lR5IIQIYt1nXsk5pYsIMEMzJgOjb2a0DS0+UGIyuOJW9TbRm2gTNRD+5SEQCER3gK96XXeiGjgjDENrG/h0OzivALPb0NW1VH2puSLLXJ5F1eRTdSVUQ3mLD5TU5LMVKrIgTTfXWNYuXEzDdiTVrN1X/MzGnCfWZ1M0EmAEAjFIYXRNjBNHPeoqYCV2/DDb6eIBg4Iy+iZa14zRYNd2Y244RhCERIlLFLhEyZc5N4cy6n84Xg6Jmyb6LhvtzRVaQfGAXZq+iQdcWVk52ALyI/qMvgzIT1XnMyY9nxkQkO4BuMydz7TCaQSYpmltPaOpZ1hHmg6ZEo6TJC7zIOQeGEHyZc6HzkRvT6zJr9EV1urX3hQjEdqvSSABdmn6RoARXSI5ObkvRQXRSRizAQTY1fc/24GLZKR3GJ9phRMsQdMU3VRtrsqhm6oYyuQg9QUY0HK6uZqqzGHjadBdcJDdZxTU6rckVC+O83p8Xshd0wJaqy8CgUAMEhhd8wBTX4Ax6UDj+Ewr+tUCZtiN2kxzDfyfL+k1cJzAFV6EwhPDnUXkDmXUmyhmwQhPPt8u8AvC+STC9UC/PqcDWcDOCVWdx26qHXCQ7v64zIPPtKTf1IgxaOBys1Zvn+xhhlFYa7gqj9H3v39RjYH6/XRlmJekE+oLoK9vlwb9+hCIK8NQJuZKL+10Eqoiy3BuC3yMaQe4aIaG+HWmnFPc0b6Hbt8jR38IMGhhYwVVV+yoy9154HdM1ZXS9aUdrAn0NjlVum2JNdeN84n0kfJFCAQCMbhhdE2OWn8GAQZ9IX0i6MZKzZbV/fhtz8EYtO29K9vnAmzSUzUFtKa+/9b6GVrXRNXkM0YdX9BXwBnvTa0rqTfcNtlPih73IhAIxCUcuzZJuAcIwsZKptwC6ks1lPGlAG02ZR0H45gqz+AKzCUpVEO5Mf2QMfFv9nltb8DQ7bml7FMZYLQN5poCZ1jlZ8wmqrawM67CHEWTzvxrfMWwAPmcoe1uSUcgEIjBCOtqyfFvH7HOmgwaQu7F5zHMcH4bra4lPIN1R3+gKrOhhCpJ0e/7lJ2AQa3b+ylXzeG0Z+/1mQAzdEM51VjRf4ZvKxiGbqqi6kv7YEppZZp/Uupunugb4inmixAIBAJhwbJI68jvYVPGYc3mlzW7PpDOvg8Xy/hSDBNPvF4YOwsnhYRHMN3MBywSxi0SDZ8rGr+Cbqpk38pprDAXXoBPJ0MKdoZ+tYAZmnVTdSWfIP0AwzC6JqquuPceEtAMsyOptkFnvmmir0iAlp0RCATCHoebv8LYOfJVbylueEcQPp4vsqCPX6c78CXr7sPGSSQuELE/CQGGsx4jQJihgsUliMNWpBna1KbK9L4k0BRVW+TAWwmHw+7Hri3CWAcgDqZOY/otvnJiuHJalIovQiAQCERL+ij6L8OYCxNkVz8sHr+SUFxel7ZDEDxSPOE6+BBKH76o54CxZ9TyaRt6WYBZ9S3u++1OXQXuv6g60GBH7sq+UKQ+lNFw62Q/fxV7e4VAIBCINmAYrG80AsdFw67WbFmt3vg8ra7lC/uKNnWwNx1xgPrWuYD6WsEFItIrBCN7qpdmml12DvEQTwhX8kUIBMJpQI44usf+9PqpkW5ysYM9+zImHVVdwGcGLrhISnqH85lL9JoFzD73dSX1BRizkaoraXOlvvNUNZt+j6+cFaNC6otAIAYSM6JVmxOq6zQmPu8ojAMq+kJ7tPn6T+8IMMOAkrmW+nLANWL3ZHXXOdeZ/KZTuY13TPXzUgj5IgQCgRgQSITErZP99qTWlTc68mmdJQTAwAdnddH+THtFgOn6UktcXpcE7huoulI+02mMZnrT+Wr4B7p8jDeBI++DCARiACIg8Jsn+p3Mbcyrdph9NcDiD7YH+7S31Zk6XoBpdS1tcN49z52BMajppi5EVy1tMGw4VzV3mMeoYAVfhEAgEAMRsC9WjfPJqNAmlzrGyhokAgy09r7sYAFmDFq6uZrd1ebi0Oq6Tr46dTy7MalYfdtkfw+ZgC9CIBCIAc3iOK+aZmN8XhOf7zY01e1Hfq5HKwF26C5oysS+vNzfnq8dBkEKvMMxyzvabcLF0gerd1jAZU8riC5hNBpNpkHxBAjhPOTk5IwePZrPIHrA6bwmjZG6OrbtWHudgX3kV1voKJvNmLSLwRjx6CV8viuYS1LYjcq+UXy+F2i9EdpxAswwrMONtt41dl1woYT0DmszhHCdxvRPSt21o72VEgdvyh9UJCcnKxRo3R7Rp8hkMj8/Pz6D6BmpZZrcah18E/L5LsLom9l3TxwCw6jXPyNb9iIhtwnzyjDG1P3CoTNw4RWizxni1+EKT9HIBXy+F8BJAekXw2csOEyA6YYyWtvIZwYQhERJeAbzGRtohkGbrXoOeiMTgXB18qp15wubV4336cZXIqOpoxor+UzPoKoLDGfWy5Y8x+c5QJU3PCdf+gIuv4KZ3gcCjOG4ICCWT1twjAAzejVVX+KoZQTnAsdJVQAuQ74kewUkwAjEAKC80Xgwo/7GCb5CsmsaTDdXW4Mi9BD94e/IkDhh1BRT5lHDhe0YIRCNWkxVZpsyj5CewWTIaMnkm8AaNibvxigTG6xw+p0YThjObYEKuFiBkUJhzDQQYNvmothZfO8OAQQYLGDi8qKpIzZh0WyA/YGpvgAbNKkSox3vKRqBQCAGBgEq0TUjPX+Pr9CZ6EMZ9VXNnX5RmHbMDizGbDRX5QpCR8M3tiFxp3zZS4ob3wP5lM66h1D5y655BtSXrisxZR9X3LRGcevHYDSay9LBaDZlHVPc8pFs5WtcSAa75pa+HQnTUkrI1157jU92F1DfAfbo1x64t6BMuNSNzyIcR1VVFXoah0AMAKQiMsZP9v2x8r+Ta+UicliAnD/QIbS2vvXe4G5gzjkJP4WRk8DKxIVi3dEfGYOG9I3ACRKsXtGQmbhIai5ONuWcMueeNqUfouqKSY9AzKSHCoLw8fCTri9lN0n5Rds2N6Uf1h/70ZR+kPSJIK60iN0ZCImCV3oLPbWAYZa0bgA++rWD1qkZfTOfQSAQCEQrSuoNF4qawWA5lt3Y2SVRB701Y8o7KxrKG6zCobMUN7wDSqw/+iNXwiMUC0JGyVe9BR/lnV+wj3uFYsZs7yHStrloxDyuPggwf7iHtLT4eybAzIBefG4Bw56pg1ZLEAgEYuDhKRfeOTVgfJiyWW9OLeucmw5HvATMPUjm3yCiKe3uj0z55xhtA7tsieNguRozj5hLUgRBw6nqfGPSLlNBgv7Er9BKEDicKs80ph0wJu4E47iN5g6n5fn2aBMWaBKtqeczgwBCpiLcA/kMwhGgTVgIxMDDTDMaA6WSXtk3EVWVw5h76gmAff2XNovHXstlqboSc94ZXOYuGjYHwwm6qcqUdZz0jRSEjmEMalPGUcasFwSNIP2HQmXuKKHyIzxDMcoIKm7XnOvTUZAqP9zmLakeCLDZYK7KB0Hns4MBHCe9QnERcrvhMJAAIxCDGaoym6F6tsWVYTTb35TOe7TF67/OCunmiyu8+ExPlqDppurBpb4AwzhqxzwCgUAgHPBcD8fly1e7hPoCdhZvNwWYMWpdPeJC92AM2k76iEYgEAgEogO6KcCs+Tso9l61BoxgMP0RCAQC0VOYwbaM2pLuCDCYgK4YbN9RMCYDo+1xDJBBT0pKCn1p9amsrKymBq3tIxCDDhz+G8R0R4AtsXIH820LGMFVg3UBwGGEh4dnZ2dDAmS4srLS27ubztwRCIQLQ3R/H5Irgrd0l93lkwfjr3VU4cEGQ5kYbQOfQXQLhUJhNpv1en1OTk5MTIsIIQgEYtDQ6xawKfe0uSQZEob4dfzLvhYYg0az8UU2YdTqT693lEuQK9BDAabVNTBhPjOIodW16Dr0kKFDh5aXl1MUhSISIhCDFIdYwGwgwmeZdpxS4KTgiu+OEhKlnTT2Fi1fLO7aybNPfwe9+cvBUGZGi5xT9giBQDBx4kRk/iIQg5eue7owF5ynuRDClIkNbcTQxozDjK7JcHGXKTcebFzrPlk+LRDjAjFXwmEuTKSqcvkMq9BCTChmZ0KZTFknqLoSw7kt5tJU/jDDGNMPQQl8jCl7ocBclsam0w52x41XTyxgi98rZPZxMLS2jk8iuktAQADIMJ9BIBCDDZvYfJ3EVHCeqiuGBFiDxosgwAzpGQL9kF5hhCoA7GBTxhH2qEFjiP8DlyiokhSuPocp74zh/GbC47JPQ+jHlHqASxjOrDee30p4BuuP/0RVsptU9Cd+Ab0nVP7G1H3w01yeaYj/k/QOxbs+c5aWrbriCWsQur7qmL5xjNVwAGs8zqcRLkfoy3CDzacRCERLuuHPWHf4W0FwnDB6KvsQd9NLilv+D4xXa9R9MHm1O99X3PS+KeekuSJLOuteQ/w6wjsM6kOCVtfS6mrZkudwoRSaa7e/Lb/hHduEZutr0BY6BBsXxFs0coFm2xuy+Y9Bz7rdH4km3cAYtIZTv0lm3Ud6h/ET6jwgGd4ROFjbl+iCAA82z8+dgZC6ER5BfKaXKHwdK+hpyEhEvzG7L25YU8s0mRV9GhK0Iv1Udc4FuVdg5LQVfFEX+eKN/y677cHQqFg+3yH5mcn/+79X3vh2G593DmoqSn/6aPXTa36ozr0gkipVgdH8gUswDJ13fGvUzFV83nUY6i8bEdipeII9BPSyq+4FOxZguOjav98Tjb0WjGPRqEWCoBG2Agx/jeaCc/Llq3GpW5sCzCVgFGPiTkwgAgHWH/4OE0pI3yjD+a3yVW+AcpvL0kxpB2lto+yaJyHLzapTtArI32kBpimqMgf+PfFZBAdcUN8ojBTy2d4ACbBL0ycCvCWhGj58pvepzknIPrpx2j3vNpRmCSVyuVd37kHjf35l2Pw7VYEuvANAW1d+fsOamQ+uTd/zP5mnf9jEa/gDl2Boau/7ty984U8+7zpcN84HPnymN2HUdVRTJZ/pHGCbwpUVT7zeXJykO/KD8ta1IMCazS9LF/yHcGODi5uyjpkKEpjmavl1b7C2rI0AQ4Ixak05p+TLXmSMuisL8PB56g3PiuIWMfom4ZCZhNKHqi0iVH64QKzd+a542u3s6ncXwAWBLe44OxuQn1bXweT4DMIWHMfFvXmr2HgEazjMpxEuR3hf3Dyll2vhw2d6n6rMs4bmuqBRsyVuXiKZm7q6OPvI+oq0Uxd3fBExZZmuofLAR/caNI2pu74x6ZpLkg7BUZFUrvQNTdr2aWV6fG1+sk/02NKkwz5Ro6uzEy5s/DBs0uKC+B0liQdS//lOKJG5+Uce++q/zZUFlZlnMg/+Fhg3y9BUG//z6rAJi45++Z+a3MSavItZh/4IGTvPbNCe+O7pxrLcw589rPAOdA8ews0QTNLUv7+tLUzNPPg717y9KXH164vS4YagOvu8ROnVWJ6bvP3z8rSTmtoyr4g42zkf+/q/vjHj4Z4DKit9Q0iBqDz1hFfYiMwDv8FFoIx6OGR7KfJOboPTNOs1MLfaghTbbuEE4T4GxvKOHGV9NzT/1HbrRTAb9ef+fAdOGcye3W/dCOpO2ixd9jbDAuSdjKjfUyhjV0OtE3JPw9nNxvRDjEnPqGvZsL4EwejV+mP/YzS1gpDRhMLbcOp3Ycw0MH+hPlWSgsvcQSm5hGjoLLoqD+xJ0j/GlHlMNGIuu/fKLgGtKrLY58p+0ebSNHPBeaa5xpx7GhezDxx1ez82puwnPINEsXPg+5+dU+fACZKwicQAdHYTFqNFi89tw74QjJxyIAYT4VOWEqRg2/MLQGAgq/AJGbH4/lHLHwU9AyWDElIkHXHNfeNver7w3J7RK/4z/oZnMg78xtB0afKR4dfcN2Lxv3HL3teq7IScY5tmPfIZZCOmXhu37OEpd74OtjUcomnKI3QYlAQMn5Z3YiuUcDAMEz556ahrH5GqfGGs0ouH/YdNhaGDx14NSsZXwpjELR+PWfUkVAsZM5dr3uaUuNo8DDPp9lc9w0ek7/lx6j3vTrp9ddG5vWajzm7OrYHTh0mGjl8QOW2F3aWImr5S5uEHZyHzDLDtljIZQVbDJy0etuBu225tL4JHSKy+qdaobdbUlnuEDBXJlHylAQYp6pKGAWCAKm56X3HDO9JZ9ypu+Yhb0RWPW66843PJtDsgDRaR8u6vwUS2VMfEU24G89c2IZl5t3jSDVCNM3ZbJwDRmKUg7ewz48YKxS3/J1/1FnRuyjwKoq64kX3GLJ1zPygqV7mztFor7VR7sH0Zqk9eUnZBGIbq6h0cAuHSgGaMv/mFZW/uKEs5lrb7eygpPLMreceXIDlgt0FWomRD0whEEi4BgHWIE8S465/e887NYOFxhfnxO0MnLAQth7SusQZ6SN//C9TkjoLVaPkZrG+u5Uo4BGKJ5acUxpJ7BaprSkHMtHUVIrkHVwGUnjYbOcUCG72xPI9NtDUlLsHBLaSbdOrG8vyUnV8n7/jKf9gUghTazfmK2F0KDrtu4VLARYTJ84cvYXsR4CKHjJ0LVnLJhf1gTPM1Bh6kwJm9UYK1TfqEq9c9o970kv70OvH4lfyB7tHybSigcwKsa4IffAZhB4MxeuQaGjHoIIXisImLwUrLPrJeU1cGphvYrPyxdgBrdekbOyozz+oaqiA74ebnco5uAq0CyTz06QOx8+8aNu9Oriagb2Jf82ssy1H48AvFrWkozaYpEwgbWJaXbUQcp81msB0hCdNTBURyxZ1BKFFIlB5gxcLpjFz6INwc2M4ZTpkygawymrpyvkFL2rsUrbvlD9jQ+iIEj51Xlny0KifBJ2Y8VzLwwEmhU0sLjkuvelBx8weK69+Wr3iV9OvRlgVcIOJTl+iEADO0RYAR7ULr1X3kxgyBcAKKE/ad/f1NsNVAHobOvd07cnRFenzS1k80tW3LEgdlMkCri399LnXzlqhY19+gZ9Pufe/0r6+ZDVr3wOi0f77PPPQncelLKvf45ovbvwD5CR2/gCtpjcInpLmqCBJJf31Wk5fEFYLtOHbVk+fWvQPNa/KTYubczJV3BrBNx6x68vg3T8HZZez/1W7OUTOuO79+TdK2zymjgW9gwX/4VJht0bnddpcCemOffG/9xKBpsO2Wa2UHTuB2F0HhHaipq5B7+Lcp2AMGXMguaQwGWgvwlXdBM7pGqr6MzyDagVT5szvgewO0C9qlGYi7oPuAI188Nmblf664R/rEd8+MXHI/VKvOSciP3wl2MH8A0TP6bBc0QDdW0ppB4NQIx0mfSDsNvrIFTOvQA84rQ6NFAgSiz4mcvhLsUTArsw+vH3r1rXwpwrUQ9OZrnM5E15egaQrTd+HtI6oiq4ULzcSd1rVZuqmKc6TZNi0r92l4CkfAmHQY8pKNQDiI2Y981plXhAOGT5v18Cdxyx6edt/7rf1gIFwCyxK08+7DchSt1Re4ggAzukYG64LzjZYCTBsSdzK0GZKmzKPaf/7PmLKPO9IGNpU5+PAUtmEuOgx5cQV60rYzMAwyghEIBKKrsAI88PUXw0VtvFd9BQGmHfKCDcMwZoPsmqf5rAVTxmFrzIrWWMNT2Ia5sE1DHcagMV7cbTi/he+HC2RRmWNM2gWmM91QZkjYZkzezdqmGGbbFsxrqy1uLknhwmJAgq4vgw45B9zdAO2FRiD6DMpkyI/fyWcuUZJ4UN+MQqS4GjiBCwb+Pixc1MY5dijADM0YWfXqElR1PogrfIwZR+CvhC3CcdGI+S3iPjKMMXkvH1KqLazhKWzDXNimoWftrjWQxWWe2l0f0NoGLpCFIeEvGI5W1+pPrydU/oy2Ubf3U7t+4KSstjgbKMMiwJDQ7vkITHDohzvUVdiGNhY8AoHoNul7/ld49h8+0xYgwAWnd/CZS5QkHTK0fGm4L7ninBHtgUt6GtLGEL8OvvM1m19u/uURwwX2HwZYaJq/3tTu+rD518fAAjSm7mdf513/rHbnu9x7PabMo+p1T6s3PG/MOApZS4Wn1b8/rj/+k0X7tJrtb2s2vajZ+ipYdHaVuwwOKthFC5j1PdkNH09mA62uY11XdrCxDcflN7wjCBvLZ9uH9I3CxXJB0AjSO8w2bSpKwkghofQmZCrCI8gMWQuyhf8VjbqGcPOVzX+MUHgR3mHc/jrbtlzN1ohGzBOPWSoIHA69mQsvdNkUBkNfr+bTCASii6iri5N3fFmZcRoS5Wkni87v5TxtVedegPKic7u5aly2sSyHy1pbcVnApFOn7/2JYWjuUMrOr2mKvTMuTTrcXFnAVeZcXnCtIA0J1oHGzq9Mli0v0AMctWZth7BNwxCp/3wPWTC77eaM6BJdC2nQDqA48uveUNz0gfHiLu5rn67OF427VnnHZ3R9uTF1n/z6txQ3rSGD4/RnN8Ivz5C4U77sJcWN74liZ4E1aMo+DkcVt34MX+PmsnRzwQXSPUB+/Tvyla+DjW5bmRuuS7CxC9t6l+xKAtx1yIBY8YTr2M/4lb0YpcBkwEx6sLbhA9Yt6RkMZbhYwbkloxsr1RteMOWfo2sKLLU7BS5Vsf+jzVQN2y3d0NFLjW3CGPo0Ig0CMWAAMTv54wsjFt9PiqVy7yCrc0cQ2tzjW+KWPVxXnFF68UhzZSEI6silD5ZePApGsG0rSLP90PSxb55wD4pWVxWf/eMtqBk0es7xr5+AQ8WJB7KPboKShI0fZB9ZH7fsodTdP+gaKvWN1Sd/eEEVGB0+cfGpH56HmpWZZ2BEr/CRFzZ9aDsECLntcGd+fT0oblb0rBtO/e9F2zmz54PoCmxQ1y46pATAZgWTFz7wdQ1ZQegYdjVbLCO9QkECoIRQ+Qv8WffgVFWuIDiOC8svDB4JwgzDgbml2fmu4fw2sI+pmkJootmyWrPlFVBfur5UED6WaijX7l4LWbvK0ElXYbWpLToU4N70sGjKONLBM2BbWFcpFL8sbE2zQQBxQjx+BSi9KG4hYRFgK1RljiBwmGTKLYLo6XyRTVtcomCMWhBLhjJR1aybuhaQQvE4tlvh0C7f6dAGZAEjEN0Bx3GJ0jNxy8eqgChb98hF5/dx9qi2rqImL7EiIz50wiKoMHzRPfCX2roVCGTU9JUBI2ZYa3qExBo0jUZNAxyNmr6cLQkdFjZhAYwp8/BrqmT9eHhHjXYPHqL0C9U2VlFGXfCYq6HQPTC6qSLfdgiCJK1pkP+KtFPFF/bnHN0I1WgwCRDdhiDb3CTcMaIR8+Sr3oIP6RPBFwEMw+ia7XrDZSqrnNFwVOoGCfiGV9zwDvzL0x/9EROKBSGjuN6Ud34hGrkA7gnk174kmXKT/tiPdFNli8pdBxe1beK3K8AM3F066i0ghtHu/Vi7aw2troW7FVPeGSgxJu+xfwZMU+o/nlT/9h/15pcvv4CE44LISZq/3tSf/NU2TfqEQ7r598ehsm7fp6xBbIMgeIS5Iku98QVD/O/8H7NNW7gPEg2fq9nwnHbHO1g716Wb0OyTAz6NQCC6AD7r4U+9wobv//BubuHXCpiV7ItG9743esXjkG3pw9m+1dC5t2ce/ANMVbO+O3+JAqEU7uyTtn2asGFN+v5fLGW2Q2itabNeI1a6w8Tgs/ydPaRjv0kGH7iEFcWeYDizwZh2wHB+C0YKWkgy/FqDhlPlGcakv0258fr4P0SjFoPEaHd/ZMo/x2gbQI/ZCtX5xqRdpoIE/YlfwTgE89qQ8BdVC/dnOEYIbCvznXYey00cn25J+wIMxlzXHwCLxiyVTLqRzxCk8u6vWasfx2UL/qu48X23+36E+wth5CQosX8GDJXv+Q5uPRS3f6pY9RacpDUqhW2YixbpMUuVt38GlWVLX4D6toEscJm74sb3FDe8K1vyvPyGd7nCFm0nXKe44zP5ildlC59go1lByaVAGT2D6d66PQIxyAGDsir7XOjERQKRlKFpgUSmb2K3UwXGzSg4/TfD0LrGmsayHN+Y8WUpx6E8i1VZyq4VlHtHxIWOmw9GamDczMIzbMP64gywdEVyd3aYdqjMPAud1xakCCRyghSWJR8ds+pJ3+hxcMh2CLNBZ00TApHMM6A65wLUqUg/BT+tc0Z0A1aiur4KbYto/EqMMuPwa7j2JXYtWiASWgILAqw5e/3b8H+6oUw6535B8EhQHPGkG+n6MsIzRDLlFrbCCtaNGl1bIIyaRCh9hLGzQVbY+gseJxRetpW5PjsPa/7aBOG3pd14wHRzLdxq8hlE52FowrE+KVE8YJdmIMYD7g0IUlCTm1h8Yf+Qq25R+oZ4hg0HUdQ3VgUMny73Csg7sU1TW8pGIFZ6Stw88+N3RExZJnXz9AgdZtsK+nHzj/QfNqW5qsh3yATvyFE5RzYY1PVjVz3FjQJHBWLWVLUmVAERILHa+gpSKK4vyphw60sESboHx+Sf/EvpF6YKiLIdws0/wma40NAJCwvO7KrMiPeOGAUTs855ALgE6bt4wJfASQGja7y89tlFqJIUQuEpGjaH9B+CE5btTvCL9LkchwP0mPSPEQQOs34/E2D4Bg5jbWWL8F+uoGAdleNs8wg2azF57Sp3CZhYe0vQ7fiCZhiqIvOKbqIRbYDjAr+Y9u53ugPyBe3SIF/QTk99UXrKrm9nPriWzyP61he0FbqpilZ3cwnBDAIsc7fbDOQUgCL4RrW3H7ntJWjGpEfi203gtqXrL08jEIj+QqLyCZuwkM8g+o+erEILgkc6o/rCSQnEHbwN1I4AszuJkAJ3E873FgKBcAmkKu/QCYv4DKL/wEVS1gfiwIKQWd5ubYd2NmF161UnBAfTYpcmAoFAIDoFIeudoK79BU7gso52/7VjAbvOVl6rM2fWDaTlTfx+hzGhN5EuIfJlP3ZIwjHSxvOcwA1zn4OppmGCjv6lIhAIl0Nj6NqmKhzsRZu3wF0dQnqF02nrGG122BvA3YWqLTYXsvv7r4jVmbPu6I+GRHvn7P0Dw3TbofRAI+4fbPgGPs0BKjs5Hwu4n8/GfI5Nq8VGH8LGnMCmFGP+9/DlCATCNanXmjeeq/5oX/Ejv2f9dLKCL+0kBMntOh4I4Dje4ctvQBsCzO4h6u8tWHRtUScF2Ip0zv3isdfymf4Frh5yx8HT4c0s2MHSGOzifOwIjp2OwPR5WMwXrEGMQCBcFnepILtKm1DY3KQ3rxjLvtLTJSxGcI9eCHYScIHYEuq4I9oSYFM/PMK0DT1BVWQbzqw35Z/VbH6Fbq7WHf7WlMO+584YNOrf/8u9KGY4t0X9++OaTS+ZyzMsHbDRMPhq2gauK/W6p7sdW7CHMMgvXWegtNjFhfxbzvoCrPw7jJCwC9QIBMJlqVabgtzFnnLhuFAlJPjSToOLZFfULVcAJ+RefLJ92rGA+xzb0BOkf4x40k3CiInyVW8SyjbeRaOqC0xZxxS3fCRb+VprD6L6k7+JRi+GrqTzH9efabn+2Vcgh5TdQTEGLhxmuOSg1P8ebPR+TNjlO2gEAtFfnC9sPpXbeMdUv0evDlo2upt/vBZXGK5tBIMw4bIrL+Y5iwC3CD1xJdhQFcFxGEHipNDW1wkLw1A1BcazGzWbX9Yd+pquL+u2a5WeYImYgd7jsiD0w/zvvvzxvZUv58AFmGoG5n41FvUR5ncXlvcCZroUxdJtCuY+FwlwH8NH4rN8uKB73Sb+51cqM8/ymbY48sVjHVfoOdq68mOWUEgcDEPnHtvMZ5yG1tcBLl1jWRdW7+qL0vd/eDef6SdohtmSUI3j2PIx3gSOD/GTRft20z82LlG0Gb7edcA5d1pXpJUAs4Ez+0E57EJP8KUWcIHYfk+TEEraXeOF+tIFj8tXvaW4/m3lnV840ilVV2DMJj41yJHFYkP/d/kT8wVfziEbgo05ho0+gAU/gdXvxRptgl3n/hc7F4dp+UcMiL7BpGvmgvHBxy92Ml/aLabc9abf0Il8pi1mP/JZxxUcD8PkHN/Epy9RdG4PFzC4v+j5dfAIHTbv6Z/4TH9Qqzb9eqpy1hD3caFtRx3oKi5tBHfS/AXsfUEzZj2jbeQzfYgxdb+5JBmsVaosQzjsKhzs8NT9uFRFSJQYZTSl7sMlSsOZjbSuURy3iJB7Gs5swARCqjTNlHGE9B9C+kZRJSm4zJ30CsFMBmgLuktVZJrLM1nHkP0BIZazPlB6jkv7gg58ENNlshusCl/nP6WfYKHPY/V7sKZ4toKpmi0sfh+r/QtTzcYi38MajmCGQvYQY8JMVWzCpXE1X9BgARdfOGANagum1ZHPH9HUVWQfWS+SypW+ofmntmfs/yX78LqcY5uCRs0uTthXkngg9Z/vhBKZm39k0rZPK9Pja/OTfaLHnv5ltVCqlKq8T//8SkNJVuaB30DRmysLwLyrzj4vUXpd3P650jdEV1/V8RCc02ZAXV0MdSrSTl3c8UXElGVHv3rcPTBa4uYF9WEafrGTWtcxG7TlqSeCR1+1b82dqoDI8rSTpUmHzXqNwjuwsTw39e9vC8/tzj2xNXrm9U1ludaJwaHk7Z9DZU1tmVdE3LGv/ludkwCF3pGjcMv+IBjl7J9v1xemCSVyqbtPwoY1NbmJWUfWESQJo8CJ1+QlVWWdS9vzg1HbVJZ8LOvQHyFj5+EEb/CAyWs78/zTO7jrYJ1AXWGqT9To6uyECxs/DB479/TPq9u8gDIPP65DMPTjf14d5jh3Il3yBZ1UrL5QrL5hgq9C7DBrBzSMfZBHuaIZg5Mqf1zYqS//VhYwu3uoHyzgFqEnQEf9h4pHLabrS0FlhTEzRKOX0HXFkhl3iscsZfd2i2WyZS/CjQIu95Be8zSoL/RABo8kPVlv7KLRi0WjFrGLz5RJNIyN69kvoDeRugCtx5rPYWk3YFQTFvQwX4joJ9Q1ZdwStL6ZfRwgVnqOXvHYxFteyjq0DizI3BNbJt/5+oRbXlR4B0mUnhFTrwVbecqdr2cf3cjQdGnykeHX3Ddi8b/5MKAW+9J36CSoAzVzj29hixhm0u2vgrBZjrN0PARfCcMUPiEjFt8/avmjINJwZxA59dqi83uhvConAbS2zTpQwjD0iW+fHnXtw3BPEDV9JYgWTEbuFZi45eMxq56UefiHjp+fd2Ir29gyMc/wEel7fpx6z7uTbl9ddG4vZTJCD+GTFg9bcLf1pECbPYKHjF75OJxFSeIhkGEYccb9H6bv/QmMaYZhAoZNhRKRzA2EdtS1j8CNCDcZjjZnzmJzZaqyE+D+Y9YjnxWf33fFC9hf0AyzI6lGb6KvG+cjIBxssJIquL1wPSMY5AmXdnYZwF6AmX6648BJoWjYVeLx15EeQVwJSLJ4/EqcDc+JC6OmwCHCzY8NHWj5GyDcfNmY+THTweTlBNjWF6ggOM4SqH9RJ29DegWXvHfrV0CGTXVO4k1lMAPWIXzdw4cTP4ElkAshENLwTxrHQFQM6obGshy5F/unqmusAalO3/8LZdSDhTfu+qf3vHMzGMRsRxbAcCxLPgp1GkoyvS2awTW0peMhbCk8swu6AjEzG/WBcTPritIok96kbVL6hfE1WtaBbFN5nkHb5B1lE/wUvuhommZvkRmDut5/2FRNbSkUcsOZdOrG8vyUnV8n7/jKf9gU1mzFcRBsSzueyGkrNHWVu9++ESapripSBbJfQSDPYB0YLHctEjf20pEiCZcAuMlwtDdz2/PNj98ZOmEhQQo6cwH7hXqt+Y/TVRPD3SZH9s6rgwIxobh8++UisOYvn+wErQQY2W0Ool/e5nIxVDOw4P/y26zgviroUUwajdXtshzDMJ/rsRGbkHssp4KhGZNBm3t8s66xGiw8kLFDnz4QO/+uYfPu5CqAmC19Y0dl5lldA//4AKTLN2Y8p+ideahsNwRfaiH7yHpNXRn04xE6DLKkUCJ19y04s8vHEriXw64OoAqMjp17+6n/vchleXCcNptT/v526NW3qWtKbCVNKFFIlB5gRkMnI5c+CBLIH7CBFIon3vrS+Juezzz4h8TNq7GM9QUEhjLYvmDNc3U6oM2Z2zHh5udyjm6C24iuXsC+Ia1McyC9/sYJPv4q+/dQHAih9HYt79CE0gtuJ/lMJ7AXYAzJhoNArwJfGUqLhb2KTatmfWBNr8ei/o99GFz5G3/UYwHmvQoTt7A8EH2AdQm69OIRvugSFhuPoM0mfVPdqR9B0hj3wOi0f77PPPQnIRBRJsPZ39+8+NfnUjdviYrfBQrGYnXOBShM2vYp2ItcYQfYDQGqxh/AMO/I0RXp8UlbP9HUlnMloeMXQM+h4+dzWaB1HSBk3Hy5h3/WoT/AnFX6hsJRsLBHLrk/7+S2ooR9DaVZMXNu5quyEyDGrHry+DdPwRXI2P8rX9qSgjN/Qyfp+36OnLYc7FRtQxVM4+xvb4xe/libgt2a1jO3AzR+2r3vnf71NZh8ly5gb8Mw2K7kWjB/rx/vIxK0UhDHAr8MN1/4H591bnCBiFBc+d1fW1rGA2YYc0Ume4ERPcdRgYFdOh6wfCT7U5NiyVgASxcMX20GZrRYSISEzYqDMVMNpk68/BIwIPJnDeKmk669KD2w4gE3VeSDDHChcw9+fP/Uu98CS4471Jr4n1+JmXVjVx9VdmmInpBx4Ffv8DjvqDF8HmFDe/GAm3TmbYk1c4d5dMPDRreh60tpXROfcVpwnPQKay/wfnu0uH9hKLT+7DiQR2gApNdWfQFQ04ajvPoCtB6r349V/ITV7myhvoCxAms87trqO+CQewWCeQrW2PkN73tHjupAGgvP7NI1VLkFtHxNvxN0fogeEjv3DqS+XSKrUvtPSt2NE3z7Un0Bwj3AMW+U9CI4ofTpqvoCLSxgRtdE1bObERAOgYR/Nx3GouoULm0BIwaWBYwYJLS2gPem1okExJyh/bMngzHqqNpCp12dxcUyMH/5TFdouYJPO+ZtdKoiy1yaymcs2Lpx7iqm3NPsK8IAZdJsWa3e+KK5+KL+9Pqu9na5n76CcdD1RCAQiP5CY6B+i6+IDZD1l/oCYFyyD4OdMkgD65DRvZv70lsuQTvIa2NrAe4qpqwT+qM/cmmcFOAiNnwsVZ2HK7wUN7xD+kWzDjq6+Muw9tN30OhpOgLhVDCJW9ae+t+Ldq6vKtJPcW8iIVoDX7SrxvuGevazb0hC7kn0fEHR4eAE+/pr53betcbOAnb08zaGMeXGG85voRsve5cEa9h4cTdb2GxZNKNMILdUXYnh3BZOtummSlP+WZBbKGF0TZhAzHqj1DYY0w7S9aWG81vhpDGhmN3Og2HmsjSoBoe4h4Vc1pTFPzs0l6TQ9WUwHBsWydIPV0g1lBvTDxkT/2ZMvONruqECGnIfuq7lw8hugyxgBML5ECvc4WuTz1ioSI9X15TxmUuAQbLn3Vv4zCBGJiKlwpZK0U8QKn8cTC/nAcdJz+CexG6ys4AdLBjGi/8YU/YRHsH6+D94Fx+USbtrDRtHQeap3fUBrW1gzEbDmfXG81vhPkJ//CdQSlysIBReuFRF+kSA0LIh9+uK2ZeyVQHsUjsU0mZT6gHozFyeaYj/k/QOxS2bjUF3QVMhay5J1cf/yY5WkqLd8xGcF4zC92Mp1O/7FM6WMah1ez+FEkZTr939IeERSDdVUTUFbEBKR4CWoBG9QvM5PjG4UVcXJ+/4MmXn15w5W5p0uLmyAEoqM05z7kG4YBKQBgM39Z/va/OTTToNKRQLpUqzgb3zZhgayrMO/cF2Z6E69wI0LDq3G9K5J7Zq6yshi4xj54H0CMLFnfWR2bvguEWSejSZlvc1jnXeBOZv9gnJjLuFkZNkC5/g3qc2FSVhpJBQehMyFeERZIYsIBBL5z0C1YRRU6nqfDgl0icSNFgQNta6+Q0XSUnfKFzmIQgdw9m+VnCFjzB2NvzfmLRLEDEew0lB2GhzwXnOCBaNmCces1QQNIKrzCGMWyQaPlc0fgUb+IGmwP4WBA5n/W2NWsTeHDjqJqtzu6BNFFqpRnQFxojlPM6+tTWIaa4sPPvHWyOXPhg0es5xS7yj4sQD2Uc3QUnCxg+yj6yPW/ZQ6u4fdA2V+sbq07++Hj7pGq+IOC7OhFf4yAubPoQmZ355DdKBI2fmx++EbGNZTu7xLVChrjij9OIRG7+VTuF5CsECRqdHcP9rMKivmx+oGJ/tLr0pwPBFQZkIiYLPcJgMmEkPKgsf0jME7HcoY7XZoqmtg/t2jCBgqHjKLcbEHZrtbzNGHQxHN5RDz3R9mWj4PK4OWNJcwhZuIJwQwNiQINz9zSUp7Gr5xd2she0oOvdM/b1/CtefrWrW90PYRIRL4jYNi16LqROwglfY96cHJRUZ8aETFsHXoEdIrEHTaNQ0QGHU9OVsSeiwsAkL4O8b5LOpsgjKA4ZP40Q0eAzrHN49MLqpIp+h6caKfL/YSQqfkIgpS6G86Pw+Lhqjtq6iJm9Q3984NQQB2oHbKUtfwt4EBBFyDz7bA+yWoB2qAZZ7BHNNASSpikzOow1YvaB74vErLL6aF1q9N9vTYcBBK1RtEZjF0nmP4gRBa2oJlT8ZOBx6ho8geoqdodwB5qKLpP8Q+HMUBI9k4z04CIahjmU3cK+IdPCpbDLuSKp5Yn32hnNVZrRva4DRcJgPA+Xgz5uYNh2r/AWrtg+uN0gw67sR/YlJ2vZpwoY16ft/4fK0yQAyzKU5QscvAJN32r3vjV7xOF+EcEIsD1+JtoyrXgfn5N8xq6Q2EtULHg/EE28wHP9JveF5c3EyF6CY9AkXRE5q/v1x9eaXdfs+tQRfagOBXzRVnqHe+IJdbGA7GH0z+2LS+udwhRfckkim3268sF29/ln1+mdgRL5SJwAVNxecN+efM6bs0e5Za92Z1WPwmVFK7o26Dj4qqQDHsbGhyunRKodHFEH0M+5zWHebDv9IYzBchI09xQZ8HJQExs0sPPM33NbXF2eApSuSX3l/LEMzZclHx6x60tfigRnu2pX+4XUFKerq4pIkNuJnYNyMgtNsn7rGGovTR5w2m/o3VDCifXDCI5BQ+oAY8wW9Dy4QC7zDHLgAftkRB7tNqTrPad907lV0h78VhI4RRk6C09f+/Z540o1chKUewvq09Ym4og+XbReqJ0a4tetcBswd5IjDdekNRxxlX2KKMexC9CW4pRQ+M2hoKM0qTtgvVrgPuepWyJYkHvSOGiNRetomPEKGEgJxXWFq0KjZUKc690JF2imf6LGG5vqwSYspkyF970+g30q/MJm7r9wriKtg7ZPLxsy52TYq4mCAsw34jHPDGLV0Q3mvux2EL3OJG+Hu3/mF1c5gI8AmPV1T0MI19KDBXJamP/4LTgrgtygIGS2ZeoujrjIJt0s9fPkYCbBLgzxhIVwQFxJgFpoCDaYN6l4yIEF8QXrb3E7UQ1osQQ9O9QUEgcMVN74nX/WW4qY1kmm3OfYeB4FAIBC9CEESnsHso1n2lVzHrkjjhNyD9IvuDfUFkNL0Mo7d14ZAIBCItrC8vxrBeuBnX3LpsQyza85KgW8kofJ3QFC7drARYCQVvcFgXVToFMoJWNjLfLoDQp5mQxYiEAjElcBlKtI3ivQKJqRu3dqfheOkgFD6CHyj2Jd0uvhmbFdBFnAv0wt7y50RcSA29Ecs9if2E/URFvQoRnbiyTfIavibfLoDQl/CPPi3uhEIBOKKsO4UPYIEfjGkyp+QuYOmdijGOBzFRTJC6QXKTfrFEEpvzOI5qrdp8QyYTzgBrA9nO4fMDvdT3TcMEgtYOQnz/xcm9GPTknAs8gNs3HmM7L835REIBIIgcbkH4R4Amirwiya9w0j3AELlBwYu94Es6RnMvhzrPxSOEkpfUG6+bZ9gK8BOJBVWv80cjFHb/NMDjJZ1duNiDBILmKP4fSzjbiz1Oix1JSaLxbyv48sRCASifyHYaHi4zJ2NqqT05j6QxSVKdutWH75MbIuTCrAdcOGU93zngOD2fc4gfQLMRQsQ+bM/Peaxq9MCNzbN4bGAXanGWwbwImWsT4m4ndiYw+xRtyl8uRXPRezR0Qex4P+ibeoIBGIA0KdL0IxRpzvwpXrj8+o/njDlnIQS/eHvTLnxlmOMZtOLVO1lqxcAw1ezZbW5JAWjqeafHuScUxpT96vXPa3+/XH98Z/YV6cMGs1fb2p3fdj862O0po5N7/9cveE5zV9vcQ6twG7WbH8bOodWbFDCPmZwbsLyuRHDaKx+L5s21bCr02zJJUKeYh05MS0dDIW9hgVZAgxUbcAkUdiYI5g0mj8E+NyExf6MaVIwYwUWtRaLZD3pIxAIhEtzWYD7RCgY0ahrFDe8J1v2oiHhL8gLoqaYctmQYVRNISaUkl4hlmoWKJNu91rRqEWC4JF8CXyp15WYso8rblqjuPVjRq82l6WzhdX5onHXKu/4DBeI6fpS8ZilihvfJ1V+ptwzcFR/8jfR6MXy69+Rzn9cf2aDpRtE7wDSCPbr+AtYzBdYwat8uB74CR/fS3FVRb6Y+9VY5e981krJh9i5EVj+y6ybp+Rr2H+Znov5QwAhwc6PxfKex9Jvxcq/wQIfwgSutxziuuSd3HbJIyMDac6vexdh9n9wN2XqgrsiymQ48sVjR7/8T+LWj5O2sWFDu4e1H21dOV/ULQrP7jbpNZDIPrLeMp+OzkjXWFN68QifsVB84UDqP9/zmVYwNL1z9TIupARi8HBZgPtgCRwXSqmqHO3f72n3fMxtqiIDhlIV2WC5mnJPCSMnctU4jCn7MIlSGH3Z3x4AOk03VoJZrNnyCqgvyC0UEip/gf8QrgIh9yS9w9mEewAGFjPDUDUFxrMbNZtf1h36mq4vYwxazbbX2ezRH7gmCIehSWJjD9TvwZrPsNubg//Ll1f+zLpEFlsCb3hfzxrH1essB2wwVvFrMKDQQm+M1mJCG+d/0IPhUrz06i2sHssv35YhehXKpM8+soGLYK9vqmPTXX8EAA2FUgUp7MJLHWUpxz2Ch856+NMxK/87esV/+NKuY+1H5hnAF3UHJvvwOsKyMzZm9k0wHzgjuCbtnVFNXlJDaYv1tsqM094RcXymFdDV0jd2dMajNWIgQb722iU3h0YdY2Dv73oPU8F5U8YR2TVPiWKmm7NPiEbMxQmS0TXS6loq/6x48k0WPyYsVEmKIGICVZrMvpQFgsowxqRdYD1DTYymZEueEw2/Wjx6CeuxmTKZMo9BV5Zml9NURRZGkFDBlHlUuuBx8dhrRcPnQhNcIBTFzoHmwjDWIXtvg4vluLhnrigbj7Cq5uTIYjHfm7HcJ7CKn7D6/Vj596yz4qCHsdLPMVqP6fOw4Ccxcy3WeByL+pBdSa74H9vKbQr7ZLfwdTYNcjvkG2zYH6x1C12JfLDGo/yJhz6PNZ++fBEESvZpce0OTJvBlzgz4X3hRjS9XAsfPuNo1NXFVdnnIqYsg3R9cYa+uVYkc8vc/0vAiBmNZTnn/nwnYPi0+J9eyo/fkbbnB5+osRI3LzA3wf7LPbE1aNTsY189DofKUo4pfUOgSd7Jvy5s/gjM6MwDv4WNX1BXlHZh0/8VJ+wDmzIobqZIzvsbaijNOvPLa2ajjhSKEzaugUOtax796vHaghTopzrnAgxk0qnP/v4mDJp18Peg0VcJxFK7fpK2fWI7q6Lze2FidYUpMCuuq4z9v9YXp4Ngp/7znaa2zG/oJG4yQMKGD6rzEhtKMryjxh7/5gmYQFNlgVHbCG25CsUJ+xPWv59zbJPZoCUIwZlfX4cbF6O2ySucF93Mg78NuepmmED20Y2BI2faTb46J4G7pNby0uSjoePmQzl/1ls/8Y0eJ1X52A7kHTGK69zhDAuQw4fPIHoNmzvZXnP2YYUNS2A2mIsv6k/8xlyKPSyMmmpM+htngxu3vPvDcdnCJ0B3qVo2oieHIGg4VZ0PhaaCBP2JX+nmK/m/xXFhzHT98V9MufHGtAOGi//w5X0F3k+b6/qf+n1suB4JuxrBWrd1uzHf21gjWDUDq/zVUqMlQ37A3KZi5+KwEx7Y6QjM3MSXtwbsY8BYYckgep3G8ry6wrR/3roRPie+e9YrYpTSN6y5it2ukXdqOwhzwoY1UTNWzX7ks+EL/lV47h8Qnpr85Nh5d8x57AsQy5g5N1/1+DeqgEhV0BBdQ1XuiS1XPf71zAfXghktlLnV5ifTlGnafe9Hz1gFwsONCLgHDVH4BM/495qgUbOM2ubWNdlR8i6GT1o8+9HPQZuhSdJfn4VPXjLj3x+QIrG+kQ+TbNuP3azAJnYPivGKHGPtavq/1+Sf2h41feXMBz4CXeR64AgZNy903Lxp974vkims84Ez4o7CeeUc2zjn8a9GXHNfVdY5z7DhcLcx7V9vD5nDP3mxiHFz1pEN6pqSCTe/0HryXG/W8jmPfdlQkkUZddazjlv2UFHCXruBuM4RrkuXl5J6giAkTjRmGV1bLBo2Wzyaf8JHeoeBeWoXhZcMHsk69pS5S69+mK6/tPYIeiaSyVeshgRdWyCMmkQofXCBSMiZv6zAX06T/kO4iEai0YtFoxaxnVAm0TA2HDeiL1BNxxgjZrh081T5M7toHP46q6y1O/lCW1TTWFtfl8OmBe4Y0XJlz2v55RVp7xUYpca07NcWog+ozDg95a43r3l5A3x8ose6B0aLFe5gB5t0zZWZZ3xjxtXkX/SLZY1Fk14jEMs1teU+UWM8w0YwNA0GXMCI6XAIVNxvyPiSpENg1YH0gg6BJEOitjB11LJHIFFXnK4KuByCDNqa9FrQOejNzS+sdU3rKM1VRTIPf5CusuSjeSe3nl//3rD5d7sH89Jo20+bs/IKG2Y9pG+qDRw5A9o2VxV6BMdwPXBY5dZ2PnBG3NHCs/+YdJpTP74IdwaTbl/NyS0Myh0FoBWY4CUJ+4ct/BeXtZ08lHC9XZ4kwxCkACeF1rOGaytRetkNZOkb4cLYCHCfvNohjJwknnAdGRArHHYVX4TjopEL7ML/CYJHcrH62VekQ+KMWcdxuSf8c4QSXKwATRWPv470H8pWJYWi4bzo2qatAgwIguNgUFHcIlx4hciAjmdQvTDjfze74hrxFjb6EOZ7K1bwOmaq4w/VbsfMdZj/PVjNZnZRujXN5zDvlVjAfZjfndjYE3yhFVDfMSdYn5RRH7Fr1OXfdGQiIxxKU2WBZ2isJcnoGqrdg4eyzz4F4os7vhw2/07Wx5AF2mzMj98B+gqqBhICJZTZADWhan1xRk1ektTdX1NbJnHzgn7S9/zPjZVbRldfpfQLt0nwaOrKZR5+IDzQW5s1raNwCcpklKq8wUKddMdrgXGzuE4A2364+ia9Gn7azsp6CO4nuERDabbVuuUAwfOOYLcd2M4H2nJH9c11Ixb/e9q978UtfUis8AAd5QbljgLQCiTff8S0vBPbuKzt5K29QVbuyfZZnnbCKyKOIMnmygKZhy/D0Oy1HT/fbiC2a4QrYyvATrtYyjDqWum8R1xSzAbJErTmItZwgF1wdp/DLjJr07GkuVjRO/xRgDbyK88Vv1jyFvQFbCuOrAew2r+xkOcw/7uw/Fewsq8wXR5/qPEYln4HVvU7FvBv1rDOewHLe5Y/hOhlwJgz6dQSFRuZDqw6mqYs245wqbuPUd0YNnGxQCQNHn3VvjV3HvzkwaFzb1f6hYGqcbuNBCKJm3/kwY/vB9XxCImFhiHj5qf+893xb5+GrvxjJ8NPQiCEcpueeUAdoQkkuN5a17SOAgn3oBiRTOkROuzg2n8f+/rJ4oT9lj5Y7PqBBNRUBUZzswKD3rarxrJc78jRkKjKPu9lEUgrqsCos3++U1eQajcf7mj4pMUXt39+4vtnT3z/HE2Z4VagoSQraesn3FGA24E1YtG96Xv/B7as3eStvUE10OAjXzyWc2zTqOWP6Zvq4MYCzujwpw9Fz7pB6u5nNxDXOcJ1sYkHbFDbvYaL6DmkR2BP41gNmHjAsb9g7rPZ57uDyjsYigfcLS5s/ihwxHS/2Ml8vrs4qp++4dAnD0y/733rXujqnITihH3jbnyOy/YlLhYP2GWxtYAH02Jpn4GuKofQE/O5Aav6c3CpL6LrMAx96scXGoozfWL4J6zdw1H99Bmtnxzb7vNCDEhsLGCjjvWGMVidJ/YSpFdIT717DwwL2PdmLOJtLHnZoNs8hSxghAuCLOC+ocUz4EH7ykwvgixgjqp12OkotHUZgUAgrFyWB5wQML3jDssQv86YwroFNuWeNpckc4WOhDIZzm3hPD87F3BH0/tvVyMQV0RdXVyZwfp85VDXlBSd281nuoVJr0nf+1PxhcvbnTjsBnIglZlnknd+ZegFZ402jja7Sed7aO+6tUnuia365kvvESAGIjb2GSsVvbtchpNsQCg+4zhg0rhA5Jy2JtzW8CkEov8oSTyorr38Pr3ZoCVFrKOobnPmt9dlHv6qQJuAGRbsBqrOSUjY8D6f6QGNZTkpf38TPHoO6eg3CSkbR5vdo0s9WK/boU8euJLnZ4Yy6h1+vginwsYVJY4z6loHajCtqTOm7GGaqmhdIy6Wkb5RtLqOECtwqZu5JIWBO8b8c1RpGuEdRlcXmDIOExIlHIKGjEFjSjtoLrnIxmsUy+EfuCknHqTMlLofY2jCzde2DjQhpCqqMlvgPxTqsOXph8zFF3GCJBReULPFWF4h3MvEbQ9hNppz40nfSMdpOc7Ntke4hCtKRHs4hyvKzEN/RE1fQYokuce3eIWPYF+DiRwtEEsbS3Oyj6wzNNeBJOgaa6qzz1VmnSWFoqrMs/AXBLoCAiDz8IMebGvmHtucf/pvuadf8OirqrLP5Z/6C5rUF2e6+YXbDiSWuyXv/FrXVEuSAmhVW5CSe2yTprbMPXgIjuNF5/bQZlNxwj6viLj2piFRst5XwKpOtLzS4xk6TOEVmHXoz/K0EyBjYrmqdWX44845thmE3zNsOIii3aDNlYVZh/6Ac5K683+Y0HljeQ5G02XJx2Am0AQmk3NsY2N5rntgdPbhdXCCbgERApGkvQlDD03luSHj5lekn6JMBtbRx6UpEaQArmF9SaauvkLq7ldwagd33fRNtSWJh6CyKiiac5kJGLVNUBl6U9cUQ2XaZNQ3VnuGDqfNRjCFS5OPqPwjBWIZTMP2VwNXoDb/YnVuQkXaKe/IUXCOUN/uEnEVanIT4QLmnfwLsuzF6fCJI3JF2Te0VJpL79T3HMao1W57HbSN1jWZLOvPgDXMPiT0+z4FNaXqSzUbXzRmHSNUfpodbzMGLWihdtcaMMdxmad21we0toExGw1n1hvPbyU8g/XHf2JDCjKMbt9nGG0mPIIxkx76MSTuZGgzG75w2+uW8kDdsf9xEQ+tYzEGtW6vJaZKO0OwAZoc+hi8J7fVCITjYP084Dh54vvnfC3Om7KPrCcIoizlWDJrVl6VdWRdbX4yqPLZP98BzQDjOOPAr/Al7jd04vkNa6C+XU03/wj34JjwKUtBcrIOrwseOzdxy1pL7IEWA4kV7gxlHr7wX36xk6GH9L0/c4KddfAPqJmx/5eMA78pfUPbm4ZVmaQqH/iqiJ17u3vw0CNf/Eei8vaJGnPk80fgvrp15Qub15r1Grl3ECiZ3aCgcMe/ezpgxIzGikuvmMONRXlebX4K3DFo6stBbmFidcXpwWOu1tZX/vPWjUrfMKFEkbAejPh2Jww9uAVEwXWozAKpjrx8GYWS4988BfUFQkn8z6sJUmi9bnCn4hU2PGLqtXCJuGkwDM1VBv3mKjeUZkFXUA6nLJQq3ANjTv30EjuNlr8aqJOw8QORTNVYlgP3EFx9u0vEVajMOL1vzZ1SN++ylON1BancuIj+xU6AWevQIZjB3PSJFI2YLx6zVBS3iC+1QRi3iI2OMHYpLpJKZ/5LGDNd4BdDN5abipJgGmCYEjIV4RFkhiwAf17zHhFGThJGTaWq8y0dYAyOC8PG2rrQgkFJnwjR6CXCqCnSmXebso5z5dxYovEr6KZKjKbaHgLDZAv/Kxp1jSOf2jrueiIQ3UbfVKdrqoav70m3vaIKiKJMepqihFJlyq5vZe4+BWd3sdoQEAlf0CMX3x85bQVYewZ1/bgbnwXzztIBY1dTr673iRqr9AlJ3fXdhJue8wge6h40xD92st1AIBsmndo7coxIrkra+umk21d7hA5jqzXXQk2DpmHyna8HjJje3jTkXkGW0TFSJDZpm32HTCxLPuoVPjJswiL/2Ck4TjCUqXVloUTWXFXkHTFK6RdmN6jF5sPBbOUCS3BAD8MX3hM0ajY0gTpQwRLwYB/IKqhjTf7FgjO7QsbN63jCYG6aDdrRyx+DWVmn1FxdpPAJhp6hCVwuMIgvXbdQk17jGT4S5NbqLasiPd6uMki7V+QYKDeo65rK8/Ljt8OJs9No8ath5z/06tugodiyAFAQv7P1JeIqSNy8Ryy+PzBuJnybopVtJ6GFAHPLs47BZCAkSj7dFuxTW0Aghr8YSwELWKLQEIxaUFn4kJ4hpMUhJTsxy79UvhWOS+c/xjrI2vQSH8/fAqNtxC8NigvEjI73Vsi1Yh/H4hZxbXMIscLxG6Yct6KAQHSb5qrCwJEzQXRBJCDLOkp09wENoE3GmDk3x8678+r/fiuUyKFayFjWWTokguJmgQ0HRpV3xEjW+VTLmg0lWe5BMWajHrRc6u4HVheYwkrfELuBQC1wS8A+kGH46xTJ2L/NemgbHGsdonXn1mlYgYEwnPUz21ieqwpkb7iNumZSICKE4taVRy55ADTs0KcPGtQNdoPCPcfcJ77LPbk19/gWrjJg7QHqgGhl7Pu59OLhkHHzCYKInX9X1Izr5j39Y/CYuR1POHziYk0NGxrVtsOa3CQunlJ56gm4OJDgrhskQBQ5T1hWrJWLLxzgKtcWpnqFDYOa0TNvAKN5+r8/YEW95a8GqlmHayjJ9Ika3f4lYuotFSDB+fKEOoh+p6UF7DgFAsuSqilgvS5QJqrK4mG/c0BDkErx+BUW780LOY/Q9sBffEM52NbS2fdy8fw5wBo2lyQzZgOkTQUJZOAwrtyOTg3hCBx5Q4NAdBewpdyDh45d9UTCpg8hyy2Zgp6BfILNp64uqco+Zw1aABWsnpC5hF1NKK/JS4SvcjAoKZOhOufCuT/fIQRiaGs3kFHbRFPm+uIMMIUxBitLPZEfv6MmLylk7FzrEB1Mw0p9UbpnKPu3DFZ1SeIhEJLj3zw1cukD0Kdd5brC1LLk42DhSdy8RFBuO+iYq7OPbNA310G5xR81CwzXWJZbdH5vRdrJyswzPjHjawtSPEJiQcaaKguhlVmvKU7Yz37ftDNhSIMkg043VxfDPG3nD7Y49FaSdOjiji/BloUS7rpBAqxY+GjrL0f0slbOPPCrpTLvHVqi9IQ7A4xmCs/+AxfT7ldjHc6aaO8SwU0M/L5Ecnf2BqKl109EP2KzCQt+5yYd+xTWERAyFV1fpjvynTnvLOkdgUsUoI5USQoucwej05pgjDpz/jnRUNZ5ujnnFOkXI/CPYQwa3YHPTdknqcILbNRenGgd5ddwer3h7EZz4QXJlJsJuQcXLZhQejMmg/7w98a0gxhtksy4EyTQOhbItjF1v2jEPELh2cEQDgTOmt3h1UPQJiyXxgk2YYHq+A+bogqIAKPQLSAy9/hmUCO5V1DAsGkliQcNmkY4Ct/gEoU7Z5/pGqqgBGQMEiAYYoWnbU1SIM4+uhFMQLBtvcJGlKefipq2UhUUBV/9dgOBnW026GmzEboNGD61LPkoIRCOvf4pUii2DgHGXHvTsAINpe6+oMEeIUPAcK/Nvzhkzs1+sZNBHe0qixXuoLjQ+ajlj4JtajcoxlAwUMDw6WBEcvWhB/egaMpkBPt14m0vQx3vqNFVWeflHv7jb3pWU1sGY0H/Cq+g9ibM/pUrPdyDhniEDNXWV0pVPtYpeYYNBxXHCSJswiLoFjrnrhsIoZt/eFVOgnfEKMGlYOEeocOaKwvhu81k0EZMXkJTVHnayYipy6AhDF2TmwjzVPqGWacBCfYeiCC54eBEBCJJB5eIMhrEcjdVYDQIsNInxO1KFjDahNU3XPaEBTDaeqrB9cKsgsmr/vMpxa1rnc3iJNx8uZ3YPWLA+IIenDiZJyyw7c7+8dbsRz4HfeKLuoJJ11x4bg8YmpNuf5Uv6mVgwvE/vTLrobVSd3YztotyxetWmnTYsqW5OvPQH9PvfR+sdrCthy+6jz/c5yBPWH2D3SYs11uXoJuqNJteEkZPd8L1XrQEjXAqGIYuSTw08ZaXuqe+QENZjknbPO7GPopGxU147KonXFp9gSteN4nKuyTpEFjM0+55t7EiD6z2YQvv4Y8hBi4tLGCMMpmr8tgHt4ieg+Ps2nvPdxsiC9ilQb6gES4IsoD7BjsLGFlsjoTfs41AIBAIRCtaCjCrGUiDHYPlrScU3QKB6E/UXfNNzWQd+tOk1/C59jFqmzIP/Ja88yt9Uy1fhEB0nVYCLOyRh1jEZdCr7ghEf1PS0jd1x1iexzGdcVJRV5jqwfrFDDr61eMMemaH6C72Atxnq9CG+HWmnFN8xnEwBo1m44t8pl/BBUiAEYge0VxZmLzjS85vIhidGft/zT66oSTxABipusaaivT4/Pjt2UfWMzSVe2Irm7BooW2r2sJUvyHjKZMh+8gGyLIhlXZ8WZOXVHrxCGSLzu1pqshP+fubmtxEyOqb6uReQQQpsJbX5vPR27hYTA0lmVxD/2FTfWPGh09eYlQ3MjQSYEQ3QUvQvQZyg4VA9ABb182grHZ+ldtzcdzS4XML39RlKcfsPFfzfpVjJ8X/sppzm9yi3MYVNttwzNXn1r1rqcBCGfVpu3+AtiDYXAkC0VVaWcBgt/XgySUYoMbkPYZzW1iPGXwRY0w/BCXw4aIC22EuTKSqchmj1nrUXJICJXyioRyaGxP/5sP9UiZT1gmqrgR6M5fy/sTZQS/uNpzfQtXz3uAAtsPk3eyObtpsyjrOTqk8gzsE3dJN1eyszm9htI18YVkaO8O0g47aBI4sYASiJ9i6bm7tKrk9F8e2rcCitfFNHdnaczXnV9kncozVbbJ3RFwrf8uMXUMo0jfV7nn3FplnwIRbX7LUQSC6Q2sLuPsbd9sMRqQ/8QtdV0Ko/I2p++AnV9OKKe+M4fxmqM8YdcaUfVwhdUmAWwcyunJkJA7KpN35HhvcECcM57fR6lqorzv6A1vf0q1uz0cYZcZIoWbbaxjc+pZnGuL/JL1DcUc544SvASTACEQPsHXd3Nqvcnsujm1bQR2rb+o2PVfz7p11zVKVDymSQolHyFBrOedv2dqQMhnKUo9zo+saqkLGLwSNt0ZTQCC6Qat/PTjRbRFqMxgRVVMoHrNUGDNN4BeDyz24mhzmggTjxV2yZS92sPPLLpARWwQ3uh1GRmLgr23XGtGoRcLoaZAVT7xeGDsLJ4Wg0HRzjaW6pduR88Wjl8LQrM9qC7jCRxg7G/5vLkoyF17g1Lq74GgJGoHoAYyt62Y7v8pW18etXBwLbVvZ+qaGaq09V1flXKgvSj/z2+tRM1Za+7Tzt2xtmLj1Y4FIBhXgkK6xOmD4VMs8EYju08btW7fdF7cZjIh0DzAk7mS9LjeUE0pv7igHrvBi9GrMbOLzbWEfyAjS5BUiI0E5LlXR6jr2KJjg8et0B74EqWa0DVwJYG2LS5VgVQsChoqn3GJM3KHZ/jajb6Zq2EBJdEO5pW53wEW8i1cEAtEtcM/Q2MKz/4SOXxg0avaQq26RefibdOpJt73iN3Qi3GPHzr3Nsm5MDZlzM9SmTMYR19xn10rhEwI/faLH+sdOATt4yl1vVmTED73q1rhlD0Lb2sLU0csfA1GHHsImLrb2CdYwtII+IeEfO4kUSibf+QY0BLPYIziGM3kps1GqavFthkB0g5aesCzQ6lq6qYrPdAWqukB36Cv5dW+A+hrObWFMOsnkW9QbnhXFLWL0TcIhMwnlZdcqhvh1hHcYY9Sack7Jl73IUCb1H08qbvoAEwh1uz4QREwQjVzA1RFGTwXbV73hecWN7zFwj7r9bfkN70APxsSdmEAkGjGfqsol/aKpikzDxd3S2fdBBdnylzVbX5VMv0sQNEK94Tn50hdwmbvuwBeC8PHQG3QL40pm3s0YtJrNL8tWvgb3CoTKD6at3fmueNrtbOSGnsEGG7Y52R6BPGG5NH3iCSutXJPRfjAGRGvge+/VB1au/ny9QHSFR0WNjY3bt28fN27cxp++vOn664ZNdnDIFuckNkA2HAVj6H3aEGDGqKNqCuH/fL4rsMZu2kGMFBIqX+nch3GhVLvnY7quGBexi8yiMUuFUVP4mpfEVX/sJ7C5xZNuAM02pR/Cld641A2Es/MCrDv4FbeMLJ3zb8I9kKtAN1Zo/14jX/EqCLwx6W9MLAOrFPrkBJjS1NK1xZhRK5q4SjR0trk0VX/iFzhj0i8KJJyzsHsC6RlsXQzoKQ2HsMajfBrhcoSthr8yPo3ob37dW3zHAvb2Wq/X//zzzw888ABX3gEGg+Gbb76pr6+fPn36vHnz+FKE00KbQcIYk4FNUCZ2U63ZyB/CSYyEjxCHhEAIisDu1OlXd0ltCDDcHJorMuEnn+0BYExrd30AwglpqjzTcOEv2eI+cuPeAZd1vZfAcYFfjOPD+yMQiJ5hFWDEgIKhGV0TbdBgBg37LnhnxQtn/xOIcLGCDR3bH88N2zL1HLeDl5B7kj7h6nXPqDe9pD+9Tjx+JX9gQMM+sUbqi0AgEL0KmI+gu/Wl5opsqqEc0gxNdcV0ZNgeTAYwFKnaIqoym26uZswG/mCf0JYFbInxB3PiM4guQsjcCfcAPoNAIJwGZAEPEMDk1dSDSDEMKC5f5iBwXCwjFF7d3ozcJdp+2OkoC3iQgrxAIxAIRG8A0gsGa2UO1VRlsXf5YsfBMAYNVVcMNjEk+LJeo53dRiJp/z6admVw9A4SAoFAOBxG13RZensV5rIMY1RHL8r2kPYsYFHPdwIPUnDcAUH4EQgEAmGFMtN1JVRDWa9Lry0WGTZX59Gaer7E0bSrsoSj3qIZZOASBfzgMwgEAoHoGYy2gQIV1Dd3ZYOV46BpurGCfTXX+jqT42hXgHExWkftDgRaf0YgEAiHwDBg9VKNFX1q+LYFY9Saq/MZg5rPO4gOBFiBHgN3FRyuGGsBIxAIBKJn0GZ2J5S2sX8M39bAXUBdCa3hnRw7hLZfQ+KgagoYoyUIYL/AMLrD31FVOYy6FhNJpXMfwQwaw/mtDG0mZCrpwidwoZR1KonjVEkyrakXxS0Sj13Gt+0ncIGICwiBQCCcEPQakstg0lP1pUwvrPr2FIu7cMLdH1J8SQ/oaKcVawT3H1RlFmPSKW5aI13wX0HQCEHgMFzmLluxWnHj+4TCx1yYyFVjNHXy695Q3PSB8eIux96bdAOHuZ9EIBCIwQq73ltT6IzqCzAMrW0AU9ghdnnHAix3iMg7Crgh0J/8TbP5ZVMRr76AIHQMhhO4WEZ6hdKNlXxpv4CjF5AQCASiR4D6UrXFrA9nJ4bRq6l6B2hwhwIskmJERxV6F0JAVeWqNz6vP/2naPQSdkV6/2fCsHHyVW+Jhszk61hh4HAzH2Swn8BBgfvEeQoCgUAMTIx651dfDosGl8L/+Xy3uIK+9uPLSIy+mfQMEUZMYuWW2wInENP1pcb0Q6ack5YqLIYzG4xpBwznt2CkgPSJ4Ev7BVBftG0NgUAgugervoUuob4cbPD4uh5p8BUEmH2o2U+iQteXweigqbhMpTv4JVVXIlvwOEObMbNBMuff1pC9ovErMcqMCySya1/qX+chhBQ9AEYgEIhuYTZRdcVsLCOXAjSYbqjgM13nigIMVl3/qBqta+QMXzayI9wFSJWgxOJxK0RxiwTBcYRnMFcNJ4WiuIWiMUv61381jhNoBxYCgUB0B4amGkpZ+8oFAanqtqusjl5D4qAbK/tndzFtNhWcp+tKcZFUEDWFkHvw5TaYS1LY0EOXxLgfIWQqwj2QzyA6zZZjZRpdP79ijxg8iATETVcH8RmE00DXlbCOrlwXHCe9QruxCffKAswYdZZ1+Z5u9xrQ4KRnsMUJJaJroPcyEYhBDq2upZuqe/Ik1RnACQHpHY4JhHy+c1x5eRkMUJzsWqeDDoJE6otAIBBdhTFo6GaXV1+Aoc3d2BTdqee7uFTFpxBtQcjQ9UEgEIguwrBxDgbM8ipj0tHqrj2u7ZQAE1I39IJNu+DsBjE+jUAgEIjOQTdWOqm7q+7CWvMmPZ/pBJ3b4SwQ4UIpn0a0BCfRxUEgEIiuwS4+6xr5zICBDd9U3nmbvrOvGFk2ISMjuA0IRRvbsxEIBALRLgNr8dkWxqSn1bV85kp0VoBxqRtOCvgM4hI4QeJSdz6DQCAQiE5AN9cOsMVnW1gBpkx8pkM6K8AAIffkU4hL4HBN0NNxBAKB6DyUidb2c+S63gXse/bFqivTBQHG5e54v/p6dDZwjGjTPQgCgUAg2oNursFoF3M52VVofVNnoul3RVBxAkd6YwMuc8MIUmOg9KYB/o8JgUAgHIPZQGsH3N6r1jCM5f3mK9A1i5Y1+NCKKw+OK9g1eTPN/H66kkaewrpIZpGaT2FYs9ZcXteFvfsIBMJFoRqrQJ34zICGMWgZ/eVvuTbp4pIyKezHAIVOBS6Wc+EfVFLBwhGem853asUfYaWwUptVzP/r3Hi4VClFW/wQiAEOY9IzBg2fGfgwtLqGT7ZDl5/pEkpv9unnIAfHCaUXn8awYA/xiED57pQBva3A0cyf4LvvPNwLY7llmkBviQIJMAIx0GHYqEGDaLGQveEwavlMW3R9U5VAzDrGGtyw5m/LwBcgwDIRcbbAlQN69C04js0e7X0ksWbfuaqFE/34UgQCMVChzYzrP/01l6TQdSV85oowjOWeo126LsDQxs1ncD8Jxkk3Xz5pw6wh7mUNhrzqK+98Q3CMjHCLDpbPGuWN9hUgEAMeWlPPdN78panmnx5kzAZIGhK26Y79jyvud6iSFKqumM90AjbMYvvvBHdHgNknwYP4nWA29EI7wf+vHe19MrepqrlTr2AjgCdvjB4ejnYVIBADHYbu2BZsD1PeGXNBgnT6nXze5WCYDsL1XzkecNvQFFWZAz3z2cEDjgt8o+AWhM+2wkQxv5yquGWSr0xE8kU9g2ZoAr1+7bKgXx8CATC6Rqq+jM90BrCAf3lEuuhJ/eFv5ctX45bnnsbU/cbkPewWHLmHdO4jUGiIX8eAGFVkgsiJJ1xnLkqi60tIvyHSOfcxRp1290e43IOuLcJl7sLoqca0A5hRK736IdIvRnf4W0FwHBQyBo1m00uKW/6PMen5+nXFuFgpW/wULpSa888Zzm9laDPYXdKFT0AJjEh4h0FDbpqdgiAFfjFtLht3V4DhgqprqSZ2E82gglB4syvwHaIxUBvOVd0x1V9AOGBpdU/6b7vTf+MzCFdj7XW7+RQCMYih6oqv+E5OCywCTMjcReOWc2pHVRfoDn0lv+4NXCA2JO6kmyqls+4FOaS19dKrHjCXpOoOfCFf9SZ8RWs2vyRd8DguVqj/fEq29HnSK0zz1xsgupKpt5rzzpgKzoMGtynAfH3vcP3h7wj/IaLY2WBnEl4hMCKUkMEjoX53BBjHSfdA7h7Cju7fm8OdwmDzDo0TJGF597dj5GJycZzXxnOD7u4EgUAg2oA2d+/tI9GkGw0XtjMmdmMNVZULksm9/CkMHklX51uqYILQMfDVTHgEEp7BhJLdnwQazMXlJeSeoKZsiXuAIGwsW+Lm20GkBL4+JNwDMMvjZ1Bx/cnfNJtfNhUlWqp0CzBz9W3vz+3B4hics8of/sdnBzzwW3Tzw4hOLSz7uYkmhLv9fbGzMTEQCARioMLomroX+EgQPEIYNVl38GtI4zKVVcZoXXObBmXnASG/cjQIhtHt/0wYNk6+6i3RkJl8Ybegwfpv64ltj55O4RIlIVXwmYEOLpLBvwA+0wlifKXeCuHJ3EHgdA2BQCDahwYB7i7iscsxo86YslcQNJwqzzAm/W3KjdfH/yEatZiv0S1I30hT2n5T/lndgS872swkENP1pcb0Q6ack3xJ92Bo9i6kFeRrr73GJ7sFyBKja+ze3Y0rQRACz5BOmr9Wgj3EqWVaE8X4KNvdtHVFcmsu5tRc5DMIV2PRsNv5FAIxODGbOuMVuRU4IPAfyn73hsTRNYWCwFjh0Fl0TRGjrRePXioIGMrVI938OGsYJ4Wkdxhf6BlMiOXwjU36RLKHLKvKOJRAWiiBaqRnKC6WgbiKxy4jpCrSNwrHCWt9gFB4EQpPYegYqjoPZiIcNsc6kDXRNRiGfYOmJd3fhGWF0TZSjeUDW4NJlX+3A1GsO1M1Z6i7v0rE57sI2oTl0qBNWIhBDq2uo5sq+cxghr2fGIK1fCfCAQIMULVFA9jDJ1j51hurbkAzzC8nK1eN91FKuvNiEhJgl6ZvBDi1uTmjGXlhQ/QKKwMDe/KokqoraW8L0mCD9AzBJS0e2jpGgDGz0VyTP0BDPOIC34j2PG90Ep2J/vN05R1T/YVkl/esIQF2afpGgDeXlcGHzyAQDuWPCRP4VDdgGKoiazB6jGgLdlm7pRfFHm3CuoxARKoCwMTmswMGdv+6fw/VF5AKieVjvNefrRrwz8oRCATCCmPUIvW10vpNaAcJMEiV1I2NFjywIOCkZO58pmd4KYQzYlTbk64QnQqB6C8Yhkn7+eeU777jPqk//ECbzfyxdoAmuX/9xWd6k9NvvtmYm8tnWlJ59uzRp57K37mTz3eFDrrtPF26CMbm5sOPPw6JY08/XXX+PFfIoa2oOPDgg3ymK3Bn0We/iy7RcSygwQZDGTG6xd+UwwQYAOOa22Y2MMBFMgLMescR7iUJ9ZQcyWrg8wiEM4Hj+PC77hp5332V58+P+Ne/Rtx7LyG4kqcdms7dto1P9xMVZ87E3nprxNKlfL7v6dZFmPnhh77jx/MZCzJ//7lfsy+8dhMn+F20pmverwY8cJekb7FZqqevIbUEJyQK9nk7TfEFLgtOCkivLr93dEUCVKLcKp3ORPsqO7spGr2G5NL0zWtI6c3N8OEzPSb/778jFi/GCeL4c89VJyY2FRS4Dxly5q23GrKzM9ev95swQSCVcjXztm8vO3bMrNUampqSv/kmdN48+IbZc+edYfPnn1q9urmoCIy8rPXrA6ZNg8pn3nzT2gMcgg6rL1yQeHrKfPmnYhe//rryzJna1FTvUaMKdu0qPXIELHKBTOYWHl569Kh3XBxMJvGTT8IWLICxuJpCmSxnyxZNRYVQLk/89FNutmJ3dyiECmDHh19zja6q6uDDDxsbG1P/9z+TWg1dwVGorwwJ4boVKhS2c2Mo6uRLLzXl5x994gl5YKDc39826x4V9fcNN/iNHw8z56ZtvQhwlD2ptuYAdzenXnkFhoARjQ0NEUuWgNmqDA6GVuc/+KA+IwNOExT06NNPRy5dWnPxYuqPP9alp2dbLh079JNPaisrczZv5qZdcfp08rffVsTHa8rLvUaM4M6i9Ngx6zRESkcGOFkVGMinugrD9Nf+Z7C8Dee2CAKH2e067ndwgcjWTHX05AiS8Ah0+YfBOE54BHUQcaEnzB3mkVGhLaln/ZwhEM4MQ9NhixbF3nZb8cGDYK6N/Pe/QZhBb/jDGBa5bJnU1xfKQ+bMMdTVgdQ1ZGa6R0YKlUqQMY+hQ+GQ/5Qp+Tt3Fu3fb9cDdD7xhRdAP7iuIFt2/Piwu+4afvfdoP0gUVB50osv5m7dylWoSkwECw8MR0hba8Kdgc+YMSBafhMnWmerDA0FCz7ugQcUwcH1mZlQXyCRQOVxTz5ZtG/fqIceGvv443BbYOmVxW5u0Ln/pEnQPGj2bO+RI+2y8OWwZNMmVVQU39jmIsgDAtqbA9xMgHBCdsiNN/LNLID5roqOHvXww9brAKKV9PnnYx59NO7++4PmzOGW1kHsRz344PhnnsnetAlucdJ//XXKa69NfP754gMHaCPvzsl2GlxJv8MFE3QspqwT+qM/8pkOISRKJ1Qizq2mFcffHeBCKenuyhoM6qvyt4u371iuG+tzKKO+Xss+DDCa0b4shJOC4zjYf5AAI6zsxAkw5sCG8xo+nDvaAhwPnjOn+NChwn37IpYt48o4JVAEBurr6lr3AIaapRYPiO6Y//xn77/+lfbTT5DV19ZC5Yw//zTr9VyFwt27wcImBAK7mlasswUK9+6F5qB8lKW52GKtCsRiLgFYuwXs5ibz91eXlYHOaauqxCqVXZZv0w7tzaG5pIQ7X6mPD26zsB+xdCnctey5807ro2iQcMpkgjsYSEs9PRvzWY/HpEQCPwmhkDabwYgHCzv1hx9Svv8e7gwwwrksvBaY9HA/wad7gLksDcxZY9pBuqHClH+Wqs6DLFVbZMo8ylVgtA1sGi5c1gmqMseYtAt+FZhQzJq/XGFdCTQxl6Zy9WFWxvRDUMJ2m7KXL7RAlWewhcm7rXcPMChXEz5dCMXfDozx8j88oFd+eeyGLDc/+MfI510Kdqe4gzZetQdcmJsm+v51ofpwZsM3R0v50oHI5LAFE0Kv5jMWSEKwaNjtIR4xfP4Sw/wnQvmowOl8HuFMgJT6jh0L1hV8wNbkS1sSOn9+ydGjNUlJYJJyJfp6NgxqY14eWIGd6QHkZMmGDVUJCdqKisOPPz701ltjb7mFP4ZhYL+CBcxZtNaauuo2XCyxi9Ll5TAQmOB8UYfYzQ0mDDqX+v33E597DoTQLsu3uRJ2c1AGB2ss74nBhBmbrW2kSAR27binnsrauJEvIghWZS0PFHR1daqICK7YilAuF3t4DP/Xv6DzTj2n7z+u7Gy5E5jLMw3xf5LeoThB4hIFfD/jUhXpE0HIPAznt9FadkuNMf0wJGA4w5n1hoS/2G9Y0N3UA3CIKzSe30p4BuuP/0RVZkOh/sQvIKVgaBlT91kiGvAY0w7oLWMxerVmy2qMphhNvXb3h4RHIN1URdUUdMkbcZvgIP428fl76+6JkHvAlXI5DQbpZeNp9D4iASEUEN8fK0st1Qzgd5NmRq+YEr6Iz1gQkZKFw26P9BrJ5y2oJF53TXpxQextE8Pm8UUIZwIMteqkpORvvrn41Ve224bBGFWGhFz88kvQWrDtBBKJKirKKgl5f/2V/O231YmJIVdf3V4PViij8dz770MFiacndKWKjEz/+efsTZtAorgKkJj6+utn3nkHxrLWlHh5cUdt8R45svLsWZgVCDlf1CF2cwOTXV1cDOUXv/mmNjnZLgvfn39ff317F4EvajWHgGnTwJYFg7jk8GHi0hkBhXv2QJ2M33+PXLKEKwEbesxjj53/8EO4dDBc9KpVXLkVdgHg0UdPvPgi9Jb55598actpJH3xRbZV0fsPu+XWnoArfISxs0GASZ9IUBZB2FhcqhSEjjbnxsNvxJR9XDhkBldTtvC/olHXtNi+IxBL5z0ijJwkjJpKWWIoUTWF4jFLhTHTBH4xl10cQj9pB6VzHxaETxBPvB60ABQXTGdB4HBh1BTxqEXQJy7p6cN1Br7uTZeNYAc54mgHurmajf3kIgpDSFXsA+w+obTB8O2Rstxq9h/oa9dGRPvyu1pa49KOOJ6e+6XepP786LN8nn0lWvHOsk3bLn5zJId/tgfcNuEZL7m/SCCt11b+cOp1vnRAMKgccZx5662wRYv8LH4bjj399KiHHrJ9VuoqnHzppRH33AMzB1Uu+OcfMEZtsxOff56v52hAqs++997sjz/m890FvtKPPfXUpFdekXg45r3QbjviAOMVc8RLwOayNJBGWtsou+ZJc34CVZEpmXUPlFPVBfqTv0qm3QE/5ctfYQwa7fa35Te8A4esadtCY+JOTCASjVygP/wdJpSQvlGG81vlq97AhZavX5pW//GE/Pq3OWdVut0fCYddBXazdse74sk3mgsTQR3EY69la/YMsPEIpTef5v7XS7AjuYgdzJrsfaW+QJC7+PXlEW8sj5g1xJ2T4UFLhNfwcSFzNid9yecvISRF7lL+nynC+QGhqklOtq4/uy6R114Lxi7YlzmbNg254Qa7LF/J0ehra5O++irk6hbPa7qHoa5u6C23OEp9uw/7LowDTC+qtgiUUjrvUTDx6eYaTCi2Pp1lPQSb9Ibzm0Uj53MlnYKmzRWZhHsA3VQhW/Isr74AQRBeoaaiC5Bk9GoYl/CJMBddJP2H0I0VguCRYDRzFXtKHyxBW7GoPRskmc87IThOKDxtnwT0GZE+0vtnBS4YfuUg/wMVuPYrRz8UX7CntMF+WfLauPteveY3H0UQn0c4N0KlcvH69db155kffuiK5i/gP3nyzDVrRv7731PffBNOwS7LV3I0Ei+vqa+/DmLP53sAdNXeU/a+xPZJZ09g9M2aLavV65/DFV6kR5DAL5oqz1BvfIF9wQnHhTHTqbJ0QfAovnZnAKH1CDZe/MdckKDb+4kpN54vh0s3/XYwtTWbXtRse1085WZC5g7aby44b84/Z0zZo92z1iGL6raPxnt3CdoKo2uiGsqccS0ax9nYUk7sw8vVl6A9ZX5ljZfFlcDJCK8R1iXoyeELrx153zv77tMYGqGy7RL07OgVUyMWf370WbXBhV2XIF/QCFene0vQrBFZxz4771VMWcfMFVnSWffy+U5Aq2u1uz5Q3PgepKnyTMOFv2SLLz8js0N3+FtB6Bhh5CQQL+3f74kn3QiSzB/rLmzYRL9oLt1HW9hxqRsbf5F0sg17BEl6BDuz+g4AzJSxTltp/dRrq/gDcL8plC0d8S+4wwD15YtsOJKz7b1997u0+g5OKs6c0ZSX8xkLJrW6aP9+PjMgKNy71+4cbaGMxtQff+yMd0x9bW3HV6b0yBHbvV0cV2zlFFAO2AJ9BRjGmHZINHQWn+0chNyT9AlXr3tGvekl/el14vEr+QNtIRwyw3Bui2bzy+oNzxGeoaSP/ab0bsBQl7fB95EAA7hYRnqH9+r7tV0CF0kFMJ+WwaEQDqdKXfzHuf+zfjYlfsEfwLAFsbepDY3H87rjxRfRLzAUtfdf/+Iz7VB59iz3yo2VgSHAnTl3jvRfflGGhnbGO6aupqbjK1Ny9Kihro7PXOKKrZwBpg/8IeK4fMVq0s/+ncYrgOPSqx5U3PyB4vq35Ste7bi5IHA42MryVW8pblojmXYb+2Jxz8HBDOc1uO8EmAVMb+9QQuEJl4Av6RdwnF3c9wrFBN0Mko9wCHEBU/3dwv5v5d9rr9sNnyBV5MiAqZCI9unKEx1E75P3119cbIa8HTt0VVUp330H9h9zKXgDZ6JxWdu3X6yt+LzFnqtNZZ0hwCFoCFINaZDnsuPHwabkKlsTcAhkRltRATWhAtve0oNt1naI1sPZUrRvX31mpnVQwLYrsCnBcIf5w/Rg0Krz5zN+/52hads6tucuEItJiQRKTBrWta+6pMQ6pYacnIrTp8tOnICB2uvKDtZlx/ffQ1e2/Vg752jd3NqKzzsbNnYewg6rEdy3AsyCE25+IH54P4kfjEt6hhDuAY65l0H0gJ/OvP3FsWetnxpNWX5tKiSK69mX5RFOQv6uXWa9PvaOOxpzc239HZ59993AadOiVq48/frrIDBn337ba/jwgKlTC/75x64V1w8IUtbGjR5Dh5556y15YODI++7L3b69JjkZBDj+9de94+LcIiL23HGHe1SU7/jx5z/4AJoU7tmT9ssvMFzJ4cNQE/RJERw84r770n76CbTQdojWw9kBXZUcOQKDgnkKbe26ApsSTidswQKvESOgZlVCQuxtt4Edb1vH9tw5w7SpoKD81CnovGD3bqtrLffoaKt3zPa64mpyQA+qiIiwhQvjX31VrFKBpsI9hLG5GW5lrD637WZr14qr42w4ahPWAIRhrBuh+0eEcJGMdWWi9O5bFcQtq/8RAylkk0tT2pCbU33R+jGY9RpjkyXBbjVcFncvGMeeMj+uMqK/cAsLAyGpPHPG1rEU6A3YeaCLuVu3gg5ROh38BOEEnWBjD7RqBbqY+Pnnsz/+GCcIriaG45FLlhRbllIhC6oG+q0MC1NFRcn9/ZsKC9lhGCbG4okicMYMMP6gcziK4zhUay4uth2izUnaETp3LgzqERsLbe26gqP+kyfDHCABhVErVkCidR07YG4lhw7BJBuysoLnzOFLbehMV3DL4h4TowwOhpsAQigE/a5OTCw9dixiyRK4Vlyd1s1tW3HuNp0OF3H/0D9cujj9ZwWyjlt8BCDDUhVk+MJeg5AqBb6RhMoPGb59SZ2mskHXIgQyzVB12kqtsY3QPY26mib95cddepNWZ9JAfT6P6CfAKJz5wQeF+/al/fwzX2RB7O4O5iB8lm3bRkqllNGI0Ze9Lti1UkVGynx9y06cgK8ek64773IIZLKGnJxTq1enWBwsQ4ntEO1Nsj3sumqTK9YBwaZNJlBEqY9Pxy4hOzMcKRbDl2LovHlF+/aBrodcdRV/oMPmXCs+41Q49C/XXJLSBT/MlMmYxvqh7B4O8aB5BS75J+nv35xARHgECnwjCJkKbhf5QgeC44TUjbW2PYLRE9++58f41387u4bPWADr9s3dd50tamMLyXcnV2+88BmfwbB9GX++vPNGO/1G9D2V58+LVKrg2bNZSwvHabMZPgKxWO7nV5OUBBUqzpxhb6fDwmrT09UlJaVHWRf5LVoBOD7l1VdBQrRVVSDGbCx6hsnftSt88WL2aPuwTpKh5t9/+44bV3PxIgjtsLvuIkjW0aDtELZpuBXIXLeOsbkbaI1dV21iX+fSuVsOWsBxnzFjLn71VbCNWLZJB8OBpjbm5tampQnlckIk8ps8GUrMOp3Ul4/SCLRubteKK3QuHOEDywpVktL5l5pAQTlH0N2AVteqf3mk19fPL10cx8YD7i6EAJco2RAIBMluXnfA2gWOkwJC4Um6B+Iyd6d7/akroHjALo0rxgO2A7Q2888/KYNh+F13gdC6R0fn79zpFhkZsWwZu+p79ixog8TTM3DGjMLdu03NzZHLlsn8/aVeXpdbwZ+jSOQZG+s9apS6uBhKwBQuP3UqeuVK9xh2DyocBVW2S3gMGVK0d2/I3LlgEYbOnes7dqxHbCwod01iYtTy5fLAQNshBBKJNW20BCeGacC47AlcQhUdzT1VVQQH+02caNuVSKkUymTK0FC+ZmQkO4GWw4nc3KznLpRIlOHh0JsiMFBXVRW2aJGdGQpDcEF52+7qUlAHmKH3yJEgpQ1ZWeOfeQY6gRKwd73j4rxGsv7S4QRgIJ+xY+2a27XieusluhcPmGGdEDtMg0GA4Zuc9Azh8x1DmUyZx0Qj5vLZroCLZOKx1+KOjgRvByGWcy8E9ZEjji7BGDTsR9fE0OYuiTH790aQuNQNh9NjH/T2615rB+HSjjgQyBFHT+ieQ+mEjz6KWLKkg4fBTg3DHHjggWlvvWVrAfcv3XPEQZVnMt0SYNZ78+6PCKUPVVuI0ZRs8TOQNsSvI7zDhNFTzfnnDOe3gjQQMpV04RO4UAqHGJqiKjIZbYN4ys3C6Gkt/D+n7jcm7wZJFoSNlUy/E0RBd/g7qiqHvT8QSaVzH8FxQnfsRxiIbqwQRk2VzLz7shPp3R/hcg+6rhgXK2WLn4Kx4KRsK0vnPcLNuatYHESyfnad8eEBaCfh5kv6RQv8oknPYJgoLlPhQkmLABcccMMolOBSFdRha/pGk34xhJsfLlYMDPVFIAYzoQsWWCP4dp5xTz7pquqLYSaNJnT+fOdR327D9MARNF1fKhq1SHHDu6Cmhgvb+VILYAfLVqxW3Pg+ofAxFyZyhYy+Sb7yNdnyVwxnN9ma3XRdiSn7uOKmNYpbP2b0anNZOlWZxZh0UCJd8F9B0AhB4DCQc+ncRxU3fUD6DRFPup5vaQGmIR6zFMYiVX6m3DNQ0kHl7uGUT++tcEvTSh/SPZD0iRD4D4Hr1eLjPxTKSY9AqAM1XXqpGYFA2BG2YEH/BxXoW4QKRUyvhXzoS/AemEDs6yre4ZAQBA2jG1p4HAPjSn/yN83ml01FvPoCgtAx7K5euSeGk7aLplRNId1YqdmyWrPlFVBfEFT+QOewToN9bfVSBAjH4twCjEAgEAhXxBGbamldcwuPEQyj2/+ZMGycfNVboiEz+cIOEIoFIaOgMnyUd34hGrkAjDqqKle98Xn96T9Fo5ewai0Q6w58rl7/LOkXRbh1+NJjlyp3zKVrgwQYgUAgEI6mBwJMq2t1+z4z5Z0xnNssHNEy1KBADIasMf2QKeckX9I+gqDhVHW+MWmXqSBBf+JXurma0TeTniHCiEmsfnPOMimjMHy8MHoq6R1hDXTYLl2q3D7W5QEkwAgEAoFwND3wuEAovMA8petKJNPvFIaNhRIyeCS7BRrHZQseZzfnmg2SOf/mNkXzhwCcYAMD4zgYzULLFmhcJJOvWA0JurZAGDWJUPrQ9WW4RMm6Y5KpdAe/NFdkMbpGwiMISqiaAt3Bry+3vZQASP8hpG8UY9LZVeaOdodLFwcJMAKBQCAcTc9cHpG+keIJ1wkCh3FZQfBIwjMYEiCc4nErRHGLBMFxXIn1EEgvu8gM45JC0XBeO3GxQjR6sXj8daQ/uy+P1jVyhi9jAvsVxyUKxqBlzEYG0DWzO5OtbW064QQYgzp2lbvNpeUBJMAIBAKBcDTdfTvZ1vR0OJJJNwgiJ1DV+ZhJL1v6AukRJFvyLGbU0TUFwugpkim38PXaAhfLO1/5Clx6o8cZ3wNG2ILeA3Zp0HvACFenm+8B1xUzejWfQbSE9AqxvCuLLGAEAtGK/J07eZ+LDAPpjt06to3FoQRt7L5bXRj07xtvNDY28vkrUXL4cNrPP1tb6WtrueB91hKuAlfZ2ejq3EoOHTr08MNOezoATiLXv+2A49ili4MEGIFAtIAyGHK2bOEcHOrr663pLgENhQpFT9wUw6BLNmwQqVR8/kpUnjvnNWKEtVVNcnKDJTShtYSrwFV2Nro2N4bJ/PPPGe+/P/yuu/gSJ6R9J9sIq8sKtATt7KAlaJfGFZegmwoLL6xdO/vjjyFdnZRUYAmZUHLw4NgnnmjMy0v94YeJL7xw9r33zHq9tqJiyquvusfEHHvmGYFMZmpunvrGGydffhmMTlIkUgQFQRMwoAv37KEpCo5e9fnnjQUF2Rs2gBFQn5kJQ0AdblCAq0mKxdrKSq4mNyh39Pizz8oDA5sKCkRK5dQ33zSp1XZzOPz449PeeINrFXbNNSdffNEtPJwN2zdkCNcPV6Hi7NmapKS4Bx5IWLvW0NhoqK+f+eGHzUVFKd9+S5tMw+68M2/7dm4geUDAhOeeg4Fsa1odg0A5nCmcJk6SMl9f6N96EYbddRc3Ilw9LmGdPNcnlNtdBG5u0BX0SQiFtNnsFhoKDe2uCXc7kvTFF1DuP2XK2McfP//hh23+ImZ99BE3z57TvSVoRtNANbbwodE9qIosjCDZPVADBpwQBPCe2pAFjEAgWtCUn1+Xnr7nzjvhc+rll71GjlSGhDSXsMHg8v/+O/yaay58/HHU8uWzPvxw2O23F+3fDxZzbWrq0Jtvhi/9i19/HXP99XM+/dQtIkIVHa2rrs7dvn32J5+AuYYRhFCprEtNBZ0DnY5cvrwuLY0bEbDWnPzqq9aa0AN3FIaoSUkJW7hw9tq1DdnZlF7feg6gOtZWnrGxipAQ0KSYG27gSrgK2Zs3a0pLxz311MVvvglftGj6W2+Btulra6GOUC6/+uuv/SZO5Aaa9X//V5eRAUPb1eTmA3BnOmPNGkVwsFdcnO1FYANUxMVBHeiWO2TXJ5TbXgTr5Lk+Z37wgXt0NDRsfU0sI7PRkcMWLICzS/r88/Z+EVzN/kQg5BM9gWH0p9fh8j7yhsYYtfrT6/n3g20wxK8z5ZziMz3G1mMjEmBE3zEu5KoX5n/HpaVCRYjHEC7dmo6PArZdIRxL5blzk195ZeEvv8DHe9QoVWSkWKXS19WBSFSdP+8zZkxNaiobUR+sQK0W7C1NRQVU8xw2DAxfsO3AMoNDoOK+Y8eWHjsWOncuThAge6qICEjUpqWNvP9+SNRnZIBIWwZkabMm9MAdvTwEw+AWA7H1HJShodZWVkmDClwJVCBEopLDh2PvuAOOlp84kbdjB5i2sbfdBmpnnZV1ILjhkPn5ta5pmQ77XNn2TEHvrQ3ZkoICKIFEVUKC7SGuTyi3uwjc5KHcrs/W1wQOAY25uXBLAYZve78Irlo/QwqtL9t0G1pdA+Yv62OyJaasE/qjP/KZDul8TQ5Couz5tK+AjW8vJMCI7vCvKa+svW4391m96JdlI+8VdmLPhVLs7qvkA4pdPeT6J6/61EfBr0B6yHxJ4vKNod3R1th2Ndg4lvtXVtUFPtMLNBcWegyx3P0wjK6mxiMmBr76SZEo5fvvh956K34p8jxtNBbs2hVy1VWsWli+9CmjEWoSAkFDVlZNcrLM11dTXi7x9IR+0n/7jZVb6LC62g3Expq4hLUmjGKtCT1wR2EIuUW6yuPjvYYPb3MOtq1AiqS+vqxiXSqBCgFTpwZMmZK/cyfMU+LlBQboxBdeCJw+3XYy1nPhEvY1L2HSaKAVnClYnKCaXP+88jGMuqRE6u1tvQh2fV4e7lICymHy1j5bXz3+mlyiLj2dH8tC61+EM4CDAPf48aa56CLpFcany9IM57YY0w7SDRWm/LNUdR5kGV0TG6u/vsx4cTdVmY3RZlPWcSinytmVBrqp0ramtROow8dsYBhj+iEogY8xZS87Z6GYe4PZOpxtdAdzYSJVxW4s6Am229OQACO6g5c8oLQx74tjz3557LkLJUeuirn+1glP88c6x5nCfevOf1SjYZ8SgfqCio8LnsMdAmyPIuyYGbXcaNZtT/6+VlPBFzkO1nbUaCTerJMBo1rNUBS7kQrHQVEMjY1hCxYIJJLgmTMP3H//4ccfH3LTTWC6gVpwG4gEYrFbWNjhxx4DkxEkHBqCKqT+738nXnoJ7FG/CROgQ0IohPLLPV8ieM4cqHnypZdA82xrckfBKG8sKDj69NN527bFPfhge3OwtpJ6ejbm5Fz88ktrCbfLadgdd8CtAAizx9Chhx599MTzz5ccOmQ7lvVcIOEeFSVSKGxrWubCAuVgksKZFu3bB0YntLU2hGvlPmTI4f/+Fy4CSL7tIa5P63CQ4C4CV4HtMzKSu3o+Y8ZAud01YTsHGKa5qAhku4NfRP+iNVJmmoHrgPd4HxZdX0JYvFyZyzMN8X+S3qE4QeISBaHwwqUq0icC9JIqSdHu+YihzYzZaDi/jVbXEp7BuqM/gB7j4hY1QXeNiX9DJ+aSVH38n9Ct/sQvdF0JofI3pu6Dn9ZI/rbDsfOwwLrGPL+Z8OhOdOQW2CxBo01Yzo5zbsJ6eu6XepP686PPctlbxz81MWz+K3/frDY0cCUAyGqDrsY2Jujs6JUrRj3wxJZFfP4SnnK/Vxb+/Of5/wPd5YtaIRerBISgUcc/hGuvK2fjkVlrcqsv8hmHYqbN54sPXhWzCvR44LwHzDAgXdPfesv6vJOD26PU+R3RfUZFfDxYwHEPPMDne4OW18TY3HzihReu+vxz7mAf0NVNWMmlmu+Pld0w3neKVzOmb+ZLu4Vu/+cCi+9lVhFP/SaZdR/pzRrEpqwTVEWmZNY9kDbEr8Pl7qI4/quA1tbT1QXGzKPCyEnQ8HJNhtFsekk4ch4h82DMBsOZDYqbP9T89ZZs/mO43EO3+yPRpBsIuScXDNhuOBgCdJ1WV8uWPIcLpdxA3QRuSzxDLOHqLTkkwE6OSwjwzKhrrxv98Pv7769oKhKR4pWjHxoTPEsikJlpY3LZqU2Jn2uN7N+hrWrOiLp25agHntq6ZE7Mdcvj7rd0w3Ku6MDv5z6wHoUSH0XQXZNfClJFQrqiqfCTI0/oTVrbriK9Rjw4452T+f9su9gD76y9Qy/tgqYZ6lT+P3BVZ0Yvh+s8AAQ4+euv2d1VRmPQ7Nkx17eItApG+cGHHpr3/ffWh6D9jr6u7sgTTygCAuCbfPLq1b0UM7H1NSk7eTLl229H3Htv0MxOxAJyEFYBPpnbWNF45Re7SxsMp/PY9d7rY4mlkT3SF93hbwXBcaCjkDaXpZnSDtLaRtk1T5rzE2wFmIvVD2l9/DqqOlcQMMxckiwaucBOgNXrnxWEjeEUFBdKRKMW6Y/8gAklpG+U4fxW+ao3MJq2RvK3Hc54/i84DXPBOfny1bjUDY52HxwX+A2xuglDS9AIBxDqMZSizdVqVgPunPTCyIApv59d8+aeu349+/5Q33FQwlWzhcRJAmeXd84VHfzlzLuQOJC14Ytjz3J3G9ajwIpR9+tM6ue3r3zur+XHcltE5wYC3MLvnfpaWsXZ7cmDZU9WTs3F7cnfx/iMnh97C6gvX+rixD344Mz/+785n31mp74AKRbP//FH51FfQOLpufDnn6e/997stWt7L2Jx62sSOG3agp9+6kv1tWValOq6cT5X/EyKYCUq1FMSHejONew2hMKbbq6GBFVbBDIpnfco/DOgm2swobiNYEQMYy5MkF39sHj8SkLhxRdaa+I4ofInA4eLJ1zHepmOnoIxmLkik3APoJsqZEuetTVt7YeDf4TeYaJR12j3fWr7SLgbsGvaNv+SkQAjuolEqIj2GTXEd+y1cf8eH3L13ow/QYODVFEjAqZsSfo6pTy+TlN5sfTE9pTvQIOD3Nt9jU9taCisZ3dMVDUX51RfrG313Fcl9QZTz2DWGSnDyfy/wfzlD1hWue+f/lZ2dRJIOBiFfOlARylyB+t/0O5BQzg5XnLhMwtD37kuckSYF96zHcWkXwwXRZ/RN2u2rFavfw5XeJEeQQK/aKo8Q73xBbqpkqvJguOiYVez1TY+T6v5Z1W2NSXTbzde2A52sHr9M+biZBBCwiPYePEfc0GCbu8nptx4rglgNxxXKBo+l/QINpzdzGW7iajFHTMSYEQ3CVJFPjJzzf3T3oz1G7/hwif7MtlNDSEeMfAztybJUoUlryYVfvopL+937Son8v4eFTj9oRnvDvefCHexfKmFf0993WjWDSr1Bfzcun8x+weGyd64kd3l2z4NOTmc58gr04neHI66pKTy7FlI5FuddPYMrh/rWTuqW2cg2lc6OoR1dIyTQsYaer5bgBnKBk6gKUHQCMWN7ytuel86536wInGZu+K2TxQ3vEu4+Ymn3MytPwOiUYsUd3wGNeUrXuUKbWvCB8oVN61R3PSBKHY2+1i3sUJxy//JV70lmXaHKfMoLpZz6892w1mHkMy8WzzpBnak7oILxHzKAhJgRDfJrbn4xJZFT29bumb/g/EFu7nNVnIxu/oEpqqlCgttKRcS3X8r/1T+ri+PPQ/m9b+nvfnYrA8kwsu3kPGFu8EQHB00g88jnBLG8iHFLb567DBrtdweq8OPP96x/+fO9OZwSo8e1VRUUDZOOnuCtR/urB3VrRNi3W3UPXCxDLTQVNwr2xgJuSfpE65e94x600v60+vE41fyB3oPHMeFEj5tAQkwwpHUWB4De8sv79T3kvv/f3vnAR9FtbbxzNZssqmbXkgPIQ0CiYReRNqHhU+8Khau3qv4iQ2lXUXlongRsWK9liuKVyygFCnSQ4KkAAlJCOkd0vsm2/d7JmcYl00hQCqcv/mt55x5z3tmJmGfeWfOvAefFc0lpNopV5wJmFud+u8TL2869oKvY+hYn1lcq4VFXN6OM2XH7h393NALCm84VLW1lUlJRXv2nN+yhQRzJQcP1mdnI1pV19XJ3d0FIpFBo8n54YeML75AQEm6XEhIyP/118b8/NbKSjt///wdO5oKC7O3blXV18MYm2Csqqvr1BtamoqKMr/6qjaTvcsCqk6dgn1Dbi4JK7vy0G7Lwu9z3rZtRr2+YNcuttC+8oRZXz6bB0n30fFAuvJDKDlwgITspMD7IUfNVyuSknAqzIYe0jCX33G9BiwnLiJr8vc+DCOb9oT8vrfkC9YhMha6snfv+hSGvaS47IqECjClN8mrSVfr2m4LuZ9MoZKKZLNHPFjRVFxSn0MMOoW8vKSwdidVUxhGwKfEutBUaMDX2+V3m388836Tqu6RsasxFtdEGQhq0tPPvP++xNYWcgL5wVVV9vff52zdKvfywqaG/HxcZsUtX26pUDhFRsa98AKbzSo9/dTGjZBSkUyW+/PPQrFY7uHhOGKE39y5UltbGIvlcruAgMS1azt6Qwuq6OUyZsyZd9/FDlw4cQJVrylTTr39Nj9cpx7IDgN+nytTUg4+/rhMobj4xx91WVkd+/LZPGz9/Do9kE79kFFgn/Xttzg6lMhhEj9mVZSrTp+29fW9bOghDmMpx79hrkLB5cjlZ4MKMKU3UaobfzzzwQjX6Jdnb35q8obVs/5jL3PekrzB9G3gjmj1mvOVKdODF6ALwlmutR2xQPzMlI0rbv1kYfQLL0z/sFFVm1oWx21rR6Vt3Zz4BuJss46UfgbaE3zvvR4TJzqFhyN0QwiraWyMeekl93HjSBKMor17FaGhw2bMcIuJYRjGqNOhPeyRR/zmzRNaWjJCoUAiQXToGBoq9/auTE5W19dDmRBWoktHb2hRNzREPfccIkh2eIjc11+PXrrUPijIPjDQNTq6MjGxKw/t+8vC7zPUFHviPn489kQolXbsS3avmwPp1A8ZBa5kzs7oDj9khSj+EHi3FSdP6traIp94wuzAiYehCyOSmOayuMnpeEOeCjDlWtid8dXv59lZVx05XXrkXwce25+1Jbcq7efUDzceXlLeyCVvy6pM+W/Kxo5lsDnpjZ3pX+RVn43P34Uqv1WjV68/sDix+Pc6ZeWB899vOPgECZdNu8P/J8f/kVWRbDZFi9KfNJeWIvpEoT431zUmBlWPCRMQ3ZJNDkFBEBUilmwqKIkEP3wXYoACUSa2cOpU4Pz5vnPmjF+3Dgrd0Rvf0lhQgC46tRo/MhcXvUaD6NPGy6sbDzxoZHfAaGzIzXWKiECB5Ibs2JfsHil0eSAd/LQPwvbC/qBw8eRJUiB+TN36zJypbH+T22xotAx1GMvLcqrcvOBijQowpVdAwNpNOuL61qqTRfv2n/8urTyepOAgVDWXJpcc7FgGCGSP5+/cl7WFqLXp1lrlxWN5v2BTUvEBta6NNJp1L6jNRLX7OJvSd+jV6oacnOIDByoSE8mCDWTBAGwyGgw6pVJsY2Pr51d27BgkKuHFF8P+9jdsIu0o8MYI/hDXtlZWWjo4QMjRt+T33w06XUdvfAsp4MsN+1CTlnb2o49EMhkMuvLAw7uCcuPLUWJnx+eG7LQvb9/VgXT0QwbCQbVWVZXHxZ3fskUREWF2CNhtbXOz/x13tJSV1Wdnmw1NPAxpruExsFF35XQfvYzReFUv+KriN+vKuZkHPYURmM3AAsI1a9ZwRcqgJL/mbF5Nn0wCpPQDs0c8yJX6kqzmZvxwlYGgpbwcGmMzbBjCuDErVgglkraqKsTB0EKIjdTe3j4gwCEwUNvaWpuREXT33a7R0Xw7uvPGNj4+1ampivBwt5iYtpqamrNn7QICbLy9O3rjW1BA0IlGh5CQiqQkNKpqa72nTXMKD+/UA9lhwLvSq1QSW1sEtdqWFrmXF46i074WBkP3B9LRDxlI7uGhqqtjhELvqVPZZQov+SFuGQsLqYODfWCgfXAwWvzmzjUdmngYWO72uK7sx4xIbFTWQ+K4+pUwtNQq//u8JHJOf967Vif/rCtKEQ0bxdWvBCOz15zdKw5gl67qIQIre/aJ+OXQVJSDHbog/5BmKC7Ifw2UHT3aVFwcumgRV+93oHkIMaHB57/7DurrMZG+mdZrXNuC/KYYGi4YWrt7tWzoYTC0/LjSev4/GWkP43tGqPgzBTQPjYAHOzQCHtLcJBEwwl/HkBB27bwBAnFkdVpa/fnzHhMmmE6zolw/1xkBE4w9XpXBqFa2/rJGEnYrW/jtTV1ZujplmzYvURwQwwjF6pNbdSVpCFg1p35hrOyE7WslaTIPth3+BJ9sFOs90qhqUu5cJwmdZsEwuoIkVfLPaFQd/Vx9apsm7TdGZoteRk1r628btOn7tNlxkuGTNWl7tCWpIs8wY2tD2763Nen7NGd2WkithE6+ne4G67nolNDJp+NaxZ3CCEUCO/aFTDPoM2AKhXK9uN1yi137zeSBQiCRBN97b/hjj2FPuCbKoIGRyskiu1eLob5cOmqe/C9vCu1ctflJpBH6aj1/jdWdL0OGLYwGfXWRJvOA9YLX5fduEHpFqJJ/EsidGLGlvo7NYanJPi4Jm4FOksg58nvWW93+ovr0DrTris4I7d2tF7yBKNbC5F5327EvRcMns+0L1mlSthuU7KvYne4GI1cYmqpI+Yowss4X8qICTKFQKJS+hGEE17SIEJusysmXLdi7W1xafYF9UssI2NCTEVoYjfqqfJFXBEnxKPYKN1QXYjixX7Qm83cEr4baYpF7CCOW6avyWn9b37r/PYv2BCki3yh9w8XWfe/qLnCva7MYDIbaEvEwNu8HLhqECh9DTTHKne7GVcAwXa2hRAWYYo7C2i3Ki305hHLDcP2phnvuQatUnv/uO9Pl63m4jMq9msy5pby85OCf8+EHFb2eQdrsBPL+Bz/tCtQnGTkYKzv+/rahrZlInThkir4kTVuQLAoYiwBXW3RKm58om7XU+vYX2RvI6CWxsr7jJcvYe1XHv/pzRQcopaXcqGn/yzQaDSrOW+foNB1nNXcK+zJ0F5ZUgCnmhLuP63QBwb4mwmP8Y+PXyqXXu4QZxYzrTzV8VR6S16+3cnGxCwjomNW5PC5O3djYu8mcdW1tIssefQ/2P72bQRoQh/wJJFVu2+AGgseI+yR9t8gzVH/xvCbtN23+SdXJ/0oi56KRkVoLFD7qlJ/FwZPZKuJjnVpXelaVsMWo16JFk3lQfXqHvrYEGy34BRIQOgdNaDv0sa4oRZ2yDcotdPbjNpkBeW64KHDo0dNxgXWXC1bSSViDnf6fhOXrOCLENXp/v0+9DnaJivQYn1C4W6vvj7cALcVWC6KeblTVNKn6MOPuYJiEhRixsaDAaDBcPHHCMTQUStCYn5//669NBQV2/v5527ZVnTlj6+sLGUMoadBqEbwqwsJgg02q+nrYwENTYaH3tGkVSUl6lQrfPuhSdfq0UCwWiMVQl4bc3NbKSpmzc9HevcV791q5uqrq6sqPHdNrNFBiBH+wgZOqU6d8Z8826nRwghExHHYGm6R2drrW1pwffpA6OJDldU1HV9XW1mZk1KSlYXRFeDiilOaSktwffxRZWWHE2vR0RUSESCarO3cOB6W8eNG+/bVg3rlQIsEFQUef/CHwc8cMGk3uzz9fPHkS9hJbNvTBDhfu2SOxsanLyuJfK+L3p+bsWYfhwwt/+w1Vh5AQDAoPBbt2XYiPZ8+nTIYj8r/9dk1zMzl7Zv678cMPhD3EuHyBOORPIKkKLS0LduxwHDHC9ACJB/ym8nfsqElNZd0KBGanyPQ0cvad0SuTsADDCIyqFq7SNezhs8rnzxdIu0CuIDOehLauXDzNsMslIb4UD59kqCkxttZLR84TuQ/n7B29BDI7se9odmA7V0YqN9SVif1jhPbukFWBwhuBr7G5Whp9t9DWRV+RA2EWeYYJ3YIENk76qkLG2t4y9n6Ey53uhrGtSZMTL426Hc5Je5egr71nV2Y0AqYMFuLzd67d97Bp4o4+xUpiM9Znprst+2jnxgbf/nWZmdBXPktzfXa21+TJrdXV+x9+2MbbW2xtzaZTNsmWfOHEicyvvvKcPBn2tZmZ8PBnsmI/Pz6HM776E/7xD3hAIWndOoiZrY8Pvtx958xBgc/qTGx0SmVFYiK0xyyZs1NERNzzz2d98w0uDtI++gg7bDY6n2kZAoNrCOjZidWr3ceNayoqgnHu9u0CgQBdzn/3HbpAVtnlFjrLFG3mk0tDbcW9RtIxw7NZcmliBrrK/Ny7GaTBxcREMi5/xohD0ypk9Y/Vq12ioswOkHhI/fBDrVJp7eHRUlZmdorMTmM/ANVkhJdlIuscoVgSeutlBRTdgqG1KIi8wqGsbBPDSMJnkrldEFfJyLnSMf9rGrAKFcPQyE/+EvvfIo3+X6F7iHjENFShrJIR09guDp76qnxd+TnYE0uRVwQsMTS3dGBnu6EtShEHxvZkZln7s+ouRZoK8M2LgBHe4nPb3aOWzAt/NMApgmu9HNhMD75ntDf7JwsiPMbD/i+jnx3pOYm0DHMYPs5vDsxifWcvjH5hWtACW8vL7rdA4W4LuR9dJgfcabqSINxi0wi3GPQa5cXeJvJ2CIIl2Qq3EwPuEApEcH7v6OdQFgsluJDFDsN+SuB8s6UXuh8FP3NDF82PfMJfwaY5BPA/JYBdfSzcfTyC1HD3q3ihfsiB7/cRDz/MZ2nG1wEintIjRxABS+3tazIyivfv95o2DZETly05Nvbcf/4Dm+Lff0eAi0jLNFkxvvFRJTmcW0pL5Z6e8Iwu0BWBRKJuaHAaORISju99PqszscEQ9kFBsEF3kgmZS+YcEGDp5BS9ciV6YTjoSsfRSaZlxMc4HPJlhu6Qeb1ajXAQmnf2k09iVq1CHOkWE0MyUZtliu7okxyCtTu3BIhZhmeDVmuWXJqYAX5/+jSDNEDASsaFJQpmDlFFZHxy7droVatwRGYHSDyIrawgvYrwcBsfH7NTZHoa24t9D/4Bd30zdgAxKOtEfmOg0Fy9BzASK0nIVK7SNTji7g+ZCvBNCvTs6clvzQx5QGfQOlq5PjlpPVSN23YJ/PU8EL1sZsjCulZ2kgLE7IHo5Vq9pk3TcmfEY/YyJzT6KULRvmTSm5MC7hQLpVDBZ6e+xz/HHek58YXpH3raBai0rRDR56dtspZy0/FnDL9vduhDj459WWHlFuQ8Ei3+inDIJNkKtzOH3//kxPXj/f4Hin73yCfvG7304VtWwb9EKLsj4u9/H/9PYgm6H2VO6KJnpr7jYuMd7BL11OSNIa7sNxp23scxBAVXG69A50hsbTe/MeEyFV/K0owwqPz4ce9p0/BtPnzhwoA77pj+yScwgBnJlqxpadFrNEF33z38/vunfvAB4mPTZMWmDiHeRCH4LMcNeXn27e8jEZEwszHNqMwP15CT4xQWhm8qSBeC5k5HJ8PBOcJlsY3NtE2bCnfvLti5EzE9VEfb2gqJRTtscIyQTN45yRTdjU8ejE7UGsYQOTg0Sy5NzADXt48zSAMYYFyEzhWJiSiYOcQnNBtCjgujjgdIPIQ9+qhbbOyxZ5/F5Qj8m54i09NIjPsBxsrh2t5H6lPEfjFsjHs1OyYOHNfd/KxLsG8fdZvPiwrwTcrkgLucbbzeOfL0jrP//ibpX3vPfTsn9GGZ+LJMadC5MPfYfyesLqo9h+oY7+kpJYd2pn++K+PLdb8/2tBWQ8ycrD0qmos3Hl6yOfGND+OWOchcELaiHUHqPVHP/H7++68TX0cvjGUlsZkSeBfpBcLcxn6a8NKmuOU/ndnENZlgY+lQrbzwzpFnPj/xakLBbkThliKrDQefaPf2RaBTpLOc/U684igBTuEfxa3AVmzClcSkgDvQePZCwjfJ/0LhUM6PH8atOJzz5xqxNxhGgwEiVHLoEJ+lGXGVQ3BwY2Fhc0kJ1BHqVXbkCGt2KVuyUCJBZIkgSVleXn3mDMqmyYr5VMawRIBVm5lZHheX8fnnbJLF9pulrJaYZnV2dORtTDMq88OxCh0TQ/pCvM1G5+25glyet3074jYU4Jnc3UUZ3SGTCD1rMzK8pk7lnZNCVz5hwGOW4RlXJ+himlyamPF9+zqDNPRSXVdXl5V16q23pPb2sDRzWJeZCR0d+dRTqe+/b3aAxAH64pxg5xFhS9sfaf95iqZMMT2NxL4/EAgEcgVXvuFBBGNzhYOlAnyTEuExPq/6rKXYytHaFT8VTUVQMndbH25ze7w7zncO1LeglnueVN1SDj0md3H1hsveqdiW+jFZCOFCY2F5Yz6x8VOEWUts82pSyRDQRWz1cWDjTsLJon35NelcpTN+OP0ecZtbnYrPn1M/IvOzyC45ydmbh1ccJb5gV1lDHgroW1CT7tTZqsM3MLrW1ugVKwRiMb76p3/6KYLCqGefba2qElpazt6yBXFV6aFD+ApGACpTKDzaMzgKpdJJGzZUJCXVnjsH2TBotQiUIUijnn0WIRocBt93H+xhGbRggZWrq1apjFm50mXMGFNhC33kkaaiIozrP28ebwP/fHd+OARzju2xsmNIiHNUlNnovD0KAXfdhd3A1UPJgQPDbr0V3cm9WYZhJr75JnQFseCU99/HMfLOUYBBVz5hwOM3Z47b2LFlR4+OfPJJ6BO63LJ6dUVysvuECeyUpUvGfF+Enjh8tBg0mtC//hUFRJ/Yt+L9+xE38/vA25v578YPB8NEr1yJq5Pgv/wlBOf/0hnjO5Ib+84jR+LyBXpveoDEAa5mmoqLG3JyYteswXm77BSJxaankdj3DwK5Y4+eBA99BNYKi/ZXnrqB5oIe7PRRLujX/mer2Qs/+EtA/AptmxI4/67IxSX12baWCsS1SjX3Jom9zOmhmFX+TuHYhIj5fGUKGonx0u2ziQ3427hXHaxcNx56coL/vAWjnuJaL5FddfrT+BdReOP2bXHtaxyRdmDqyswtLhcejX3ltf2L6pTszXBP+4Bl0z/66uTa9AsnrmqU+ZFPhHuMe20fe6Mbav3yrM3fn3o7qfgA2doX3CS5oIG2paXk4EFEXTH/6Kd32BD+pmzYMGnjRv6Oay+Cw0HUTpNLg+vPBW2GUVmvbxwab09dOwKhyCUQET9X7QIaAd+kaPTqE4W/QeH4n+d/mcMHu+DrxHVioeTB6OXMpUcjDW01m+KWvXvk2Tat8vHxrwU6R5J2M6QiK6LZWj2bMubVPfebjkJ0sRfpn1EoV6SxoACiFbV0KVfvY3C9WBYXN2b58r5QXyCUSDTNzaWHDvnMmnUzq29fwFjZcxOMb1yENk5XVF9ABfgmpbKpJNBpJC+uHalvrfou5a3hLmNmhSzkmtpB+PtZwmq9QevrGMo1WViQmU1AKpL5OoZcaCpEuaKpBJ+Bzj1d4evauOZRNO0p5USCS4/cKNeHU2RkyIMP9ltODIZhQhct+vOF195GQJNL9x343rF1xv+46g0HLi/Y6WY9gArwTcq+rC3Ocs8Ho1f4KUJRGOU1+e5RS7htl8iqSD6c+9PMkAegrxKh9LHxayM9Jjhau473mysSSkrrczg7C4u/jn1p5ogHwtzGPhr7ilAgSijYjUZI9bmKxPmRi2OGzXC18fZxDLkt5P4w97GkS29xzaO0qBuUmqbR3tMQyge7sNlfKRRK/8BY2gg6LI57g4DLCztXfHLVbqECfJPCBrInXoL0Lp6w7sWZX94e/jeVlsvN26ZtqVVyT2j2ZG7OqkyeE/qQzqhrVNXeN+b5l2dtnh58z/a0j7OrThMb8J/E12O8b3103Csyifzj46tqWrjnkd8mv5lafnxu2F9X3fb5kklvQucaWrm503WtlWY5N0zHNS0DVGHPz/xS69pQVWlbSbXno7RoGslTZML2tE/cbIctmbSBCvAAUnb06LnNm7nKNdFzD3qN5viyZceXL6/NzLwQH882GY2HFi82aHo/+RrG+uPVVzHW3oULVfX1XCvlEgI7t/5ccr/fYBfe77Dub1fQSViDnUG+IH/HSVgUU26eSVjXzKmNG72mTiXvCl8bPfcAqa7Pzo5YvBiFpuLi0EWLVHV1kOTbvvqKs+gDMr74QmpnF3TPPVx9qNHrk7B4jG1N+oYLuAbi6kMfRiRhs3H1+JVimgt6sDPIF+QfqMTRQ4WbZEH+6yFn61ZNY2PODz9cTEjwnj697ty502+/XbhrV9WpU0V795YdOZK9dav3rbfWZWUlvfZawY4dlg4Ojfn5p999N//XX3WtrYrwcPQNXrCgPD4+/5df3MePR9B5ISEBHjwmTIhfsaL00CH4qc/Kkjk7J61bp29raywsxKB6tVrT1CQQi6tTU6tOn07btMk9NhZKiRFNncMDwmXY16SleUycWJ2WdvLVV4v37XOKiPjjlVc82tNXwa21h0fK+vWmltzhWViUHj5s6+fXd4+r+5reygXdEXZ5Bq3KqOuP3O/9AcMIHTyvan4ZvQVNuS6MRgO9iUK5ZqCCDXl5/rffPuXddxtyc/UqlWNo6IT166e89x5C1cj/+7/olSu1SqVOqazLzBRbW0//9FOH4cPzfvkFBohfqy7lCcndtk1ZXj76hRdQhQoOv+++ye+8c/bTT4MWLJj01lv2gYGKiAh8yr28xr/++sglS+Te3rGvvoqoFG4lNja3rF7tM3s2RmyrrjZzXpOR4TNr1uS33647fx47XLBz56hnnpn24YdWbm423t7NZWWa5mZ0lHt6mlmCiqSkhBdfxD8SXFiQFooZ7I3oG+W14Ku6+UygAky5LuLydzz/S3/lkqXccCgrKpwiI+2DgnAZx4jFjEiU9e23R5YsiV+5srW6OuOLLzK//HL088/LXFxqz50Lf/xxRiAoOXAAknxyzRq0xKxaBQ8CiaTs6NGQhx7iHTqOGGE0GBCtusWyWb7ZJJchIXyeEKLZJGEI77apqAhxakfnxBuE1srVFfaQ9jPvvZf1zTdCiQRBbWNBQe6PP0LmW6uqzCwB1Hrkk0+OWb4c/kkLxRyhSODg1cMpS4MZdgFEO+733nPonwWFQhkwII3y9jucF0+eVISGkiULp3300fCFCyGZ49aujVq6lH24a5InWVVfH/bII9gU/ve/S+3t4cF93Dj32NjC3ezce1ZrR4xAATqKXiTXdE16upWLS2tFBaQRWshmkHZxYUWRd3up0NE58UYKBq0W1wq3fvYZu25j+0qLF0+cqEhO9p0718wSBTBsxgzrPrt/e8PASGSIg4e0BrOPfh088X+u3mOoAFMolAGjNiMDIWPcsmUFv/4a8cQTMoUCEvjHyy9fOHEC0nXkqaeOL1tWnZrKLmAgFpM8yT4zZ6Z/9hls8GNoX1NIERY24qGHsrZsgehCa8kiEBK5HBHq0aefLti1y3nUKPStz8mxDw7GJpmjY2Ne3tmPP+bd8nmYzZzz3kie6obcXDg89txz/nfeCWMbb+/yuLjRS5dC5s0sUYCiI4JHgXJFBFb2+OEqQ472R7/dL7rQFXQW9GBnkM+CpnQPnQU9eEjdtAmx8vVMtzYjb/t2qGzE4sVc/Qal72ZBX45RX1tqVHMvQw4ZyMQry8sW9ug5NAKmUCg3OAgzTq5Zg/gVoTDXdN00l5YW7NxJ1jWi9AaM0NHraicxDTBQXzu3a1ZfQAWYQqHc4DAME7tmzdQPPhCIem3CrY2398yvv+5FhxQLRjCUNJio7/XdOafvAQ92Bvl7wJTuCRTHWlpalpWV/fTTT1FRUUVFRZWVlc3NzXFxcbW1tVZWVvX19SkpKRcuXDh79qyXl1ddXd2+ffuqq6vRgirKVVVVBoMBZuiIQnx8vFAoNPN2USQauu8BUwY5ffcecCcwjEBmY9SqLPRarmVw0hvqC+gz4MEOfQY8pFk1YXNubq6np2deXp6rq6uNjY1arZZKpfgMCQnBv77du3fPmzcPIRqkFJZBQUHl5eWjR4/eu3fvjBkz9uzZc+edd8JPYWEhBBvMnDkTumvmzVoul4jFSqVSp9PZ2dnhE+0ODg4QeLIb8AkzJycnlMko+BQIBH5+fvn5+YGBgenp6ZGR3PJWDQ0N8ADjqyqYdsSeNDU1ubtzSy+b2pCq6a6KRCJ8ymQydHF2di4oKAgODsZe+fv7NzY2mnakDAhQiP6eoGw0sM+DNVyu2UFHL6kvoLegKZQ+BBqjac8zjHC2uLiYlEF2dnZCQgLiWkgvQAtvCQVCfAxpFIvFYWFhCHbREe2pqakRERHE2MxbXW0tXEHAEEZDyGtqas6fP49wGbqLUS5evAgNO336NEQdjRBvdMEnJDk5ORkF+IRU8wPBFTxcbcG03NLSgnFBayv7HWpqA1A13VWylXRJTEzE5QV2MisrC1XY8NcQlIFiAF4PYgRCxTB2XvQgfDdJIBA6eveK+gIqwBRKH4IYjkgIRC4qKgoqSNqHDx8+YcIEBKlCIff2Am+JyA8RKsQJZcSm8+fPT0tLQzk2NhZ6SSTNzBvBtNHW1hYeEHnDAwQYWovQGTJcVlZGjAFUvKqqSqVSoWw6UPdotey9QXzi+oC0dAqOAgfYlXx2uv+kC3a1rq5OIpGMGzcOOk1v0d2kMIzA3l1g29NlhfoHRiwVOfn24lNqKsAUSh+iVqtHjx5NyhA8qAspE6BDISEhu3fvRrQH8eMt3d3dIbTQocOHDx8/fhx6jEaRSDR58uQjR44QTeroDfCNkLecnJz4+Hi4RWyN6BlDwKGbmxuxJERHRyMAVSqVpgN1g7e3d2lpKVwVFhaizLV2BuJ4mJGQulM67j/pgvBXoVCgipMTExOTkZFBtlJuQgTWDmy4KRgEM93w5yiVCxW+FleT6vmK0GfAgx36DHhI0z/vAVMoNzJ6naGp0tDW3P48eiAQCIS2Lj1cY/+qoBEwhUKhUAYxbL5oT6Gj5wAs28AwAksbkbN/X6gvoBHw4Ae/oME3E4HSU+ivj0LpJQx6Q1O1oa3Bol9kixFJBDZOjMyOq/cBVIApFAqFMnTQaw3NtX0qw6z0yhWMFaS3b6+eqQBTKBQKZagBGW6pM7Q1WhgNvabEDMOIpAJrh36QXgIVYAqFQqEMTSBg6hajqtnY1myEEl8j0F0xI7NjZLaIfbm2foEKMIVCoVCGOEaDUa00alVGrdqoUbLC1p20Mex/QjEjsbYQSxipNQJfbkv/QgWYQqFQKDcURr2WzSaNHyicXse1MgwjEFoIRBYCISOWWjAD/xIQFWAKhUKhUAYA+h4whUKhUCgDABVgCoVCoVAGACrAFAqFQqEMAFSAKRQKhUIZAKgAUygUCoXS71hY/D8PArk84vm21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20" name="object 9">
            <a:extLst>
              <a:ext uri="{FF2B5EF4-FFF2-40B4-BE49-F238E27FC236}">
                <a16:creationId xmlns:a16="http://schemas.microsoft.com/office/drawing/2014/main" id="{A18F4669-EDF3-4BB4-8AA9-5A52DBDA1989}"/>
              </a:ext>
            </a:extLst>
          </p:cNvPr>
          <p:cNvSpPr txBox="1"/>
          <p:nvPr/>
        </p:nvSpPr>
        <p:spPr>
          <a:xfrm>
            <a:off x="460375" y="3215041"/>
            <a:ext cx="3119429" cy="2797048"/>
          </a:xfrm>
          <a:prstGeom prst="rect">
            <a:avLst/>
          </a:prstGeom>
        </p:spPr>
        <p:txBody>
          <a:bodyPr vert="horz" wrap="square" lIns="0" tIns="12065" rIns="0" bIns="0" rtlCol="0" anchor="t">
            <a:spAutoFit/>
          </a:bodyPr>
          <a:lstStyle/>
          <a:p>
            <a:pPr>
              <a:lnSpc>
                <a:spcPct val="107000"/>
              </a:lnSpc>
              <a:spcAft>
                <a:spcPts val="800"/>
              </a:spcAft>
            </a:pPr>
            <a:r>
              <a:rPr lang="nb-NO" sz="1050" i="1" dirty="0">
                <a:effectLst/>
                <a:latin typeface="Calibri" panose="020F0502020204030204" pitchFamily="34" charset="0"/>
                <a:ea typeface="Calibri" panose="020F0502020204030204" pitchFamily="34" charset="0"/>
                <a:cs typeface="Times New Roman" panose="02020603050405020304" pitchFamily="18" charset="0"/>
              </a:rPr>
              <a:t>Program for Framtidsverksted på Holmen og Trosvik </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50" i="1" dirty="0">
                <a:effectLst/>
                <a:latin typeface="Calibri" panose="020F0502020204030204" pitchFamily="34" charset="0"/>
                <a:ea typeface="Calibri" panose="020F0502020204030204" pitchFamily="34" charset="0"/>
                <a:cs typeface="Times New Roman" panose="02020603050405020304" pitchFamily="18" charset="0"/>
              </a:rPr>
              <a:t>16.00-17.00 Middag &amp; </a:t>
            </a:r>
            <a:r>
              <a:rPr lang="nb-NO" sz="1050" i="1" dirty="0" err="1">
                <a:effectLst/>
                <a:latin typeface="Calibri" panose="020F0502020204030204" pitchFamily="34" charset="0"/>
                <a:ea typeface="Calibri" panose="020F0502020204030204" pitchFamily="34" charset="0"/>
                <a:cs typeface="Times New Roman" panose="02020603050405020304" pitchFamily="18" charset="0"/>
              </a:rPr>
              <a:t>mingling</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50" b="1" dirty="0">
                <a:effectLst/>
                <a:latin typeface="Calibri" panose="020F0502020204030204" pitchFamily="34" charset="0"/>
                <a:ea typeface="Calibri" panose="020F0502020204030204" pitchFamily="34" charset="0"/>
                <a:cs typeface="Times New Roman" panose="02020603050405020304" pitchFamily="18" charset="0"/>
              </a:rPr>
              <a:t>17.00-17.20 Plenum: </a:t>
            </a:r>
            <a:r>
              <a:rPr lang="nb-NO" sz="1050" b="1" i="1" dirty="0">
                <a:effectLst/>
                <a:latin typeface="Calibri" panose="020F0502020204030204" pitchFamily="34" charset="0"/>
                <a:ea typeface="Calibri" panose="020F0502020204030204" pitchFamily="34" charset="0"/>
                <a:cs typeface="Times New Roman" panose="02020603050405020304" pitchFamily="18" charset="0"/>
              </a:rPr>
              <a:t>Velkommen, planer for området og resultater fra stedskompasset</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50" b="1" dirty="0">
                <a:effectLst/>
                <a:latin typeface="Calibri" panose="020F0502020204030204" pitchFamily="34" charset="0"/>
                <a:ea typeface="Calibri" panose="020F0502020204030204" pitchFamily="34" charset="0"/>
                <a:cs typeface="Times New Roman" panose="02020603050405020304" pitchFamily="18" charset="0"/>
              </a:rPr>
              <a:t>17.20-17.40 Runde 1 </a:t>
            </a:r>
            <a:r>
              <a:rPr lang="nb-NO" sz="1050" b="1" i="1" dirty="0">
                <a:effectLst/>
                <a:latin typeface="Calibri" panose="020F0502020204030204" pitchFamily="34" charset="0"/>
                <a:ea typeface="Calibri" panose="020F0502020204030204" pitchFamily="34" charset="0"/>
                <a:cs typeface="Times New Roman" panose="02020603050405020304" pitchFamily="18" charset="0"/>
              </a:rPr>
              <a:t>Hva er et godt nærområde?</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50" b="1" dirty="0">
                <a:effectLst/>
                <a:latin typeface="Calibri" panose="020F0502020204030204" pitchFamily="34" charset="0"/>
                <a:ea typeface="Calibri" panose="020F0502020204030204" pitchFamily="34" charset="0"/>
                <a:cs typeface="Times New Roman" panose="02020603050405020304" pitchFamily="18" charset="0"/>
              </a:rPr>
              <a:t>17.45-18.05 Runde 2 </a:t>
            </a:r>
            <a:r>
              <a:rPr lang="nb-NO" sz="1050" b="1" i="1" dirty="0">
                <a:effectLst/>
                <a:latin typeface="Calibri" panose="020F0502020204030204" pitchFamily="34" charset="0"/>
                <a:ea typeface="Calibri" panose="020F0502020204030204" pitchFamily="34" charset="0"/>
                <a:cs typeface="Times New Roman" panose="02020603050405020304" pitchFamily="18" charset="0"/>
              </a:rPr>
              <a:t>Hvilke aktiviteter har vi lyst til å få til på Holmen og Trosvik? </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50" b="1" dirty="0">
                <a:effectLst/>
                <a:latin typeface="Calibri" panose="020F0502020204030204" pitchFamily="34" charset="0"/>
                <a:ea typeface="Calibri" panose="020F0502020204030204" pitchFamily="34" charset="0"/>
                <a:cs typeface="Times New Roman" panose="02020603050405020304" pitchFamily="18" charset="0"/>
              </a:rPr>
              <a:t>18.10-18.30 Plenum: Oppsummering og dialog om ideer så langt </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50" b="1" dirty="0">
                <a:effectLst/>
                <a:latin typeface="Calibri" panose="020F0502020204030204" pitchFamily="34" charset="0"/>
                <a:ea typeface="Calibri" panose="020F0502020204030204" pitchFamily="34" charset="0"/>
                <a:cs typeface="Times New Roman" panose="02020603050405020304" pitchFamily="18" charset="0"/>
              </a:rPr>
              <a:t>18.30-18.50 Runde 3 </a:t>
            </a:r>
            <a:r>
              <a:rPr lang="nb-NO" sz="1050" b="1" i="1" dirty="0">
                <a:effectLst/>
                <a:latin typeface="Calibri" panose="020F0502020204030204" pitchFamily="34" charset="0"/>
                <a:ea typeface="Calibri" panose="020F0502020204030204" pitchFamily="34" charset="0"/>
                <a:cs typeface="Times New Roman" panose="02020603050405020304" pitchFamily="18" charset="0"/>
              </a:rPr>
              <a:t>Hvordan kan vi skape liv i </a:t>
            </a:r>
            <a:r>
              <a:rPr lang="nb-NO" sz="1050" b="1" i="1" dirty="0" err="1">
                <a:effectLst/>
                <a:latin typeface="Calibri" panose="020F0502020204030204" pitchFamily="34" charset="0"/>
                <a:ea typeface="Calibri" panose="020F0502020204030204" pitchFamily="34" charset="0"/>
                <a:cs typeface="Times New Roman" panose="02020603050405020304" pitchFamily="18" charset="0"/>
              </a:rPr>
              <a:t>Prætoriusparken</a:t>
            </a:r>
            <a:r>
              <a:rPr lang="nb-NO" sz="1050" b="1" i="1" dirty="0">
                <a:effectLst/>
                <a:latin typeface="Calibri" panose="020F0502020204030204" pitchFamily="34" charset="0"/>
                <a:ea typeface="Calibri" panose="020F0502020204030204" pitchFamily="34" charset="0"/>
                <a:cs typeface="Times New Roman" panose="02020603050405020304" pitchFamily="18" charset="0"/>
              </a:rPr>
              <a:t>? I </a:t>
            </a:r>
            <a:r>
              <a:rPr lang="nb-NO" sz="1050" b="1" i="1" dirty="0" err="1">
                <a:effectLst/>
                <a:latin typeface="Calibri" panose="020F0502020204030204" pitchFamily="34" charset="0"/>
                <a:ea typeface="Calibri" panose="020F0502020204030204" pitchFamily="34" charset="0"/>
                <a:cs typeface="Times New Roman" panose="02020603050405020304" pitchFamily="18" charset="0"/>
              </a:rPr>
              <a:t>Rebelhuset</a:t>
            </a:r>
            <a:r>
              <a:rPr lang="nb-NO" sz="1050" b="1" i="1" dirty="0">
                <a:effectLst/>
                <a:latin typeface="Calibri" panose="020F0502020204030204" pitchFamily="34" charset="0"/>
                <a:ea typeface="Calibri" panose="020F0502020204030204" pitchFamily="34" charset="0"/>
                <a:cs typeface="Times New Roman" panose="02020603050405020304" pitchFamily="18" charset="0"/>
              </a:rPr>
              <a:t>? På Trosvik Torg?</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050" b="1" dirty="0">
                <a:effectLst/>
                <a:latin typeface="Calibri" panose="020F0502020204030204" pitchFamily="34" charset="0"/>
                <a:ea typeface="Calibri" panose="020F0502020204030204" pitchFamily="34" charset="0"/>
                <a:cs typeface="Times New Roman" panose="02020603050405020304" pitchFamily="18" charset="0"/>
              </a:rPr>
              <a:t>18.50-19.00 Plenum: </a:t>
            </a:r>
            <a:r>
              <a:rPr lang="nb-NO" sz="1050" b="1" i="1" dirty="0">
                <a:effectLst/>
                <a:latin typeface="Calibri" panose="020F0502020204030204" pitchFamily="34" charset="0"/>
                <a:ea typeface="Calibri" panose="020F0502020204030204" pitchFamily="34" charset="0"/>
                <a:cs typeface="Times New Roman" panose="02020603050405020304" pitchFamily="18" charset="0"/>
              </a:rPr>
              <a:t>Oppsummering, veien videre</a:t>
            </a:r>
            <a:endParaRPr lang="nb-NO" sz="1050" dirty="0">
              <a:cs typeface="Calibri"/>
            </a:endParaRPr>
          </a:p>
        </p:txBody>
      </p:sp>
      <p:sp>
        <p:nvSpPr>
          <p:cNvPr id="11" name="TekstSylinder 10">
            <a:extLst>
              <a:ext uri="{FF2B5EF4-FFF2-40B4-BE49-F238E27FC236}">
                <a16:creationId xmlns:a16="http://schemas.microsoft.com/office/drawing/2014/main" id="{1E33F51E-FF28-4800-A7E9-D92CB809144A}"/>
              </a:ext>
            </a:extLst>
          </p:cNvPr>
          <p:cNvSpPr txBox="1"/>
          <p:nvPr/>
        </p:nvSpPr>
        <p:spPr>
          <a:xfrm>
            <a:off x="283283" y="6191752"/>
            <a:ext cx="184731" cy="415498"/>
          </a:xfrm>
          <a:prstGeom prst="rect">
            <a:avLst/>
          </a:prstGeom>
          <a:noFill/>
        </p:spPr>
        <p:txBody>
          <a:bodyPr wrap="none" lIns="91440" tIns="45720" rIns="91440" bIns="45720" rtlCol="0" anchor="t">
            <a:spAutoFit/>
          </a:bodyPr>
          <a:lstStyle/>
          <a:p>
            <a:endParaRPr lang="nb-NO" sz="1050" b="1" i="1">
              <a:solidFill>
                <a:schemeClr val="accent2">
                  <a:lumMod val="60000"/>
                  <a:lumOff val="40000"/>
                </a:schemeClr>
              </a:solidFill>
              <a:cs typeface="Calibri"/>
            </a:endParaRPr>
          </a:p>
          <a:p>
            <a:endParaRPr lang="nb-NO" sz="1050"/>
          </a:p>
        </p:txBody>
      </p:sp>
      <p:sp>
        <p:nvSpPr>
          <p:cNvPr id="12" name="TekstSylinder 11">
            <a:extLst>
              <a:ext uri="{FF2B5EF4-FFF2-40B4-BE49-F238E27FC236}">
                <a16:creationId xmlns:a16="http://schemas.microsoft.com/office/drawing/2014/main" id="{03DFFB3C-0DE3-46E9-96D6-9C438B0E3486}"/>
              </a:ext>
            </a:extLst>
          </p:cNvPr>
          <p:cNvSpPr txBox="1"/>
          <p:nvPr/>
        </p:nvSpPr>
        <p:spPr>
          <a:xfrm>
            <a:off x="714375" y="3819525"/>
            <a:ext cx="184731" cy="253916"/>
          </a:xfrm>
          <a:prstGeom prst="rect">
            <a:avLst/>
          </a:prstGeom>
          <a:noFill/>
        </p:spPr>
        <p:txBody>
          <a:bodyPr wrap="none" lIns="91440" tIns="45720" rIns="91440" bIns="45720" rtlCol="0" anchor="t">
            <a:spAutoFit/>
          </a:bodyPr>
          <a:lstStyle/>
          <a:p>
            <a:endParaRPr lang="nb-NO" sz="1050">
              <a:highlight>
                <a:srgbClr val="FFFF00"/>
              </a:highlight>
              <a:ea typeface="Calibri"/>
              <a:cs typeface="Calibri"/>
            </a:endParaRPr>
          </a:p>
        </p:txBody>
      </p:sp>
      <p:sp>
        <p:nvSpPr>
          <p:cNvPr id="13" name="object 9">
            <a:extLst>
              <a:ext uri="{FF2B5EF4-FFF2-40B4-BE49-F238E27FC236}">
                <a16:creationId xmlns:a16="http://schemas.microsoft.com/office/drawing/2014/main" id="{8595506E-BB5A-03D4-A224-E214A162D8F2}"/>
              </a:ext>
            </a:extLst>
          </p:cNvPr>
          <p:cNvSpPr txBox="1"/>
          <p:nvPr/>
        </p:nvSpPr>
        <p:spPr>
          <a:xfrm>
            <a:off x="3992882" y="995996"/>
            <a:ext cx="3280336" cy="9035679"/>
          </a:xfrm>
          <a:prstGeom prst="rect">
            <a:avLst/>
          </a:prstGeom>
        </p:spPr>
        <p:txBody>
          <a:bodyPr vert="horz" wrap="square" lIns="0" tIns="12065" rIns="0" bIns="0" rtlCol="0" anchor="t">
            <a:spAutoFit/>
          </a:bodyPr>
          <a:lstStyle/>
          <a:p>
            <a:pPr algn="ctr">
              <a:lnSpc>
                <a:spcPct val="107000"/>
              </a:lnSpc>
              <a:spcAft>
                <a:spcPts val="800"/>
              </a:spcAft>
            </a:pPr>
            <a:r>
              <a:rPr lang="nb-NO" sz="1050" i="1" dirty="0">
                <a:solidFill>
                  <a:schemeClr val="tx1">
                    <a:lumMod val="75000"/>
                    <a:lumOff val="25000"/>
                  </a:schemeClr>
                </a:solidFill>
                <a:effectLst/>
                <a:ea typeface="Calibri" panose="020F0502020204030204" pitchFamily="34" charset="0"/>
                <a:cs typeface="Times New Roman" panose="02020603050405020304" pitchFamily="18" charset="0"/>
              </a:rPr>
              <a:t> «et sted uten program med enten sofa (…) og strømtilgang. La dem heller gjøre det de vil, men et trygt sted hvor de kan samles i mindre grupper». </a:t>
            </a:r>
          </a:p>
          <a:p>
            <a:pPr algn="just">
              <a:lnSpc>
                <a:spcPct val="107000"/>
              </a:lnSpc>
              <a:spcAft>
                <a:spcPts val="800"/>
              </a:spcAft>
            </a:pPr>
            <a:r>
              <a:rPr lang="nb-NO" sz="1050" dirty="0">
                <a:ea typeface="Calibri" panose="020F0502020204030204" pitchFamily="34" charset="0"/>
                <a:cs typeface="Times New Roman" panose="02020603050405020304" pitchFamily="18" charset="0"/>
              </a:rPr>
              <a:t>Ideen kommer fra voksne på vegne av ungdommer. De understreker</a:t>
            </a:r>
            <a:r>
              <a:rPr lang="nb-NO" sz="1050" dirty="0">
                <a:effectLst/>
                <a:ea typeface="Calibri" panose="020F0502020204030204" pitchFamily="34" charset="0"/>
                <a:cs typeface="Times New Roman" panose="02020603050405020304" pitchFamily="18" charset="0"/>
              </a:rPr>
              <a:t> at en forutsetning for at slike «hengeområder» skal fungere og brukes er at det er trygge voksne til stede</a:t>
            </a:r>
            <a:r>
              <a:rPr lang="nb-NO" sz="1050" dirty="0">
                <a:ea typeface="Calibri" panose="020F0502020204030204" pitchFamily="34" charset="0"/>
                <a:cs typeface="Times New Roman" panose="02020603050405020304" pitchFamily="18" charset="0"/>
              </a:rPr>
              <a:t>. </a:t>
            </a:r>
            <a:r>
              <a:rPr lang="nb-NO" sz="1050" dirty="0">
                <a:effectLst/>
                <a:ea typeface="Calibri" panose="020F0502020204030204" pitchFamily="34" charset="0"/>
                <a:cs typeface="Times New Roman" panose="02020603050405020304" pitchFamily="18" charset="0"/>
              </a:rPr>
              <a:t> </a:t>
            </a:r>
            <a:r>
              <a:rPr lang="nb-NO" sz="1050" dirty="0">
                <a:ea typeface="Calibri" panose="020F0502020204030204" pitchFamily="34" charset="0"/>
                <a:cs typeface="Times New Roman" panose="02020603050405020304" pitchFamily="18" charset="0"/>
              </a:rPr>
              <a:t>G</a:t>
            </a:r>
            <a:r>
              <a:rPr lang="nb-NO" sz="1050" dirty="0">
                <a:effectLst/>
                <a:ea typeface="Calibri" panose="020F0502020204030204" pitchFamily="34" charset="0"/>
                <a:cs typeface="Times New Roman" panose="02020603050405020304" pitchFamily="18" charset="0"/>
              </a:rPr>
              <a:t>jerne også at det åpnes for at noen kan drive servering i samfunnshuset. Enkelte er også opptatt av møteplasser for eldre, men også steder som kan fungerer for flere grupper og legge grunnlag for møter på tvers av alder. </a:t>
            </a:r>
          </a:p>
          <a:p>
            <a:pPr algn="just">
              <a:lnSpc>
                <a:spcPct val="107000"/>
              </a:lnSpc>
              <a:spcAft>
                <a:spcPts val="800"/>
              </a:spcAft>
            </a:pPr>
            <a:r>
              <a:rPr lang="nb-NO" sz="1050" dirty="0">
                <a:effectLst/>
                <a:latin typeface="Calibri" panose="020F0502020204030204" pitchFamily="34" charset="0"/>
                <a:ea typeface="Calibri" panose="020F0502020204030204" pitchFamily="34" charset="0"/>
                <a:cs typeface="Times New Roman" panose="02020603050405020304" pitchFamily="18" charset="0"/>
              </a:rPr>
              <a:t>Den største utfordringen for realisering av disse ideene synes å være at forutsetningene for å utløse engasjement, aktivitet og samarbeid om løsningene oppleves som svake. Dels er det slitasje på de som har engasjert seg tidligere: </a:t>
            </a:r>
          </a:p>
          <a:p>
            <a:pPr marL="548640" marR="548640" algn="ctr">
              <a:lnSpc>
                <a:spcPct val="107000"/>
              </a:lnSpc>
              <a:spcBef>
                <a:spcPts val="1000"/>
              </a:spcBef>
              <a:spcAft>
                <a:spcPts val="800"/>
              </a:spcAft>
            </a:pPr>
            <a:r>
              <a:rPr lang="nb-NO" sz="105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«Jeg kjenner at jeg har vært med på en del ting. Jeg er egentlig litt lei. Jeg skal ikke inn i noe styre og stell lenger. Jeg har vært med i Holmen vel og lokalsamfunnsutvalget og stått og luka på Trosvik torg».</a:t>
            </a:r>
          </a:p>
          <a:p>
            <a:pPr>
              <a:lnSpc>
                <a:spcPct val="107000"/>
              </a:lnSpc>
              <a:spcAft>
                <a:spcPts val="800"/>
              </a:spcAft>
            </a:pPr>
            <a:r>
              <a:rPr lang="nb-NO" sz="1050" dirty="0">
                <a:effectLst/>
                <a:latin typeface="Calibri" panose="020F0502020204030204" pitchFamily="34" charset="0"/>
                <a:ea typeface="Calibri" panose="020F0502020204030204" pitchFamily="34" charset="0"/>
                <a:cs typeface="Times New Roman" panose="02020603050405020304" pitchFamily="18" charset="0"/>
              </a:rPr>
              <a:t>Dels opplever kommunen det som vanskelig å aktivisere lokalbefolkningen:</a:t>
            </a:r>
          </a:p>
          <a:p>
            <a:pPr marL="548640" marR="548640" algn="ctr">
              <a:lnSpc>
                <a:spcPct val="107000"/>
              </a:lnSpc>
              <a:spcBef>
                <a:spcPts val="1000"/>
              </a:spcBef>
              <a:spcAft>
                <a:spcPts val="800"/>
              </a:spcAft>
            </a:pPr>
            <a:r>
              <a:rPr lang="nb-NO" sz="105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«vi vil gjerne tilrettelegge for mer aktiviteter, men det er veldig vanskelig å få tak i innspill» (…) Det er sjelden at det kommer innspill som gjelder Holmen.</a:t>
            </a:r>
          </a:p>
          <a:p>
            <a:pPr algn="just">
              <a:lnSpc>
                <a:spcPct val="107000"/>
              </a:lnSpc>
              <a:spcAft>
                <a:spcPts val="800"/>
              </a:spcAft>
            </a:pPr>
            <a:r>
              <a:rPr lang="nb-NO" sz="1050" dirty="0">
                <a:latin typeface="Calibri" panose="020F0502020204030204" pitchFamily="34" charset="0"/>
                <a:ea typeface="Calibri" panose="020F0502020204030204" pitchFamily="34" charset="0"/>
                <a:cs typeface="Times New Roman" panose="02020603050405020304" pitchFamily="18" charset="0"/>
              </a:rPr>
              <a:t>Samlet skaper disse erfaringene inntrykk av at det </a:t>
            </a:r>
            <a:r>
              <a:rPr lang="nb-NO" sz="1050" dirty="0">
                <a:effectLst/>
                <a:latin typeface="Calibri" panose="020F0502020204030204" pitchFamily="34" charset="0"/>
                <a:ea typeface="Calibri" panose="020F0502020204030204" pitchFamily="34" charset="0"/>
                <a:cs typeface="Times New Roman" panose="02020603050405020304" pitchFamily="18" charset="0"/>
              </a:rPr>
              <a:t>mangler en grunnstruktur i lokalsamfunnet, både sosialt og fysisk. Noe som indikeres i disse uttalelsene:</a:t>
            </a:r>
          </a:p>
          <a:p>
            <a:pPr marL="548640" marR="548640" algn="ctr">
              <a:lnSpc>
                <a:spcPct val="107000"/>
              </a:lnSpc>
              <a:spcBef>
                <a:spcPts val="1000"/>
              </a:spcBef>
              <a:spcAft>
                <a:spcPts val="800"/>
              </a:spcAft>
            </a:pPr>
            <a:r>
              <a:rPr lang="nb-NO" sz="105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«før vi hopper helt vekk ifra dette med å beskrive nærmiljøet, så synes jeg faktisk at jeg har lyst til å si at det er, unnskyld uttrykket, det er jævla brokete, det er veldig store variasjoner og ingen struktur. Sånn er det egentlig». </a:t>
            </a:r>
          </a:p>
          <a:p>
            <a:pPr marL="548640" marR="548640" algn="ctr">
              <a:lnSpc>
                <a:spcPct val="107000"/>
              </a:lnSpc>
              <a:spcBef>
                <a:spcPts val="1000"/>
              </a:spcBef>
              <a:spcAft>
                <a:spcPts val="800"/>
              </a:spcAft>
            </a:pPr>
            <a:r>
              <a:rPr lang="nb-NO" sz="1050" i="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«når alt bare gror igjen, ugress og burot og sånn, så blåser folk i om dem hiver»</a:t>
            </a:r>
          </a:p>
          <a:p>
            <a:pPr algn="just">
              <a:lnSpc>
                <a:spcPct val="107000"/>
              </a:lnSpc>
              <a:spcAft>
                <a:spcPts val="800"/>
              </a:spcAft>
            </a:pPr>
            <a:r>
              <a:rPr lang="nb-NO" sz="1050" dirty="0">
                <a:effectLst/>
                <a:latin typeface="Calibri" panose="020F0502020204030204" pitchFamily="34" charset="0"/>
                <a:ea typeface="Calibri" panose="020F0502020204030204" pitchFamily="34" charset="0"/>
                <a:cs typeface="Times New Roman" panose="02020603050405020304" pitchFamily="18" charset="0"/>
              </a:rPr>
              <a:t>Velforeningen ligger nede, og de fysiske arealene har behov for vedlikehold</a:t>
            </a:r>
            <a:r>
              <a:rPr lang="nb-NO" sz="1050" dirty="0">
                <a:latin typeface="Calibri" panose="020F0502020204030204" pitchFamily="34" charset="0"/>
                <a:ea typeface="Calibri" panose="020F0502020204030204" pitchFamily="34" charset="0"/>
                <a:cs typeface="Times New Roman" panose="02020603050405020304" pitchFamily="18" charset="0"/>
              </a:rPr>
              <a:t>. </a:t>
            </a:r>
            <a:r>
              <a:rPr lang="nb-NO" sz="1050" dirty="0" err="1">
                <a:latin typeface="Calibri" panose="020F0502020204030204" pitchFamily="34" charset="0"/>
                <a:ea typeface="Calibri" panose="020F0502020204030204" pitchFamily="34" charset="0"/>
                <a:cs typeface="Times New Roman" panose="02020603050405020304" pitchFamily="18" charset="0"/>
              </a:rPr>
              <a:t>Bylaben</a:t>
            </a:r>
            <a:r>
              <a:rPr lang="nb-NO" sz="1050" dirty="0">
                <a:latin typeface="Calibri" panose="020F0502020204030204" pitchFamily="34" charset="0"/>
                <a:ea typeface="Calibri" panose="020F0502020204030204" pitchFamily="34" charset="0"/>
                <a:cs typeface="Times New Roman" panose="02020603050405020304" pitchFamily="18" charset="0"/>
              </a:rPr>
              <a:t> bekrefter dermed resultatet fra stedskompasset om at de fysiske arealene trenger opprustning. Men den legger til et ekstra lag av kunnskap ved å løfte fram den sosiale slitasjen. De som har engasjert seg er lei, og det er vanskelig å rekruttere nye.  </a:t>
            </a:r>
            <a:endParaRPr lang="nb-NO" sz="1050" dirty="0">
              <a:cs typeface="Calibri"/>
            </a:endParaRPr>
          </a:p>
        </p:txBody>
      </p:sp>
      <p:sp>
        <p:nvSpPr>
          <p:cNvPr id="21" name="object 4">
            <a:extLst>
              <a:ext uri="{FF2B5EF4-FFF2-40B4-BE49-F238E27FC236}">
                <a16:creationId xmlns:a16="http://schemas.microsoft.com/office/drawing/2014/main" id="{D82FDDB9-85EC-49D8-AFC9-820D02D7ABE3}"/>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22" name="Rett linje 21">
            <a:extLst>
              <a:ext uri="{FF2B5EF4-FFF2-40B4-BE49-F238E27FC236}">
                <a16:creationId xmlns:a16="http://schemas.microsoft.com/office/drawing/2014/main" id="{58E3BD08-F2C9-443B-B401-ADCF7C957E04}"/>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6" name="TekstSylinder 15">
            <a:extLst>
              <a:ext uri="{FF2B5EF4-FFF2-40B4-BE49-F238E27FC236}">
                <a16:creationId xmlns:a16="http://schemas.microsoft.com/office/drawing/2014/main" id="{AC710F9F-6576-22E7-3AB9-78E84B462C23}"/>
              </a:ext>
            </a:extLst>
          </p:cNvPr>
          <p:cNvSpPr txBox="1"/>
          <p:nvPr/>
        </p:nvSpPr>
        <p:spPr>
          <a:xfrm>
            <a:off x="373375" y="2902410"/>
            <a:ext cx="2359941" cy="253916"/>
          </a:xfrm>
          <a:prstGeom prst="rect">
            <a:avLst/>
          </a:prstGeom>
          <a:noFill/>
        </p:spPr>
        <p:txBody>
          <a:bodyPr wrap="none" rtlCol="0">
            <a:spAutoFit/>
          </a:bodyPr>
          <a:lstStyle/>
          <a:p>
            <a:r>
              <a:rPr lang="nb-NO" sz="1050" b="1" dirty="0">
                <a:solidFill>
                  <a:schemeClr val="bg1">
                    <a:lumMod val="50000"/>
                  </a:schemeClr>
                </a:solidFill>
              </a:rPr>
              <a:t>Figur 9: Framtidsverkstedet på Holmen</a:t>
            </a:r>
          </a:p>
        </p:txBody>
      </p:sp>
      <p:sp>
        <p:nvSpPr>
          <p:cNvPr id="4" name="TekstSylinder 3">
            <a:extLst>
              <a:ext uri="{FF2B5EF4-FFF2-40B4-BE49-F238E27FC236}">
                <a16:creationId xmlns:a16="http://schemas.microsoft.com/office/drawing/2014/main" id="{FD9D746D-66BC-2A57-DF48-1F4C394E1DA7}"/>
              </a:ext>
            </a:extLst>
          </p:cNvPr>
          <p:cNvSpPr txBox="1"/>
          <p:nvPr/>
        </p:nvSpPr>
        <p:spPr>
          <a:xfrm>
            <a:off x="373375" y="6344773"/>
            <a:ext cx="3119428" cy="4139595"/>
          </a:xfrm>
          <a:prstGeom prst="rect">
            <a:avLst/>
          </a:prstGeom>
          <a:noFill/>
        </p:spPr>
        <p:txBody>
          <a:bodyPr wrap="square" rtlCol="0">
            <a:spAutoFit/>
          </a:bodyPr>
          <a:lstStyle/>
          <a:p>
            <a:pPr algn="ctr"/>
            <a:r>
              <a:rPr lang="nb-NO" sz="1050" b="1" i="1" dirty="0">
                <a:solidFill>
                  <a:schemeClr val="accent2">
                    <a:lumMod val="60000"/>
                    <a:lumOff val="40000"/>
                  </a:schemeClr>
                </a:solidFill>
                <a:ea typeface="+mn-lt"/>
                <a:cs typeface="+mn-lt"/>
              </a:rPr>
              <a:t>Analyse av gruppenes innspill og refleksjoner</a:t>
            </a:r>
            <a:endParaRPr lang="nb-NO" sz="1050" dirty="0">
              <a:solidFill>
                <a:schemeClr val="accent2">
                  <a:lumMod val="60000"/>
                  <a:lumOff val="40000"/>
                </a:schemeClr>
              </a:solidFill>
            </a:endParaRPr>
          </a:p>
          <a:p>
            <a:pPr algn="just">
              <a:lnSpc>
                <a:spcPct val="107000"/>
              </a:lnSpc>
              <a:spcAft>
                <a:spcPts val="800"/>
              </a:spcAft>
            </a:pPr>
            <a:r>
              <a:rPr lang="nb-NO" sz="1050" dirty="0">
                <a:effectLst/>
                <a:ea typeface="Calibri" panose="020F0502020204030204" pitchFamily="34" charset="0"/>
                <a:cs typeface="Times New Roman" panose="02020603050405020304" pitchFamily="18" charset="0"/>
              </a:rPr>
              <a:t>Hovedinntrykket fra diskusjonene på tvers av de tre rundene til Framtidsverkstedet er at Holmen-Trosvik-området oppleves som fragmentert, med lite aktivitet. Formulert slik av en av deltakerne:</a:t>
            </a:r>
          </a:p>
          <a:p>
            <a:pPr marL="548640" marR="548640" algn="ctr">
              <a:lnSpc>
                <a:spcPct val="107000"/>
              </a:lnSpc>
              <a:spcBef>
                <a:spcPts val="1000"/>
              </a:spcBef>
              <a:spcAft>
                <a:spcPts val="800"/>
              </a:spcAft>
            </a:pPr>
            <a:r>
              <a:rPr lang="nb-NO" sz="1050" i="1" dirty="0">
                <a:solidFill>
                  <a:srgbClr val="404040"/>
                </a:solidFill>
                <a:effectLst/>
                <a:ea typeface="Calibri" panose="020F0502020204030204" pitchFamily="34" charset="0"/>
                <a:cs typeface="Times New Roman" panose="02020603050405020304" pitchFamily="18" charset="0"/>
              </a:rPr>
              <a:t>«det er ikke det mest levende byrom enn så lenge».</a:t>
            </a:r>
          </a:p>
          <a:p>
            <a:pPr algn="just">
              <a:lnSpc>
                <a:spcPct val="107000"/>
              </a:lnSpc>
              <a:spcAft>
                <a:spcPts val="800"/>
              </a:spcAft>
            </a:pPr>
            <a:r>
              <a:rPr lang="nb-NO" sz="1050" dirty="0">
                <a:effectLst/>
                <a:ea typeface="Calibri" panose="020F0502020204030204" pitchFamily="34" charset="0"/>
                <a:cs typeface="Times New Roman" panose="02020603050405020304" pitchFamily="18" charset="0"/>
              </a:rPr>
              <a:t>Et budskap fra diskusjonen er at når området skal utvikles er det viktig å skape større sammenheng, men også kontinuitet i felles møteplasser. </a:t>
            </a:r>
            <a:r>
              <a:rPr lang="nb-NO" sz="1050" i="1" dirty="0">
                <a:effectLst/>
                <a:ea typeface="Calibri" panose="020F0502020204030204" pitchFamily="34" charset="0"/>
                <a:cs typeface="Times New Roman" panose="02020603050405020304" pitchFamily="18" charset="0"/>
              </a:rPr>
              <a:t>Utendørs</a:t>
            </a:r>
            <a:r>
              <a:rPr lang="nb-NO" sz="1050" dirty="0">
                <a:effectLst/>
                <a:ea typeface="Calibri" panose="020F0502020204030204" pitchFamily="34" charset="0"/>
                <a:cs typeface="Times New Roman" panose="02020603050405020304" pitchFamily="18" charset="0"/>
              </a:rPr>
              <a:t> savner folk fasiliteter som gjør det enklere å arrangere større og mindre sosiale treff: toaletter, tilgang på vann, tak/paviljong, parsellhage. Noen uttrykker uro for om slike ting får stå i fred, mens andre har erfaring med at dersom </a:t>
            </a:r>
            <a:r>
              <a:rPr lang="nb-NO" sz="1050" dirty="0">
                <a:ea typeface="Calibri" panose="020F0502020204030204" pitchFamily="34" charset="0"/>
                <a:cs typeface="Times New Roman" panose="02020603050405020304" pitchFamily="18" charset="0"/>
              </a:rPr>
              <a:t>folk involveres i</a:t>
            </a:r>
            <a:r>
              <a:rPr lang="nb-NO" sz="1050" dirty="0">
                <a:effectLst/>
                <a:ea typeface="Calibri" panose="020F0502020204030204" pitchFamily="34" charset="0"/>
                <a:cs typeface="Times New Roman" panose="02020603050405020304" pitchFamily="18" charset="0"/>
              </a:rPr>
              <a:t> etableringen av slike tilbud får de eierskap til dem og et ønske om å bevare. </a:t>
            </a:r>
            <a:r>
              <a:rPr lang="nb-NO" sz="1050" i="1" dirty="0">
                <a:effectLst/>
                <a:ea typeface="Calibri" panose="020F0502020204030204" pitchFamily="34" charset="0"/>
                <a:cs typeface="Times New Roman" panose="02020603050405020304" pitchFamily="18" charset="0"/>
              </a:rPr>
              <a:t>Innendørs </a:t>
            </a:r>
            <a:r>
              <a:rPr lang="nb-NO" sz="1050" dirty="0">
                <a:effectLst/>
                <a:ea typeface="Calibri" panose="020F0502020204030204" pitchFamily="34" charset="0"/>
                <a:cs typeface="Times New Roman" panose="02020603050405020304" pitchFamily="18" charset="0"/>
              </a:rPr>
              <a:t>understrekes viktigheten av </a:t>
            </a:r>
            <a:r>
              <a:rPr lang="nb-NO" sz="1050" dirty="0">
                <a:ea typeface="Calibri" panose="020F0502020204030204" pitchFamily="34" charset="0"/>
                <a:cs typeface="Times New Roman" panose="02020603050405020304" pitchFamily="18" charset="0"/>
              </a:rPr>
              <a:t>å ha</a:t>
            </a:r>
            <a:r>
              <a:rPr lang="nb-NO" sz="1050" dirty="0">
                <a:effectLst/>
                <a:ea typeface="Calibri" panose="020F0502020204030204" pitchFamily="34" charset="0"/>
                <a:cs typeface="Times New Roman" panose="02020603050405020304" pitchFamily="18" charset="0"/>
              </a:rPr>
              <a:t> et samfunnshus hvor ulike aktiviteter, men også uformell «henging» for ungdom, er mulig:</a:t>
            </a:r>
          </a:p>
          <a:p>
            <a:pPr>
              <a:lnSpc>
                <a:spcPct val="107000"/>
              </a:lnSpc>
              <a:spcAft>
                <a:spcPts val="800"/>
              </a:spcAft>
            </a:pPr>
            <a:endParaRPr lang="nb-NO" sz="1050" dirty="0"/>
          </a:p>
        </p:txBody>
      </p:sp>
      <p:sp>
        <p:nvSpPr>
          <p:cNvPr id="7" name="Plassholder for lysbildenummer 6">
            <a:extLst>
              <a:ext uri="{FF2B5EF4-FFF2-40B4-BE49-F238E27FC236}">
                <a16:creationId xmlns:a16="http://schemas.microsoft.com/office/drawing/2014/main" id="{650453CF-7724-7677-1FFF-202D0663D834}"/>
              </a:ext>
            </a:extLst>
          </p:cNvPr>
          <p:cNvSpPr>
            <a:spLocks noGrp="1"/>
          </p:cNvSpPr>
          <p:nvPr>
            <p:ph type="sldNum" sz="quarter" idx="7"/>
          </p:nvPr>
        </p:nvSpPr>
        <p:spPr/>
        <p:txBody>
          <a:bodyPr/>
          <a:lstStyle/>
          <a:p>
            <a:fld id="{B6F15528-21DE-4FAA-801E-634DDDAF4B2B}" type="slidenum">
              <a:rPr lang="nb-NO" smtClean="0"/>
              <a:t>16</a:t>
            </a:fld>
            <a:endParaRPr lang="nb-NO"/>
          </a:p>
        </p:txBody>
      </p:sp>
    </p:spTree>
    <p:extLst>
      <p:ext uri="{BB962C8B-B14F-4D97-AF65-F5344CB8AC3E}">
        <p14:creationId xmlns:p14="http://schemas.microsoft.com/office/powerpoint/2010/main" val="669473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78250" y="5883160"/>
            <a:ext cx="45719" cy="911670"/>
          </a:xfrm>
          <a:custGeom>
            <a:avLst/>
            <a:gdLst/>
            <a:ahLst/>
            <a:cxnLst/>
            <a:rect l="l" t="t" r="r" b="b"/>
            <a:pathLst>
              <a:path h="5041900">
                <a:moveTo>
                  <a:pt x="0" y="0"/>
                </a:moveTo>
                <a:lnTo>
                  <a:pt x="0" y="5041645"/>
                </a:lnTo>
              </a:path>
            </a:pathLst>
          </a:custGeom>
          <a:ln w="12014">
            <a:solidFill>
              <a:srgbClr val="7E7E7E"/>
            </a:solidFill>
            <a:prstDash val="sysDot"/>
          </a:ln>
        </p:spPr>
        <p:txBody>
          <a:bodyPr wrap="square" lIns="0" tIns="0" rIns="0" bIns="0" rtlCol="0"/>
          <a:lstStyle/>
          <a:p>
            <a:endParaRPr/>
          </a:p>
        </p:txBody>
      </p:sp>
      <p:sp>
        <p:nvSpPr>
          <p:cNvPr id="3" name="object 3"/>
          <p:cNvSpPr/>
          <p:nvPr/>
        </p:nvSpPr>
        <p:spPr>
          <a:xfrm>
            <a:off x="3778251" y="848201"/>
            <a:ext cx="59518" cy="5019390"/>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9" name="object 9"/>
          <p:cNvSpPr txBox="1"/>
          <p:nvPr/>
        </p:nvSpPr>
        <p:spPr>
          <a:xfrm>
            <a:off x="460375" y="848201"/>
            <a:ext cx="3123393" cy="5946628"/>
          </a:xfrm>
          <a:prstGeom prst="rect">
            <a:avLst/>
          </a:prstGeom>
        </p:spPr>
        <p:txBody>
          <a:bodyPr vert="horz" wrap="square" lIns="0" tIns="12065" rIns="0" bIns="0" rtlCol="0" anchor="t">
            <a:spAutoFit/>
          </a:bodyPr>
          <a:lstStyle/>
          <a:p>
            <a:pPr algn="just">
              <a:lnSpc>
                <a:spcPct val="107000"/>
              </a:lnSpc>
              <a:spcAft>
                <a:spcPts val="800"/>
              </a:spcAft>
            </a:pPr>
            <a:r>
              <a:rPr lang="nb-NO" sz="1050" dirty="0">
                <a:effectLst/>
                <a:latin typeface="Calibri" panose="020F0502020204030204" pitchFamily="34" charset="0"/>
                <a:ea typeface="Calibri" panose="020F0502020204030204" pitchFamily="34" charset="0"/>
                <a:cs typeface="Times New Roman" panose="02020603050405020304" pitchFamily="18" charset="0"/>
              </a:rPr>
              <a:t>Budskapet fra Framtidsverkstedet er at styrket sosial bærekraft på Holmen-Trosvik er avhengig av: </a:t>
            </a:r>
          </a:p>
          <a:p>
            <a:pPr marL="171450" indent="-171450">
              <a:lnSpc>
                <a:spcPct val="107000"/>
              </a:lnSpc>
              <a:spcAft>
                <a:spcPts val="800"/>
              </a:spcAft>
              <a:buFontTx/>
              <a:buChar char="-"/>
            </a:pPr>
            <a:r>
              <a:rPr lang="nb-NO" sz="1050" dirty="0">
                <a:effectLst/>
                <a:latin typeface="Calibri" panose="020F0502020204030204" pitchFamily="34" charset="0"/>
                <a:ea typeface="Calibri" panose="020F0502020204030204" pitchFamily="34" charset="0"/>
                <a:cs typeface="Times New Roman" panose="02020603050405020304" pitchFamily="18" charset="0"/>
              </a:rPr>
              <a:t>en </a:t>
            </a:r>
            <a:r>
              <a:rPr lang="nb-NO" sz="1050" i="1" dirty="0">
                <a:effectLst/>
                <a:latin typeface="Calibri" panose="020F0502020204030204" pitchFamily="34" charset="0"/>
                <a:ea typeface="Calibri" panose="020F0502020204030204" pitchFamily="34" charset="0"/>
                <a:cs typeface="Times New Roman" panose="02020603050405020304" pitchFamily="18" charset="0"/>
              </a:rPr>
              <a:t>sosial grunnutrustning</a:t>
            </a:r>
            <a:r>
              <a:rPr lang="nb-NO" sz="1050" dirty="0">
                <a:effectLst/>
                <a:latin typeface="Calibri" panose="020F0502020204030204" pitchFamily="34" charset="0"/>
                <a:ea typeface="Calibri" panose="020F0502020204030204" pitchFamily="34" charset="0"/>
                <a:cs typeface="Times New Roman" panose="02020603050405020304" pitchFamily="18" charset="0"/>
              </a:rPr>
              <a:t> i form av sosial kapasitet – som fyller inn i form av tilstedeværelse på en sosial møteplass, som stimulerer et sosialt fellesskap og engasjement fra nye grupper som kompletterer de gamle traverne</a:t>
            </a:r>
          </a:p>
          <a:p>
            <a:pPr marL="171450" indent="-171450">
              <a:lnSpc>
                <a:spcPct val="107000"/>
              </a:lnSpc>
              <a:spcAft>
                <a:spcPts val="800"/>
              </a:spcAft>
              <a:buFontTx/>
              <a:buChar char="-"/>
            </a:pPr>
            <a:r>
              <a:rPr lang="nb-NO" sz="1050" dirty="0">
                <a:effectLst/>
                <a:latin typeface="Calibri" panose="020F0502020204030204" pitchFamily="34" charset="0"/>
                <a:ea typeface="Calibri" panose="020F0502020204030204" pitchFamily="34" charset="0"/>
                <a:cs typeface="Times New Roman" panose="02020603050405020304" pitchFamily="18" charset="0"/>
              </a:rPr>
              <a:t>en </a:t>
            </a:r>
            <a:r>
              <a:rPr lang="nb-NO" sz="1050" i="1" dirty="0">
                <a:effectLst/>
                <a:latin typeface="Calibri" panose="020F0502020204030204" pitchFamily="34" charset="0"/>
                <a:ea typeface="Calibri" panose="020F0502020204030204" pitchFamily="34" charset="0"/>
                <a:cs typeface="Times New Roman" panose="02020603050405020304" pitchFamily="18" charset="0"/>
              </a:rPr>
              <a:t>fysisk grunnutrustning </a:t>
            </a:r>
            <a:r>
              <a:rPr lang="nb-NO" sz="1050" dirty="0">
                <a:effectLst/>
                <a:latin typeface="Calibri" panose="020F0502020204030204" pitchFamily="34" charset="0"/>
                <a:ea typeface="Calibri" panose="020F0502020204030204" pitchFamily="34" charset="0"/>
                <a:cs typeface="Times New Roman" panose="02020603050405020304" pitchFamily="18" charset="0"/>
              </a:rPr>
              <a:t>av fellesområdene gjennom oppgradering og vedlikehold</a:t>
            </a:r>
          </a:p>
          <a:p>
            <a:pPr algn="just">
              <a:lnSpc>
                <a:spcPct val="107000"/>
              </a:lnSpc>
              <a:spcAft>
                <a:spcPts val="800"/>
              </a:spcAft>
            </a:pPr>
            <a:r>
              <a:rPr lang="nb-NO" sz="1050" dirty="0">
                <a:effectLst/>
                <a:latin typeface="Calibri" panose="020F0502020204030204" pitchFamily="34" charset="0"/>
                <a:ea typeface="Calibri" panose="020F0502020204030204" pitchFamily="34" charset="0"/>
                <a:cs typeface="Times New Roman" panose="02020603050405020304" pitchFamily="18" charset="0"/>
              </a:rPr>
              <a:t>Spørsmålet Framtidsverkstedet reiser, er hvordan en slik grunnutrustning kan utvikles, hva den består av og hvem som skal ta ansvar for å utvikle den. </a:t>
            </a:r>
          </a:p>
          <a:p>
            <a:pPr algn="just">
              <a:lnSpc>
                <a:spcPct val="107000"/>
              </a:lnSpc>
              <a:spcAft>
                <a:spcPts val="800"/>
              </a:spcAft>
            </a:pPr>
            <a:r>
              <a:rPr lang="nb-NO" sz="1050" dirty="0">
                <a:latin typeface="Calibri" panose="020F0502020204030204" pitchFamily="34" charset="0"/>
                <a:ea typeface="Calibri" panose="020F0502020204030204" pitchFamily="34" charset="0"/>
                <a:cs typeface="Times New Roman" panose="02020603050405020304" pitchFamily="18" charset="0"/>
              </a:rPr>
              <a:t>Disse spørsmålene peker tilbake til konklusjonene fra uttestingen av </a:t>
            </a:r>
            <a:r>
              <a:rPr lang="nb-NO" sz="1050" dirty="0" err="1">
                <a:latin typeface="Calibri" panose="020F0502020204030204" pitchFamily="34" charset="0"/>
                <a:ea typeface="Calibri" panose="020F0502020204030204" pitchFamily="34" charset="0"/>
                <a:cs typeface="Times New Roman" panose="02020603050405020304" pitchFamily="18" charset="0"/>
              </a:rPr>
              <a:t>bylab</a:t>
            </a:r>
            <a:r>
              <a:rPr lang="nb-NO" sz="1050" dirty="0">
                <a:latin typeface="Calibri" panose="020F0502020204030204" pitchFamily="34" charset="0"/>
                <a:ea typeface="Calibri" panose="020F0502020204030204" pitchFamily="34" charset="0"/>
                <a:cs typeface="Times New Roman" panose="02020603050405020304" pitchFamily="18" charset="0"/>
              </a:rPr>
              <a:t> i Kristiansand (Kristiansand 2021). Her koblet en også det sosiale og det fysiske og viste hvordan de fysiske forutsetningene ikke bare handler om at en har tilgjengelige områder innendørs eller utendørs. Vel så viktig er det at møteplasser ute og inne </a:t>
            </a:r>
            <a:r>
              <a:rPr lang="nb-NO" sz="1050" i="1" dirty="0">
                <a:latin typeface="Calibri" panose="020F0502020204030204" pitchFamily="34" charset="0"/>
                <a:ea typeface="Calibri" panose="020F0502020204030204" pitchFamily="34" charset="0"/>
                <a:cs typeface="Times New Roman" panose="02020603050405020304" pitchFamily="18" charset="0"/>
              </a:rPr>
              <a:t>oppleves</a:t>
            </a:r>
            <a:r>
              <a:rPr lang="nb-NO" sz="1050" dirty="0">
                <a:latin typeface="Calibri" panose="020F0502020204030204" pitchFamily="34" charset="0"/>
                <a:ea typeface="Calibri" panose="020F0502020204030204" pitchFamily="34" charset="0"/>
                <a:cs typeface="Times New Roman" panose="02020603050405020304" pitchFamily="18" charset="0"/>
              </a:rPr>
              <a:t> </a:t>
            </a:r>
            <a:r>
              <a:rPr lang="nb-NO" sz="1050" i="1" dirty="0">
                <a:latin typeface="Calibri" panose="020F0502020204030204" pitchFamily="34" charset="0"/>
                <a:ea typeface="Calibri" panose="020F0502020204030204" pitchFamily="34" charset="0"/>
                <a:cs typeface="Times New Roman" panose="02020603050405020304" pitchFamily="18" charset="0"/>
              </a:rPr>
              <a:t>tilgjengelige</a:t>
            </a:r>
            <a:r>
              <a:rPr lang="nb-NO" sz="1050" dirty="0">
                <a:latin typeface="Calibri" panose="020F0502020204030204" pitchFamily="34" charset="0"/>
                <a:ea typeface="Calibri" panose="020F0502020204030204" pitchFamily="34" charset="0"/>
                <a:cs typeface="Times New Roman" panose="02020603050405020304" pitchFamily="18" charset="0"/>
              </a:rPr>
              <a:t>. I Fredrikstads tilfelle, at </a:t>
            </a:r>
            <a:r>
              <a:rPr lang="nb-NO" sz="1050" dirty="0" err="1">
                <a:latin typeface="Calibri" panose="020F0502020204030204" pitchFamily="34" charset="0"/>
                <a:ea typeface="Calibri" panose="020F0502020204030204" pitchFamily="34" charset="0"/>
                <a:cs typeface="Times New Roman" panose="02020603050405020304" pitchFamily="18" charset="0"/>
              </a:rPr>
              <a:t>Rebelhuset</a:t>
            </a:r>
            <a:r>
              <a:rPr lang="nb-NO" sz="1050" dirty="0">
                <a:latin typeface="Calibri" panose="020F0502020204030204" pitchFamily="34" charset="0"/>
                <a:ea typeface="Calibri" panose="020F0502020204030204" pitchFamily="34" charset="0"/>
                <a:cs typeface="Times New Roman" panose="02020603050405020304" pitchFamily="18" charset="0"/>
              </a:rPr>
              <a:t> henvender seg til befolkningen generelt, og alle ungdommer spesielt, og at fellesområdene utendørs er vedlikeholdte, funksjonelle og inviterende slik at de frister til aktivitet. Uttestingen i Kristiansand løftet fram et annet kjernebegrep som beskriver en viktig brikke for å styrke den opplevde tilgjengeligheten, nemlig en tydeligere </a:t>
            </a:r>
            <a:r>
              <a:rPr lang="nb-NO" sz="1050" i="1" dirty="0">
                <a:latin typeface="Calibri" panose="020F0502020204030204" pitchFamily="34" charset="0"/>
                <a:ea typeface="Calibri" panose="020F0502020204030204" pitchFamily="34" charset="0"/>
                <a:cs typeface="Times New Roman" panose="02020603050405020304" pitchFamily="18" charset="0"/>
              </a:rPr>
              <a:t>rollefordeling</a:t>
            </a:r>
            <a:r>
              <a:rPr lang="nb-NO" sz="1050" dirty="0">
                <a:latin typeface="Calibri" panose="020F0502020204030204" pitchFamily="34" charset="0"/>
                <a:ea typeface="Calibri" panose="020F0502020204030204" pitchFamily="34" charset="0"/>
                <a:cs typeface="Times New Roman" panose="02020603050405020304" pitchFamily="18" charset="0"/>
              </a:rPr>
              <a:t> mellom lokalbefolkningen og kommunen. I Fredrikstads tilfelle omtales dette som en sosial og fysisk grunnutrustning som må være tilstede for at lokal aktivitet skal oppstå. Ser vi på stedsutviklingen fra et sosial bærekraft-perspektiv er spørsmålet om en minimumsutrustning fysisk og sosialt bør defineres. Det reiser i sin tur en rekke nye spørsmål:</a:t>
            </a:r>
          </a:p>
        </p:txBody>
      </p:sp>
      <p:sp>
        <p:nvSpPr>
          <p:cNvPr id="6" name="AutoShape 2" descr="data:image/png;base64,iVBORw0KGgoAAAANSUhEUgAAA4QAAAINCAMAAABRWEGtAAAAAXNSR0IArs4c6QAAAARnQU1BAACxjwv8YQUAAAKmUExURQAAAP7+/p7E5vX5/P7+/v39/V9fX/39/sDZ7/Pz83Wr3P7+/vb6/V+d1v7+/j4+PleX17+/37LQ6mCe1vn7/f7+/sLZ7lqa1f7+/vb29rfH57bI6F+f37XL57fT7UFBQf7+/l+fz1mZ0pC74/7+/lua029vb9jn9f7+/v///6PH54254m6n2l+f1P7+/qTI6P7+/o664lqa1LTJ6Vub1Pn7/f7+/o+74vr8/fr8/v7+/rXJ5rXL5lub1SQkJHqu3bzW7f7+/uXv+LXL55aWlnuv3WWh2HR0dP7+/lub1f7+/peXl////83g8mai2IGy31ub08TExFNTU7TJ5Ofn5wUFBVub1LTL5/7+/rzW7v///4e24JW+5FmZ1Vqa1dzp9r3X7uLt93h4eF+d1bXL51ub1P7+/lmZ03Oq21qa1WOg17PK5K3N6bLM5ZS+45S+5PT4+////woKCnes3LTJ5lqa1LTL5n+x3ury+mqk2Yu44Vqa1Vub1f7+/tbm9P7+/vr6+ujw+bXK5rPK5Vqb1Vub1Wii2KPH53ar3LTJ57TL5hoaGlub1Nra2kdHR63N6u71+lub1LTM51qa1bfT7P///xsbG2ij2GKf1/7+/rXI5f7+/sfc8Wtra7XL6Fub1Vqa1f///5nB5Xyv3bXK50pKSm6m2t7e3rXL57PL51qa1P7+/v///7rV7bTJ5fD2+7TL5/7+/pubm93q9nCo2vH3/P7+/tvp9r6+vlub1f7+/tzq9sbc8f7+/rXL5lua1qjK6P7+/v////z9/m6m2QAAALXK5y0tLVua1XKp2/7+/rXL6P7+/i4uLv///4W04K/P31qb1P7+/tLj8/7+/vX4/NPk9P7+/qGhoZ7E5v7+/lyb1P39/dfn9Ym34ZrB5A8PD7XL56MNNf0AAADidFJOUwCv9P9I+PX4/+f/t///+PggCPH/57/vh1jnIDgIz//4xxAo9vVw8//PYP///xj9/+r/MBiX/9f////yaOef+//v3/+A8P//8/qn5/B47f/5QOv2MOj+r6/v/4D/9lC3///q8/7/+PdY/7/9WPIo///o//76SGDH////92jP/P/p5um/cI/X/PP/YN/83+n3/+h4l+fwCPz9//lQ5u70h4DvEP/61/f/6Y9A94cY/3j/9/bv6///j//s//7//+ufOPOXKP/8/+/66Pvzp5/6MPgQxzjs+/7/p+//6Ejw6//1/bcIy92qAAAACXBIWXMAABcRAAAXEQHKJvM/AAAvtklEQVR4Xu2dj58c5X3fz+C2GELDYYHCSefwo4rr2JiAwLEs2Qbf4QYS47oCycWIFrQlkeQjrDgUgWkiThD3FB0CiUhYcEIOwuhkKl+DKRpQZBxL12LF9RE1bVpqkP6TPs/3+c6P3X322ZnZ2ZvvM/t5v2Bvfjwzmtln3/v8nO8OAAAAAAAAAAAAAAAAAAAAAAAAAAAAAAAAAAAAAABgYGBGMaI4MKHZrRdHVs7MDPFuAEDPGJsZOTyxqtaW4YmR7XARgJ4wOD5ybphV68jw2u2r+TgAQAEMjh/YwnqlZ+7c0SV8PACgC3IJGDI7MTLD5wEA5GFwci3rlJ+53fAQgJxsOj3LIiWZnTg9MnJ0ZmZmkJMZ5nV/6bmJOU7VwKrDaCECkJmZE60+DZ8e6dz1OTQ+cq710B0jY7wfAJCCscPNwxCHDk9m6WYZ2nRggo+MGN4+z3sBAG5mmhqCs2tX5hr6W72yScS5keW8CwDQnv2NnaGHDo/zjjzMT65taFfOHsZIPgBuJg+xLsSWfEVgA4ObGluXJ9A4BKAtg9uTTcG53YXpMnMiWR6uRV8pAFYGjyZLrC2TjUMQXTJ/dAefWDOBuTQAtDKeqIgWWAjGjJ/js2t2o6cUgEaGEj2iw8UWgjFDh+Oydm4lbwQAKAZH4jbbjk28sRcMTsatzmHUSQEI2R+bsWqSt/WKwe1xaXgCw4YAaMbittqq7T2qiCaZPxAVu3NHeRsA/czKWImRBVBQs/wE/4u12iEMV4B+Zz7qkJkdWcAOy7H4n0UHDehvlkStwS0LPJFlJhoROY3RCtDHHGUParML3zgbPMD/NqqkoH9ZHj3ksNDFoGFJWBjO9rpLFgCZjIdjBSUUg4bBqIPmxAJ1CQEgiag2WE4xaBgP26SHSrwIAEph8DR/+ksrBg3zYWGIKinoM+bDAfryS6D9Ya14N28AoB9YHsbSnhAwPLA6fMjpBG8AoPqMhR97GYXPfNhLexrdM6BPWBJWALfzhrIZ3M0XdA4Wgr5gnCeLzu3nDQJYaS6pdg6zZ0AfMMmf9x2i5qnMcOk8DAtB5QkdHBb2LN8QT5+Rdl0AFM1+81EX2Acyzz22OxCZFFSaGW4PShwNgIWgH1jNLS+ZI3KRhaiRgsoyxDM1T/O6NEILt2CkAlSU5TxGL3c0LrRQ6rcEAN0RfsIlj4iH1zjC6wBUiUGesz0suq4XWtjL4KcAlASHVpI+Gj5vxgtnERkYVI7t9NmuHRI/I2XI9OCuwkAFqBhLzAChD2Nw43SlwqvNAGRl0HSMznoRRIIL7bW8CkAl4CASnoSQ4NAbB3gVgArAs7Z9CSAxyF2kM7wOgPeMmQahPxNReGrPDjQLQUUYNL3+cx71N/JEc8R+AhWBG4SCHqTvDHfOoEIKKgE/QniYVz3BzO+pboX0b+/+yC11kdx+2d0f5YsEhXFU1+18ezJhuRmz9+yrIzV/8E/4Iy+Tv/s+XycoirEtXjUIDdyjW83pa5fV68f/6suBSC588BOfr9/yGl8pKIyjXjUIDaZCeqiKFdK76+dfzx95kVz4lfpFfKmgrxkyPaQVHLL/H/+sLtrBIHj0H+qf4osFfQ0HI1UV0slq9ZL+sH6cP+xi+e36R/hiQX9jwuMfmtxRq9Zv+V4kvSBUFdL6LXyxoL/hmT6KaoUE/mb9x/xZl8uKOl8s6HPC39Sf4/WKUK/zJ10wdUgINMsPs4RbeENFgITAE6If8a1c9DVICHxhhp9oqtwwBSQE/rCffyWmYr9nDwmBT0xSXI6KPUwBCYFfbF9Vq1XsxykgIfCMwaOreKkqQELgHVWbww0JASgZSAhAyUBCAEoGEgJQMpDQVxAZqDJAQk9BZKDqAAn9BJGBKgQk9BJEBqoSkNBHEBmoUkBCH0FkoEoBCX0EkYEqRVoJL3576x36/3jNLCl2rfgML7lIler5Ny7gpSSQsBlEBqoUVgmvp17mBh8goSRQf6kUdgl/9mlt4id5VRNpR/sayClh64kgYVogYaVoL2FwPKkNJJQEJKwUDgl36ddbb1IV0+ui6uijb+uK6idJyYvVsjZL63Xx28YxI+71+ghdp9Vl6a4Vv3uTqtpGqcxh+pX2h8n0ws/+GBKmAhJWig4l4fW6ZaidYgnvMPvMmlZI/a/0Ch2kpOGR1ymD1dG76kZpThUdZv6RKJlZaGyIMsjOZiBhpWgv4S4lBBmjpDICNkoYVR2VXlHNlQ7Qe8yRuvjT5zGLlCo6jE/EycwC6dgCsrMZSFgp7BLqqqJ2hKVQFdNWCVWF0hizy9RKDVq7W3/t0+pIXSTqxFSrjVNFh9GJomTGTbQJ0wEJK0X7klBjHNHrrRKqAjJsE/57qoQS+ohdaie1JcnkUMIoFR/GEnIyozskTAckrBSdJCQprCWh2a902rXij8Imod5zgfov0lcRSRinosNYQk6GkjALkLBSuCV0tQkpgV5TNdDn3+B1JdvWb6naaEKnSMJEKn0YnShKhjZhFiBhpXBLqFpyqqTSL5GE5Ileul6t0BbdDKReVOLWX/tfpBodqdPEElKq6DAjXJxMLaB3NCWQsFJ0kJD6aPRaJKGyhccJ1UKdNuhaJsmkiTtewt2xhJQqPIxOFCfTq6rGCgnTAAkrBbLTR5BrlQLZ6SPItUqB7PQR5FqlQHb6CHKtUiA7fQS55h9XPfLSbRue4jenEWSnjyDXPGPpI2v4bbGB7PSR7LnWMBeJhot6Tfpcu3rZS/duOMiHieHIhg2LX7qBL7E7li7bo0749XdePPP6CzYgoY/Ycy0agbUgVsJLFturaELYc+NP+ELz8/7OIHj45ofYOAuQ0EesuUazInYp1xJzLSJ6KKHtn1OkyrVrb1QpN97zzpkzz/AHUgwPnTlz6Xkn1eWt6bI4XBYEJ1/kk9qBhHK5RFfTdEWmBVuuPf8GzfNV+CPhS0eC9R+e4Y+iSF7/7sYguHEpX28e1NfMeXyydkBCoVzykqOaZpfQVEUdgUP0Lpo9qF5MMIQweklwfOu31OJ1+jkzbeuurT94g+PtqS20EB4c/uXzR/9cM51zbeltQXDNE/xBFMsz5wXB49fyJWfnxmD9zXymtkBCkVz7pLrvjdeoapr1Q2rNteOhCqZoag0cQk+qNAQkiaKXqIPVuvLtOrNKMUlo73FOER4cnSQ+f86S8Kr3gvWX8w2J5vWTwZ68VdJlwfqv8Wna47GEVy97acMGTlI2j2948qXuW/ARyw4GwYeOzLPnmnKICkOywjwbRrrpBa1LVCVVWynUiNmln1QzEbrIOqrWmvn4eodGbwoPDv9G588r4dL3gn32zkJxPPRycPASvuxsrAuCjuWgvxJe8uRO3iuHg1/813x13aGraY85q2ltck1XDcOiyRI4RO02AukHVnSF0jxNRj06JCEdQ3ZpucwOjd4UHhz+jc6fV8I1wUnxVdGQRV8PnrqKrzsLS/cE3+VTuPBTwmu/qDbvu+fbZ84s4vsomV+dee68d9U1bSigOExRTWuba8+/EVphDRzCkUXCUCMc10Cnbyth3Objg/lvdP6cEr4UrPekHNQ8dDJYwxeehWXBw3wCJ15K+MiRILhHXhbe947uSeNrzI2upv2Kz9iO9rmmW2osIQkW6hfWIhsCknQsCXVlVlVJTdWTD+a/0fnzSXjtkcDdbS+M+9YH6/jS07P0v6e7SR8lXKxqa/fx9cviofPWB/fmqbckuC1FNa19rmmhyIrQOjaIfTPKKLmoL5XlitqECQlJLLWDjgsljHxTf6Pz55PwtuBDvhdP+HbwOF96elIWhD5KqKqil/LVy+PMxuDxrix8NljfqRy059r1RiOlixGuNXBIa0ASSkMvzRKa3tHrlMtqTfe7hgfHJwnPH/ndiFPCG4L14kbn3Szal70o3BCk6/31T8LFwXrJFZn7TgYbuhjbVdW0FBlnzTU9bmc6TdoFDgnntVFl00hkmnWtEurfLtAJtL71C46Tl3xweNrk+dX+ZpwSPtlxAFsclwYb+OLTcm2wPl2XxVv1r/KbJpeGX7r7ThB0Hngpkyc2dtMufDJ4jM/joudfnaZN2BVOCXcGnYt7YSxaH2Ss4nwn+CUf24Hfq3/Ab5pYvlr/Jt+V4tr/ILguajiTpw3PpKym+S7hDcE+vhOP+GXwCF9+Sm4MnuNDO/Av6rv4TRPLB/Ur+a4Ua1KVFOWSpw3PLE5XTfNdwmd965bRPJd1lGJN2jrbN+vnP8rvmlTerP+Q74pKCpn9oknytOGZnUGq6cz+teQb+WKaeSTSeD14jy8/JY8HaYfRvlf/U9mtwk/Ub/8+35XOPR8a9Jdmza6Qq1NW03yX8N503zWyeCbYyZefkj1B2h7g//vZ+o8elKvhB2/W6x/lm1LsCeQXhKoo3Bjkm2r4bHAPn8KN7xI+5UU2NhMEfPkpCQI+sDO/83t1sZyv/r894eBPgpN81bK5JljGV5yNtNU03yU8EjieMxfLxt5J+MILP//eW+YzL5ArfxrXRf1p0L8Y3MtXnI201TTfJcz08RRDD0tCYTjv1JcG/RPBU3zF2UhbTYOEZQAJiQ2eNOgXBXv4irNxMGU1DRKWASQkdgaePIKWtfnApM02SFgGkJAIAiHPD3Yia34xkFAykJDw5rYgISSEhCUDCSEhJCwZSAgJIWHJQEJICAlLBhJ2LeEVe0+dOnU/r4gAEhKQ0NAPEk7/4wsvHBNlISQkIKGhb6qj05vv5CUBQEICEhr6RsLRu77BSwKAhAQkNHgXGagJ131ue/rUKVUTNYyiJCwDSJgC3yIDNeO4T+1gZOHU2VfMggggIdGj2zoWf/WmgFJ3OKTHEvoWGagZx31OndUSknvT/FcKkJBIdVtTZ3WX2hV72zYnrtjblLetRrUkSSBAQs8iA7WQUsL/9jHaJAVISKSXUNVq2lriv4SeRQZqwXGfieooJCyLgiScdowwVUBCvyIDteC6z7hjBhKWRX4JR0+dor40LeFo2JpQ7QqzdfSub6hlvag30VwMmpOh85u10nlu0oRJTA+5Ea45tV5sS68l9CoyUCt+fjwhIeG6LeWgkUxJGPaqXbFXibXtaa2S2n2/WtQJuJijRKOhUVNnSVD1MvXrHwuTJCRsTF26hD5FBmol1X2azBIEJCQct2XaEkaX39LuaaZJIjJqlOqn5A4bRrWdbU+rV7X1ir0JPaOFhIQNqSVIKIjMdwsJZZNXQqotUi1T968ZCckZhS7fqBBT+6gaqg0LVVT7jp36fXJQHUDWWSRsSA0JG+mNhOKAhITjtpIl4f2m2AvNoQKxRULTF0412GPmQLMxLjyTEjakhoSNQEIr/Sehssw4okXjAYoOEpqdimOn/josAvVp1HaLhInUkLARSGilDyXU+lCdUosWNvE6V0c1yijTL0NoZVskbEwNCRuAhFb6UcIQEo0HHEgiEqhFwkS7Xxt1LJoipc1j50g1KlabUpuX9kBCJ5BQNgVJqKRTGk2dVSoafxISslC084VRlYyM0sP7U39xp/IvOsYsT3NLsyE1JEwACa1AQtMspO4aKtQSEiq3yCvqUNU7ySjqGdUNSy1bmET3x9w/dVYf2pgaEiaAhFb6WUIJQEInkFA2kNA/IKEVSFgukNAJJJQNJPQPSGgFEpYLJHQCCWUDCf0DElqBhOUCCZ1AQtlAQv+AhFYgYblAQieQUDZdS9hhLouNHId0ABI6gYSygYT+AQmtQMIsQMLugIRWIGEWIGF3QEIr/S4hPU4YP5KrFzngYXKRAxwmDlGvp0yAi9HNd47yYg4goRNIKJtCJDTPyScljAMeJhbDAIfxIdOv6GeWzMG/UMvmqeDsQEInkFA2RUhoNGqUUD9H2LQYhayIDyE4mS4YE1EtMgEJnUBC2RQgIccvbJRQvZhHeuPFKMBhfAhBP9JskvET9pmBhE4goWwKkDCMX9hJQvViGn3xIURCQqqx5gASOoGEsilAwjB+YUcJ9YqOWJEIeajjW1AIYUiYHkhopa8lDOMXppDQdL1Eh5gKakN1lCLOZAYSOoGEsilCQvW/7k8h/UzAp/YSalOjQ0w/DEuoFxMxfzMBCZ1AQtkUIiHFL1RKqWLMBCy0ShgFOIwOoX4Y1VKkZMrCqOsmK5DQCSSUTTESGnvigIX2klA3AM0IfXiIjmu4+dW9Jlk0pp8dSOgEEsqmawkLwriaF0joBBLKBhL6ByS0Agm7BRKmBxJagYTdAgnTAwmtQMJygYROIKFsIKF/QEIrkLBcIKETSCgbSOgfkNAKJCwXSOgEEsoGEvoHJLQCCcsFEjqBhLKBhP4BCa1AwnKBhE4goWx6LKEJ8xRBz0/0AEjoBBLKpgAJ9RNMja7F2CTMG1LNASR0Agll072E9GD8tqfbWNgIJCwCSGiljyXMFKUQEhYBJLTSjxKOmgfhKWBFyLSqmBonkxHv1StHuNerOk3b6mtOIKETSCib3BJSsELtGcWXIchHE+kiGfE+EeweJWERQEIr/SfhtqepQCOnwnLN/JKEdizyzJSE0RIkLAJIaKX/JNTqKcg+XSiqhTBoqCoFo7BpSQlVEkhYBJDQSv9JGJeEmqmzp+LiTxeIccR7SFg4kNBKurukD67ptxBDXgnjNiGhi76khLRfrRoJKS0kLApIaCXdXY6qD19UURNCbgm1WYkvFGVe2E8a/p4ER7znW0ZJWBiQ0EqGu+zBR7Ab8kvYAI0Wxh0zRBjx3mzwVUJq/KpLFwQktJLhLvP+BF+P6FpCiritikX1OZ06S0MU6v4aIt4ngt2ThD14B3oo4bS6YvoCkQMktOK+y4aKW9UkVJ9QhbknavRSMadbgbpyykWfSkDB7mmV1vXf4uihhETOX2zrEZDQivMuqVsiysWGGSbl072EEui1hOZX36QACa247rKxM58bTmKAhG3Q2RYV16MoCReeIiVMDmurqpssByFhG8xXJ1uY92cTewQktOK6y2RJeEyYgpCwHfSQpGnfTvNfMUBCK867TLQJIWFv6K2EohrxCkhoxX2Xce8oJOwNxUuYqI5CwnIoVkLJQMI2xB0zkLAceiVhU8gVAUBC/4CEViBhufRSQmGzKxSQ0Iqfd6npuYS6h6PdN8/UWbWniC8mSOgEEsqmeAl5fnb0x9Gi8kJCeUBCK5AwplFC8qwdzp1ZgIROIKFsIKF/QEIrfSzh6OZX9+oHJmh23j/S/BLF/ebPv6LRNtWmCvc2JH+FJDRPVtCzGOGgQGYgoRNIKJvuJbzrF7o4o+mVo1oiW0kY7+Xk1FRUooYS6if2TFTEXEBCJ5BQNt1LmJjbRfHWbBLGe8PkNHWIQpZqCU2gtvwPDEFCJ5BQNt1LSOawcvrhV4uEib0mOUdHjKqjZt1UTPMACZ1AQtkUJKGZ78zNvxYJE3sbnG2SECVhOiChFUgYP3FnlTDaG0rYWBLSSxcxByChE0gom4IkZOU0FgkTe03y1urol1RhGSXKDCR0AgllU5CEibldFgkTe03y5o6ZK3QUqC6AhE4goWwKklDJRq06JR4bx39IwsTeKLlanv5SXBJSmxHV0VRAQiuQUBVmyiIuA2nQ3fwxEsZ7w+Q0r5sKQGoTjmr/8jcKIaETSCibriUsBBIxNjQzkNAJJJSNDAlpMk3YUswBJHQCCWUjQ0LTZjyWu38UEjqBhLKRIaFpM5riMA+Q0AkklI0QCbsEEjqBhLKBhP4BCa1AwnKBhE4goWwgoX9AQiuQsFwgoRNIKJuiJKSYaTzmnp3ujoaEHYCEsulaQp6onVOj7o6OgIROIKFsipKQyC0hAQlTAgmtQEICEi4IkNBK/0rIEQ6NQUajOHqhXqLpoKN3fUMlNA8VJoMbWo7OBSR0Agll062EYVkWaxRHL5xWe8zSqDbNPGHYGNyw5eh8QEInkFA2hUvYHLOJdpjfm7DshoQ5gIRWIGGkUXP0Ql3yKQn1qn7At2k3JMwBJLQCCSONWktCi4QoCbsBElqBhLFG+oUDVaimIPW7JCRM7lZAwhxAQiuQMNIojl647Wld3rWUhA3BDSFhDiChFUgYaRRHLzR7miRsCm4ICXMACa30sYQc2jDSKI5eSHumzjaXhOFuovnonEBCJ5BQNl1LqAozPfIeaxRHL9R7Nr+qi75Em7ApuGHz0fmAhE4goWy6l7AJVinuHm2kw+6cQEInkFA2hUtoCr220Qs77M4JJHQCCWVTuIQdohd2G9zQDiR0AgllU7iE1MpzRC/sMrihHUjoBBLKpngJywASOoGEsoGE/gEJrUDCcoGETiChbCChf0BCK5CwXCChE0gom15KSDNkFgRI6AQSygYS+gcktAIJbUDC3gAJrUBCG5CwN0BCK/0sYSKEoY5gaOKo6XkxrxgJaYqM3ju6+dW90TNMxQIJnUBC2XQtYRzCkJ5PMo/T06JSUkk4dfYVnrY9etcvelUyQkInkFA23UqYCNxknoygZ+XN4rSWcFrvp1SjBc/aTgAJnUBC2RQjoX5K0Cwp6zbfyYu6OsrxK9TGop8hTAIJnUBC2RQjofaLddOlIC9qCafOUotRNxUhYUFAQiv9KyEVghzMIiFhVBJSk9AACQsCElrpXwnjEIZh3BhrdVQDCQsCElrpXwkTIQytHTMcTk0DCQsCElrpXwkTIQwpcoWRjiqh01/S44QmnsWoWmcJzYZigYROIKFsupUwGcKQhDS1T90fc78pJWmwXm+FhAUBCa30r4TZQxjyEYUCCZ1AQtl0K2HmEIaJnprigIROIKFsupUwcwjD0aijpkAgoRNIKJtuJTRNvh7UMDMBCZ1AQtl0LaEIIKETSCgbSOgfkNAKJCwXSOgEEsoGEvoHJLTSzxLSuDwvlwUkdAIJZdO1hOG87VKBhE4goWy6ltAEkikZSOgEEsoGEvoHJLTStxKahyg23xlGUtOh1/QMNp7Gpv5Qis13tom51pqeNmcFEjqBhLLpUsKwJORIatOv6Ebi5juVXHpVtxf1Ji2iWm+NuWZJb3ZkBBI6gYSyKUrCxOTRKOBFXFU1c0vpgfvWmGuW9FmBhE4goWyKkjBRj6RSjTZEk7VNQdcm5polfVYgoRNIKJteSag3b3taF3phvDVNewnj9HmAhE4goWwKlnCUXFNbtFBTZ1UbkCIAc0moaZSwNX0uIKETSCibQiU0MfCNcapqqWuX5hlek4hISmhJnw9I6AQSyqZQCY1xRqqps3+ta5fhpqjbMymhJX0+IKETSCibQiWkUGuqDai3bHv6N/eq2iUVdsdO/VMT6km9NJaELenzAQmdQELZFCqhKtpOndr8qglFOmp+JU2PEaqd1D2jNyQltKXPBSR0Agll07WEIoCETiChbCChf0BCK5CwXCChE0goG0joH5DQCiQsF0joBBLKBhL6ByS0AgnLBRI6gYSygYT+AQmtQMJygYROIKFsupaQf5bJQWL2dq+AhE4goWwgoX9AQiuQ0AEkLBhIaAUSOoCEBQMJrfS3hKMtYQvDuIb6KYlXjIRtYh4WAyR0AgllU4CE+lFBbZ55OJfipnFcQ1qepvAVU2f1s4TawoaYhwUBCZ1AQtkUIKEu1fQz8vSIrlGR4xqaspGizEzrVG1iHnYPJHQCCWVTgIS6jkkC0qIOa8hP7pJzpk1oAlm0iXnYPZDQCSSUTUESkl66ymlsM6KxeVrCMO4hJCwASGgFEmoJdXGow2nHEkYlITUJDZCwWyChlb6X0NQ81TLVRlm01uqoBhJ2CyS00tcSar1MSXfF3t80srFocceM6bQhIGG3QEIr/SzhXb/QHaNsnRkKDEUjNae/pMcJp85SUanWIWG3QEIr/Szh5juVelzOHeOFUDTdH3P/FRTSkAbrdTEJCbsFElrpYwkbSPS/LCiQ0AkklE2xEnJX6YIDCZ1AQtkUKmGi+2VhgYROIKFsCpXQ/CBvCUBCJ5BQNoVKWBqQ0AkklA0k9A9IaAUSlgskdAIJZQMJ/QMSWoGE5QIJnUBC2UBC/4CEViBhuUBCJ5BQNpDQPyChFUhYLpDQCSSUTY8lHKUIbBHmufsYWm9KkwdI6AQSyqYACSl+TBuPbBImnrKHhHmAhFb6WUKKcbjt6VQiWSUsAEjoBBLKpmsJMz05AQmLABJa6UcJR83z9BxSzTBtohqaJb1gLDumNtPz9HpVpwmrr7TbvNz1DXNCPm02IKETSCib3BIqWYwuFGCbIB9NuBkKQ/rrHzOCTauS74q9kZPNJSG/qNOoRP8mjOSdCUjoBBLKJq+E256mAo2cCss1E1xNOxZ5RoLFSy4J9UYTui0+KC2Q0AkklE1eCSluE9unC0W1wGFGdSkYRl9L+ET9Ny4JdcLwNSxb0wIJnUBC2eSVMC4JNVNnVREWyqULRLUhagQaIGFhQEIr/Sdh3CYkdNGXlJD2q1VjFaWFhEUBCa30oYTarEQHijIv7Cc1kfCNjNoqUzdFSVgYkNBKP0rYAPVoxh0zhI7yq60yGyBhYUBCK30s4dRZ7Q1NPaNQ96Tj1F/cqVxTa9oqs+VsJGFiCCL2L9TPvEJCF5DQSh9LqJSJGofUW0PFnG4F6sopWaV7Uje/qoPhG8n0uv7L6/FL9AoJXUBCK/0soQQgoRNIKBtI6B+Q0AokLBdI6AQSygYS+gcktAIJywUSOoGEsoGE/gEJrUDCcoGETiChbCChf0BCK5CwXCChE0goG0joH5DQCiQsF0joBBLKBhL6ByS0AgnLBRI6gYSygYT+AQmtQMJygYROIKFsIKF/QEIrfS/hn33hv/zPukhuv+juv+fbaQESSgYSEqlv6wtv8UdeJn/3l3xDTUBCyUBCIu1tfa9eP/5//iQQyZcf/Lf1+ue+z3fUCCSUDCQkUt7WF+rnf8AfeZH8yVfq/5vvqBFIKBlISKS7rb95qy7awSD48efrv8G31AAklAwkJNLd1s/rx/nDLpbfrn+Eb6kBSCgZSEiku60H6g/yZ10sX65/jm+pAUgoGUhIpLutz9Yv5M+6XOp1vqUGIKFkICGR7rbqdf6kCwYS+gckJCChSCChFUgoHEjoH5CQgIQigYRWIKFwIKF/QEICEooEElqBhMKBhBn4nZ8/8B956rswbr/s7o/yPbUCCYUDCdMj/ZEY+2R8SCgeSJga/UjMX32Z3zdhXPjgJz5fv+U1vq0mIKFwIGFafl4//3p+00Ry4VfqF/FtNQEJhQMJU/I3b9VFOxgEj/5D/VN8X41AQuFAwpT4+0gMJJQOJEzJP5deEKoKaf0Wvq9GIKFwIGFKPlv/Mb9lcllhzUxIKB1ImBJ/MxMSSgcSpgQSlgAk9A9IyPfVSEUl3BM8w8lcQMIFBhLyfTVSUQnfC37FyVz4LOEivgevWA8JbVRUwtuCFzmZC3u+Xfz21jt4sQc8/8YFmf4Fe77tDJ7ge/CKjZDQRkUlXBx8m5O5aMq363/2af3HBwk3BGf4HnxiUbCHrz8tkFA2TgnXBV/nZC7sEhJmObnFQp7dWsIs2PPttuByvgefeCJ4nK8/LZBQNk4Jlx4JHuJ0DvyVcHHwDt+DT7wY3MvXn5YM1W5IWAJOCQfuDS7ldA7sEqrK4qNv6+e//h29flLtMH+CXSt+96a6cui4WteVSrP7+IrPsFu8X+9Y8ZnW3fo8P/vjqDoanXXrD97Q5zMJaFMCe769HzzM9+AT9wTP8vWnJUO122MJU5UYInE38tcF+zr3H7aV8A5e5tf6dcGtN2nJ6rR+XC3qbbw7ISHtv/ht7a3+v2m3OQ9Zqv+F+KwqxS46X7gpgT3fVEnvYc/MvuBqvv60ZKh2eyzhU8F9fBO+4S4JBx5PURSmk5CkUqWcNiUS5Pk3LJaZ/abUUzTtNufRkul/IXFWnSxOoDclaJNvtwXP8U34w5lgJ199atJ1sBEeS+hnN5vimQ45ui7Y+DonbUs6CW+9SRVStEi6GExxR+sJCWld1UONhU27jZzGtq13JM6qE+jzxZsStMm3dcFJ70YKXw4W89Wn5v3gZT64Ix5L+MXgZr4Jz3g9eI9voQ33Bic7zZpJK6Fu3OmaJksYtvY4UbOEaotuE7bsNhXNWMLorLGE4aYEbfItVUkvixeDPVfxxacmQ7XbYwmfDT7km/CMm4M1fAttWPp48HCH9m6WklATlnRqv6Mk1Nx6k9rYtJuSJCSMzhpLGG5K0E7CdcGf+9UqXPRusIyvPQO3pf6u8VjCnwT7+CY847HgO3wL7bhkZ3DSXSNNJ6GRR2MkoxItISFJZLpYzAk0elfTbjqEl7bekThrKGG8KUE7CQfWBO961af2WLBzKV96BlJ1sBEeSziwM9UsS3EsWh9cy3fQlkseDzY6uy8cEpq6o3k1PZdqo5GM+mSO6+ponIg6PXm/Ttl0Dt7d0DsanzWUMN6UoK2EV+0Mfsn34QPfDQ7ewFeeidTVbp8lXBycx3fhFS92ahJqrloTBO86JpE2S0hNsq2PakWUEFoz86p30DZjqW67XXBcbY8TrfijtyMJ9Tolb94dLZGE8VkjCaNNCdpKOHD1weAxb8rC7wbB+3zd2VgXrE9X7fZZwhuC9Wme+pHGw+kaGI/sCYKTH7Yr633ON8X7B4OH/WgXLnosCB7hq87KmuDhVBXSgjLTfEGG0BckcbzpyzEXbTNzTfAY34ZH3Bw8la6BsXTZTrr9k/TahOcSDtywM9joQx/p194NDq7ja86Mqnan+oDmykxdaanrRkBEORJefcS/ocIn/jxIn6k3LN5whN+EJnyXcOCqDerrRfpU7l99PQh25moPGm44ElyToizMJ6FuQFBTPKQcCVWrcKNnU6AWPZymRdgZ7yUcGPhDVdBvvOZyqS2KRV/7UNVBDr6Uo1805v0jwcudbzC/hKYDjWkn4S7dZu+W9pm5dINnnd26t7tj12gaKiDhwMCypyjd+n30RxIbzSXteTLzGH0TP9kT7Os4S687CWk0V/ePGwnNFH0t4X/iyfUkYTjBPpzJnxVHZqpatycNfGLRNcGRLmo3CSoh4cDAJcvufZxTS2PnhsVFZNW16v5c3dya/BJqAWlCvq5zkoTRFH2akn996Ftizr0+LjuuzLxENfC9GS184uHgSL7e7hYqImE/oLu5N97jqnbnk5A6ZlThRkNE4Wwm2kXDwaa5yO1BM4yka6iJmfyZcGbmVe8F69/xY0Lw5fu6auU3AAn9YemzXO3eSH9ayV8S3nqT1k0Xeer/SEIzfYJqqZRKp9NG6kS8ITPuzFx6YxDsu1m+hl97OQjeK6Q9qIGEXnH1sg2Oand+CemVGobKP5IwmqLfJCGVmz2TUDV+N6hEjz0n+OnCJy6/R30L7vxDvuACgIQVogsJdVtPyfcDPXdXS8gixhLSK5eEml5JODCw7j2T0jquXTZ8UU8t66qzuwlIWCG6LAnVy3/Wf7SA1PliJKT93CZsnsmfnTSZedUjt+nyUCjv3bvsEr7QgoCEFSK/hNQmVIrRtF0tYTxFn3tHuQSM59z3UMJ+AxJWiHwSUivPFHDHyTWqikZT9Hdt/ZZaDGuhSseGmfyZQWa2AgkrRNeZacbrewoysxVIWCG6zUyqg/YYZGYrkLBCdJuZeauYWUBmtgIJKwQy00+QbxUCmeknyLcKgcz0E+RbhUBm+skD9a/yuyOXFci3dEBCP7my/gG/O2J5tP5NvljgBhL6yX+t7+J3RywP1i/iiwVuIKGf/Eb98z/mt0coH99a/yFfLHADCT3lovqboluFHz9e/9xf8rUCN5DQU167vf6jBx/ld0gcH7/+K/UH/p4vFXQAEvrKa1fSNHqRrFD/fw4OpgUS+ssfXPaA+cwL5LKffp+vEnQEEgJQMpAQgJKBhACUDCQEoGQgIQAlAwkBKBnMxgegZP6l/Nn4X8VsfFBpfip/Nv4H9Sv5YgGoIp+qny92AiLzJmbjg2pzWf1PZbcKP1G/HTOgQKV57f/Vf/SgXA0/eLNe/yhfKgAV5W8Fz8Y/X/1/OxwE1eduwbPxr8RsfAAAAAAUz+DKw7wEACiB+aOrarUlvAIAWHDG52qKYV4DACw4y2e1hLX9vAoAWHC2k4QoCgEojUHVJFSs5FUAwIJjisJVg7wKAFhwhsnC7bwGAFhw9pOEq5bzKgBgwdlCFp7mNeA92zfxAvCG1SRhDTlXDWYO1ea8qdbM41PHrCUJ/ck50J4hykxPqjVDh+d28GLfM0TTZmrneBV4zCRlpRezL2b098UsrwDOuUlelcfqGV4AnThHWblqnlelMjhpeuVrvA4GTtP7IbRCOjayozbCy6ATQ2Yi4m5elcnyETNHRIFGUMi8eU8EVkiHth/SVwYJU2NmX9RE1x1muBhUDPEmMDBj3hFhQ/bzKyfMdUHCDJghp0Oy50CtDItCNDRiDpu3ZJxXRTBPhSABCdMzZiqkB3hVJstDCUV94kpm0HzgZ1fzuggGD9BFKSBhBkbMeya5h3QwrOII7g0sgdXm+3OHrIbyCbooSJiJQdPimhvjdYFwxWsHnt9p5Kh5X7ZIakvw2AkkzMYS86bJbRaa+cq1tQObdiBnGzATZyTNtuC8UiCrMsHV+LW8Kg1utR6aV6W24OK6DAZNt1rtKK+XzrjJq1lVJ4WEmQibXDIfUOMOt1n4Z2FeVdE1QtrKq81sOnU5Sw5BwmyEWSlyAICrXOiSscKTSGW8PeHF6G/zQVGdtj4wZt69VQLHwnk2AaLdtmGJqQBKsHCIv8tlD3fJhdvTw+ImkY6bCxPVASgLfofKb0zM88SmE7wOssK93dIs5Ib+HKartWclvUWl94QM8WQZPF6VHzMrv3ZOVJHDDmK2mpNwkkqpFoZ9MqizdEHY2y3JwtBBdMq42W3epjIbY/s5q+Q1aLwinJ8px8LQQXR2d4KnHtbWlqUAd5/BwW4JKxRSBu1DB9HZ1plwstihckZTw6JYVmPGS0ILZXRvhQ6isy0NYXVwroTm8yAP5dZOwMHuCS08LeDNDB1EcM10zHDeLfxQxVj4zDXGcgsh6uIqvWoffrOjgpOW1eEzlwv8FToZ2i9mAqvvhBbuKHmmZtjTgA7v9IQTVmqHFvBnfOdNqDAFurALI7SwjLZFRNTIQGdbFuZ5lKlWO7BQ313jYfE7h5gHBRJ+n86W9802FDYy1qIczEZYgVigwnAw7BWtbcGUpkKJajVlDQ1EXQxo6GdmSVgyLURhuCSK6rRgJW/fEE4CrJ0upTK4krtkZhHKIgdxG63XheE8Bx1BVbQnzIdNslUL/+5GNZxSG6U+s52/xGq1Ez2MADV4NKyv1LYgInNPCGch1XYvcD0jquGU3T3rMaujWuLs4V75EQWCxYSm3hG1yxayuzsRtLL8gUqPGYwqirXZkV68kfsjzWuHUBXtHcvj7m7e0nui/u4FL4Crxuoo92pzR4t+L2eSJ+dtoCckup8XpmY4H0aNLaMpWjkm4/riqqNFVko3xQrWTqM12GsmoxZ+z5oWCaLZT7VzyNoCiDsvFacL+lobOhC7XRteyJZK3xK38Iuv0zQxFPWsz8oMvOghY9GPByh2bO++cTjO0ReIOYwgLQyDI1FhuKqXPxc/FNVEa8PoFS2OTXEHivp2O9HVoM/yleEkDs1cTzp8gJXEt+lwrwbuEgpi6kXB7E+WhrW5E5vyvb+rR+KfiFSsKqBYBRmI22q1tb3QcPnhqLStbUEro3CWhDMvmLUrMza5B/fvTjQEFTsm8U250MS9lrXaoaLf/6SCPa3x9jFDJ+L3mBg+PJkyPPbymZG1zQcjl0ohnqirajQHCpwvvyTx8Zgdwfdrr1h+INmeM0x0MHFofORcYwmomDuB0aOyGNyezI7TxdRKlx9NfjJ2Y1yipyxpqlMaVk1MHBjZPjMTN/FmZvaPjJyYmIgbITFrc7YoQTEMTiaN2XG461/72BSNSWgm8OshvWfmhM2stGxZic6Y8mnQsDsPl+xu+Dj0pMMHWNh/wlYedmT23HY8tCuE/Q391Dk9HFu5tsHAucPI34VkbPJEawPRwdzao+izFsX+xMRBzdy5kZkM7YT5TbubPgBFTOQAWVm+aXdyGL8tw2u3o50gkLHk7EHD8OFNnQuzsfGR040FqWILurvLY/XMyIGJNi7OTewemcHcJcGMn24aOtJsmTgwsj/RyxYxNqP0aypAiWG0MyQwNjMzMzkSsUmtZqncgLKYX2mzijg0QZwbGdmt/vDGVmAgAN0ydvScpTxMBwwEoCCWHG1f1LVjeHeKBiQAID0zIxOpS8SJA+PoCwWgFyyf2X5gwjUKPDuxdmQlRpsA6DXUyXZiYmKCxgLnqINm4vDIOObDAAAAAAAAAAAAAAAAAAAAAAAAAAAAAAAAAIDKMDDw/wEQXhCAOrMyq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AutoShape 4" descr="data:image/png;base64,iVBORw0KGgoAAAANSUhEUgAAAoAAAAFoCAIAAABIUN0GAAAAAXNSR0IArs4c6QAAAARnQU1BAACxjwv8YQUAAAAJcEhZcwAADsMAAA7DAcdvqGQAAMlxSURBVHhe7J0FfBTX9sdH1iUbdxcIEty9RYsUKHV/bV+9r6/u1I32X+revnpxKFCKuwQLCXF392R9d2b+Z3aGZbMRIptkN7nf7ie99861mZD9zblz5xycYRgMgUAgEAhE30Lw/0cgEAgEAtGHIAFGIBAIBKIfQAKMQCAQCEQ/gAQYgUAgEIh+AAkwAoFAIBD9ABJgBAKBQCD6ASTACAQCgUD0A0iAEQgEAoHoB5AAIxAIBALRDyABRiAQCASiH0AC7PQwNJ9AuCLo14dAINoB+YJ2dnSHvoEPn0G4Gp5vJPApBAKBaAmygBEIBAKB6AeQBezsIAvYpekbC7iysrKqqorPIBAOZeTIkTiO8xmEQ0EC7OwgAXZp+kaAky3wGQTCodx66618CuFo0BI0AoFAIBD9ABJgBAKBQCD6ASTACAQCgUD0A0iAEQgEAoHoB5AAIxAIBALRDyABRiAQCASiH0ACjEAgEAhEP4AEGIFAIBCIfgAJMAKBQCAQ/QASYAQCgUAg+gEkwAgEAoFA9ANIgBEIBAKB6AeQACMQCAQC0Q8gAUYgEAgEoh9AAoxAILpJQ0PD0aNH+cwlzp8/39TUxGf6hDanAfRwJtDt6dOn+UxbaLXajiu0xmQybdu2zRkuGsIZQAKMQCBaALryzDPPbLGQm5vLl3Ya59GSHs6ksbExPj6ez7SFTqfruEJrdu7cGRAQMGvWLD5/Cbup/v33313tGeGKkK+99hqfRDgl5oLz8OEzCFdDetUDfKo3qbLAZ3oMWGmpqan33XffsGHDPD09jxw54ufnJxQKKysrs7OzQT8OHz584cKFIUOGQOXa2trg4GA4tHfvXpqmfX19QUtiYmIEAsG+ffuio6OhCfQA6gLVuP45oJOEhASuCWShFUhOenq6bU3bbiFr16T1NODWYceOHRkZGeHh4TBhbiZubm5ZWVltzgFGpCjq4MGDdtPQ6/VwmiDA0BXDMOfOneM6hAq2cwABvnjx4pQpU+zG5bJwLkBQUBBY0txZGAyGPXv2qNVqqVSqUChaT5W7aEqlEurDuRuNxrCwMO4iQE04U4IgwOZubm4+e/as3bWFUXJycmDy0An81izn5xji4uL4FMLRIAsYgUB0RH19PbfQCkIFknD8+HEQkqVLlxYXF3MmIEjU119/vXz5colEAmmoCWLz6aefgiqUlpaCQlx33XWFhYUglpb+WL777jsfH5+VK1eCnoGKZGZmgpJBFrRtxIgRXB27bu2atJ4GNAHBg7EiIyP//PNPrhOgpKSkzTkAJ0+eBHGFPsEwraurA6mDWw3Ibt++HbJQAWYFCjp16tSvvvoKsnZzsPTBYjsuTPWbb76ZMWNGSEgIKDGoqfUs4IIMHToUzF84x9ZTtV40f39/0LzJkydDzYqKip9++glGHDdu3CeffALVYM7QdvHixXbXFm4XfvjhB5hqVFQU1yHC+UECjEAg7KmuruaWoCExffp0+NIHXQE7csKECWAaQjYlJQVMN742hoGVuX79+sDAQBzHIQtyNXv27FGjRoGhBiIE/YCFalUsUJqysrLhw4dDZdAYUPeamhoQHshC5xqNhqsGWLuF0e2atDmN8ePHw0/oCipzJUCbc7ACOgd9Qiec+lqnAVk4CqcQGhoK5WBfgszbzYHrAbAbF07By8sLsmDsQtbu4nC0nqr1onFZjtTUVLCwoSGYwtAtdAjpq666Cg61Pi+Qbbg/sLRDuAZIgBEIhD3wPQ6mFQAJb29viqLAxgKTjiRJMLCeeOIJsDh37NjBVQZJgJKIiIi3334bVApKFi1atHfvXmgFaVA46Oehhx668cYbLdVZwHjlUxZgCLBoN23aJJVKuaVgwK5buyatpwEivXHjxt9///2ff/7hSqy0OYfWgDH95ZdfgqSBTckXXUIkEhEEYTcHjtbjymQyyEI/8+fPb31xgDananvRrOj1ej7VFp08L4TTggQYgUB0BGdy/fDDD2CKQTYtLU2pVIIpbFUjk8mUkZEBR0GlQFqgBNRx4sSJYPaBPXfixAkoBAuypKSEqw9KFhQUBP1A+bFjx2bMmAGHwECEcn9/f64OYNstzMGuSetpwKHExMSbb7556NChXAlHm3NoEzDxYebLli2DmXAlBQUF0CQvL08ikYjFYrs5cHXsxoVsc3OzQqEAMxqyrS8OV6f1VK0XDdIwXGNjIyRGjx7NLT/APYGHhwd0a6nL0vnzQjgtaBOWs4M2Ybk0rrgJCwBLNzQ0lM9gmEqlOnTo0O233w7KJBQKd+/ebTQar732WjgEugI1s7Ozz549Cwafn58fFIKajhgxorKyEn6Cph49erSmpmbs2LGWzlhAaUCBLl68ePXVV0Pz/Pz86OhoSIOWnDp1avjw4VAH5mDbrV2T1tMAAx0AaYQRQSkhDeUwExBCsLBbz4EDqoGyQgIsb5gt6GtmZibccEATMGRjYmJA20D87r77bjh3uzlAq9bjQsPc3Fy4VsOGDfv8889BekHFbS8ODAQ6atsE0lBuvWiQgHFhJnA14FKEh4cfOHBArVbfcsstUA0IDg6G0/f09LQ7L5BtTvUdC9qE1Xvg1psyhHOiO/QNfPgMwtXwfCOBT/UmyRb4TC8AnYOE3HPPPXze0Xz33Xdgy4KK7Nq1i6IosEH5Ay5IdXX1l19+uXr1ap1O984777z00ktSqZQ/5prceuutfArhaNASNAKBuAJgaC5YsIDP9AL33XdfcXHxli1bvLy8XFp9AR8fHzBVt27dCgb6s88+6+rqi+hVkAXs7Li0Bay48X3GqNVse53Pwx2f3FN53w+6A18aU/ZBVhgzTTL1VkHQSIyhTQUJur2fUHXFXM2BwcCwgBGDGWQB9x7IAkb0IqR3KOnZwvUBLpKQXmGEkn1ZAhfJlLeuZTQN2v2f6+P/FEZNVt71JS6UcDURCARiYIMEGNFvgHHc+Nn16s0vG85u0h3+TrtnLeERRAaxG3AQCARiwIMEGNGf2C440/Wl8BMXiLisIHC4dNY9OMn6/0MgEIiBBxJghLMgCI7DaIoqy+Cykik3Sec9SvpGclkEAoEYYCABRvQugvDxnm8kWD+qJ3byB1qCS5SSKTcbknbR2gauRH9mg27/51RVHpdFIBCIAQYSYETvQlVkNv/vfutHvfEF/oAtOCFfvpqhKe3uj/gSDDOXpOqO/shQJj6PGKBotdo2o/laaWgn3G9vYB3rvCU+IMzN1uczAuFYkAAjehdGrzbln7N+qJI23paRLX5GGDNV/fsTjI51v4dwCb799ttvvvlmy5YtW7dutfNg7HK0jr/LCbCuKxF/URBfRFdBAozoZ2TzHpWMX6le97S5LI0vQrgIs2bNuu6661auXEmSJGhPYWEh6HFqaip3FDQMsgBnRHJZa0DAw4cP2yk3wzDbt2+HOqB8kIVW6enpu3btEgqFnLfIKw5hhQsTBP2DglZWVloHPXLkiDUiApRDHegKEsnJydAD2L4ikYgbyw67uVlpsxMoz8rKss4KJgMTOHXqFHe+1gQcSkhIqKio4HoA45tLsP227AEOpaSkwARyc3O5o4iBARJgRH8iveoByYy71JtfNuXYmw6kZ4ho1CIMR/9EXYOTLWPr2oX4BX3yswm1axfNlxOtH374YcyYMVdffTUY1iB40CEX+Fav13OWZcdDWGbBYxttV6FQbN68GTo0Go0HDx6USNgXzSFrDdPr6+trjb/bnslrNzeusL1OSlpGIIY+oVV0dHRwcPBLL70UEhIyfPjwn3/+GXqA04EpwSn88ccfBw4csJ6aXQ8o1u9ABX27IfoNQWAsCDCjb5ZMvsntnu+4j2zJc9xRyex7FNe/Q/qhbxznBYTTaqUBID/4pdi6diF+QX2tWTgKP+2i+YI6QpYTpLKyMshyUZi4o1Y6GIKvYcE22q5cLof6IGkg2NOmTYP6XJ02w/S2Seu58Qfa6aR1pN5hw4b5+PjADQFMFWbl7e1tDQMMgg1tw8LCuFPz8PCAU2vdA4r1OyBBAozoRYwXdxtT9/MZC7S20XBui7mUXWej1fW6Q9/oT69v8ZC4nH8NyZiyD2rSdezLwQjnhFuCBuXg8zaAxtiG+LULtds6mi+gVCqhN2Dt2rVtrgPbYTcEX2oxTO2i7cIM09LSzpw5M3HiRK4EpK51mN4OaHNuHXQCI0LlnkTq7XkPCOcHCTCiF9Ed/xn0lc9YYAwazfa3zEVJkKabKjlP17YfQ8JfXE1T9kmoyRi1XBbhWoDFCXahNcSvXajd1tF8hUKhl5cXVIM0mJtcYcfYDWEFBNgu2i4k0tPTQSM9PT25Erswvdb4u23S3tza66TnkXpRrN9BAooH7OygeMAujYvGA+4kOTk5IGwgQuHh4aBSITaxdSsrK21D/C5ZssQ21K67u7s1mi/o4rlz52bPng0238mTJ1NTU0Gq3dzcoJ9gS+BbSIDCQRoSHQzBRREGwDC1i7ZLkiSIWWxsrNVQtgs2DFYsF38X6lvHAnWHsbhs67l10ElcXJxdpF5rn9YEnFdYWBgkuFFsE9ZlatseQN2hHBJ9D4oH3HugaEjODmcX8hmEq9Eb0ZD08etI3whh5OWFX0swJOeKhtT5EL8FBQUgxg8++CCf7zQDKYqwM4OiIfUeaAkagXAxJFNuZgw67Z6POe/ZzkknQ/yCvZiQkNC9r/iBFEUYMThBFrCzgyxgl8btnu9M+ef4jGOhTIakXZLpd0im3OKEFjBiwIAs4N4DCbCzgwTYpemNJWgWmmK3iOsaQX1xsRwJMKL3QALce6AlaESnwCVKQuHNZ9oCF8kI9xabURG9hLngvHbPWkHkROns+0B9+VIEAuFqIAEegOACsWj41dJZ94hGLSLk/HsXPUS++GnlnZ/xmbYQj1/h/uQuPoPoTXC5h+yap0lv3oUFAoFwUZAADzRIjyDVE9vl170hilsoX/qC6smdhIo3TIWRE8VjlnJpROdxtutG+qAYyQjEQAAJ8EBDuuA/GE40fryi8YubGt6fp935LmbmPeeBikim3calEZ0HXTcEAtEbIAEeaIB5RFVm0+oaSDOUyXBhB62pg7Ro2BzCMwSXqsRjl4lGL8ZJ1r8BgIvlotjZ4kk3CMLG2kU+INwDQXvAksYlSr7oEqRniHjCddCqPWtMGDtbGD6OS8MQwqEzJZNvYudgsyQOxrpwyAxICIJHSmACl+qTfjFQWRg9hctyiIZfDW1xkUw8erF4/Epoyx+wAFY+zFMy9VbRiHm4gPcUyEKQMChbPvzqy+VtFrZzKdq7bghn5uzZs1yABwTCmUGesJydrnrCEkZOEkVNMRcl0g28t3cOxS0fkt5hhEQhCBwmjJxoTDvI6JsFoaPd7vsRlJKQe0in3ymMmGhKP4RZYuCD8Cj/9Q2ooDBqsmTCdZhAhBOk4exm9tDI+cq7voKuSJ8I6dyHjBe2M0atICROGDON27AtnX2f/NqXTfln4VZAEDjc7d7vxaMWkyo/0GwQWqo8nXuBFSRNNv9RQeAI6VUPwKwk026HQmHYWPnK10mfcMnU20BWTRlHoBBw+/dPcEchX/maMHQMCKdkyi1UVQ5VUwCHxOOWu/3rW5gM6R4gnni9aPQ1xgs74CxAXGFoUdwiXCAUj15Cegabso63WQidtHcp2rxulhl1in73hFVZWVlYWMh5gCouLq6pqbG6Y+wzGIZ5++23p06d2tzcnJ6e3iWPTucsWJ1Kchw4cAAK7SIgWTEajWfOnFGr1UOGDCFJki+1EB8f7+XlxXnX4mizf6C9co6Oj14RuD/4+eefGxoaut0DRw+n0UmQJ6zeA1nAAw3d3k9pXaPyX98qbnjX1jxt/Ox6U9oBqjqv4aOl8AF5BmNOvuJVc97Zhk9XNf/6WNPXtwlCR4H9B5XhkGzpC+aS5Pr3rm74YKE+fp0g+PIfoWTGXcbEnU3/e6D5pwcbP15Oq2v5AxZAZaVXP6T56w1j0i52iBveoeqKoZPGr29vWLMA0jCo1Y4k3PwId/+Gj5Y0fLwctFY6536wMhs/vQ4++hO/isdeCxW4moB0xt3afz6Emg3vzzOXp8sWP8vZqSDnjV/c1Pj5DU0//rvp+3tI73DRiLlQLoiaBNNu+uaO5j+ehFa6I9+3V9jBpWh93aDQhUhISADR5dIHDx60C2fbN8CgUqkUZC8nJwduAvjSzpGamhodHc1nLjF37twOQhTAQD4+PsOHD7cVWgDuA/bv3y8QCPi8hTb7B9or5+j4aMfANHbv3v3f//63585DYBohISF8BuGCIAvY2emqBczomljlE8vEcYskU27GZSpT7mn4o4dDomFXEQovzooFwNqTTL9Dvf5ZRlsPWTDswPokPYOgOZh6kkk3ane+S9cWwRFzcRLpF01I3awWMOkVZgJb0KSzBEtgO+csYDB5FStf12x/k4upACUwB83ml+k6i0N5ykQ3VULP5vyzoGRcE1A4vhOGhp6b/3c/Xcd+RzMGNWi5KfsEZy5LZ/4LRtef+p3th6agiXj8SlPWUbq5GrpiLMvsACQkU2+lqvPhohEKTzCOqdpCqiwdjnBxHdos7OBSQNbuunWJfreA9+zZM378eM7qhfTVV1/92WefjR49WiQSffHFF2CMJiUl/fnnn0ePHoWjkyZNgnKuoVar/emnn44cObJ3795x48aBGf3tt98ePnzYzc2NM2GhwscffwzGHJib2dnZo0aNgvSPP/4IXYHKQparcOLECRjCz89PqVTCUZPJpNForHFtoUJubi4MnZWVNXbsWGjyzTffHD9+fMeOHTExMSqVCkafN2/ehQsX4O4Bps21WrNmDXcKkIaG//zzDwxXUlLyyy+/jBw58pNPPgG7PzMzMz8/H8rXrl2bmJgIJwJZmCecCPQssUQFBrj+zWZzB+NCCcwTThMqcH1yRwsKCr766is4QahAEIRdHe7UQGuhGlyB7du3w50Q3BZs2LABhLOiokImk8GJQ03rKdhdDfj5xx9/wFXduHHjmDFj5HL7V86gpk6ng8lkZGTA78h6WTr+zUKHv/3226FDhwwGA/wirNdn2rRpXAU7kAXceyALeABCa+o0O95pWLvMmHZAMuUW6fQ7+QMtIbxC4afyri/dn9zJfQTh47nHvdzGaaqcDf/CYxOVSLfnE1zhpXpyJ7tW7NniBlw671GwcY0Xd3NZ0jIEVcEGNOWwKDqGu9kEj7P2bFn6vjyQJYuLpFwOuFwT+rEoOkyDy4JGKq5/x+2e7+AscLECswRnNRcmGs5tkV/7suqR9aDlnLncZmEHl8KlAWOrrKzshx9+eNkCiLSHhwdoIegTqGBdXR18p8M373PPPQcGGY7jtl/xmzZtgm/kRx99FOzIxsZGEAawYqETLjYAAKoAIgQNoUNQIFAU0CpuoJSUFPhy5yo8++yzXESEiIgIqPnAAw/Mnz+f68FoNIJNDKM89dRToFJQ8vvvv1911VVPPvnkkiVL4uPjoQLM88CBAzDzO+/k/xlzhdapcqcDiWPHjk2fPp0b9IknnggNDYVZQWWY+aJFi55++mkQoYkTJz788MPu7u5cW2tXHY/buk+uFdyO3HLLLc8//7yXl1frOtypwQUESZ49e/Z//vMfEFQYFC7g1KlTH3zwQbhFgJpQAjO0bWK9GlBOUdQjjzwyZ86cvLw8dsY2QH240ZkxY8bjjz/O1e/Mb7a+vh5+TfBLufbaa9PT06ET6/XhKiD6EiTAAxYwDdUbXwCLUzh0Jl9kh8UsVq97GoxO7tP0+fXqX/9jOUSzP4kWz8+smMszGj9aqt31ARiObo+sJ30vx8zXbH6F9AiSXfMUn6cp9qftxiUubWgRPr07kJaFRJMefkivfkh+/dtUVY7u8Leara+BXc4esqDZ/lbj5zeayzLky16Sr+QXe9oo7OBSuDJNTU0gn++8885bb70F3+P+/v7wXezt7V1dXb1v376ZM2eChQeyBIWgNCCTkOAawvcyZxX9+uuvixcvBvkEAVi1apW1Ak3TICdgtEG6tLQ0PDz81KlTU6ZMgQqg+nAUym0rxMbGQp+2wgnU1taC8IAwg2yAjc6JARfUSK/Xg5EKFcBuA4tt6dLLr4FBIZh31pmAYQ2nCaYzyAmYv3azsg4BJdC53YIt1xUY5R2M2/pMrRMA3QLl3rlzJ0mS7Y0L9y5glYIqwzlyo4Nqcgm4N4KakICZ2zbhrgaUW6856Cv8dqDEFmt9SMDvFEo685uF2ws4x6+//ho6v+eee6ydcEcHOJQJbuIZfTOjbeA/kIXvEO5rqj9AAjygYZdqddZNQ4zJiAn5lTeAW+klFF5UfZn1Q+vYgKZ0Qzn8FATx8d3ATCRa7jpmzAbD+a2NX96M44QodjZfCtpcmqrd/ZF44vXci7PcJilh2BjLQRZB8EhQO7ONTdx5bF1PCELZPilLuH7x+BXGhL90R3805Z1lHS+3/HMCYdZsfVV/7H/iuIV8UavCDi4FYHfdXAj4Kudi3gEgDNxuHbCTQC3ASIWv6ZqaGpVKBZIJKhIYGMjVBMxmM5iJYCzee++9Y8aMgQpgOdmG3YUvcfgJwgPSBb3ZbuyCr374QodvfIIgoEJhYSEYdlABvuvhp1UJAJgS99VvTXCAIoLVCPoB5XFxcSBscCvAH7NUtp0qdAg3GVu2bLnmmmugIZTYDmrbM0zVuvTNYddVm+Naz9S2T2gFlwhkFcz906dPNzezf2JtjpuWlsYlrLqbn58fGRkJlxR+O3CRWzfhEtZrbnvxuRPksKsPic78ZuFmBWzfhx56aOXKlXDvYm07MIHz16vBFKFqi8zlmeaqPKqmkKoroRrK+Q9kawrMldnsmyMN5bSmjrn00mbfgAR4QEG4+6se2wSCRHqFkJ7BsvmPgWgZLA8yAbCGSY9gQUAs4R6IC8SmggSqPEO68AlOaHGRDKRUEMI+74FDdEOZdN6jpH8MofJX3PieIGikpQ/WzRZYnITSB9Kk/1BMIKJaxuTRn15vTN4jW/Yi6RcDikhV58mueVoQOpp9GSlqsnT+f4wpe7u3lYl1LXLty6RniDBignTWvabsk1w/cIdBBg0H+YQhZIufsS4di0bOF4H1jxO4UAKT4ebZZmEHlwKwu25coUtgKznZ2dmcAIA9BLpy5513gmBMnDjxr7/++vzzz8GCtN1ULJVKwSZ77733Pv30UzAE4ahAILDd0wQVoJ/3338fLCowoeDQtGnTdu/evXbt2mPHjt19991QAmYiVDh69CjcBEAW9ABEaMOGDXwXlilxW5m4uYHROW7cuDfeeGPNmjULFy4EyeH2OoEZumvXLp2OX9iwtuIAAQYZU6vVU6dOtc4KBh0yZAgMals5ODj4559/Bv3jsgB3tONxof82+ywqKoLr88EHH8yZM8fNza29cUtKSrhERkYGp7sVFRUwBHQL+g3NoQkovW0TSMDVsF5zSFAUBYkDBw7AL4udtwW7+pDozG8WrtLmzZu/+OKLL7/8Erq1djLAAB2lm6rMVTlUXTHdXMMYNOyqHrewZwfDsDpNmWltA91YCd9XoMpgHLdd2dGgYAzOTpeCMbC7l5e9KB51DegiZEGZdAe/1sf/yR0FKXW770f2+S7DNH6yAv5pkh5B8lVvctYkALeKmi2r2U1bYGIGxCpu/4QVWpoCCadrCkRxCxq/vAWGUN73oyDI8ifNMGAHa3a8A/9YJVNvBaGtW82+ywtC6PYgu1uq8dPrQC/lN7wtCOSNacOFHdq/3+ee5to2AUDzFLeubVy7FKxPyIL2qx5er/7jCaPlTSSPF48Y0w5CIdeVuShRvf45mDCkhdFTFNe/g0tVMA2YKukbaco6DhcNroNs+SsgtFCHbqyA+uaS5DYLId3BpWh93bg6naG3gjG0pB+DMcC4mZmZ119/PZ9HdIhGo/nss8+ef/55Pt9pQEdBTR977DG4yeCL+grXCsYA3y2s4sI3TM+kDYd7dLkH6wCf6EUzFQmws9MlAeYAdSE8gzHKRNUW293HgXwSPuGMup7z1MEBegkWMw2FTexmFltAPml1LfxrhoZQDW4SuXIQZkLlR9eXcV4+ALaCVGXtFoxItr5FIAFCqsLdfOjaYsZs4EoAuybsQrfSx3YOhJsf24PlFECA9af+gEsBGsw011rH5YDhCI9AuqEcbnVhLBiFfbQD5WDmeodBGqbKcJu82inkaO9StHndOsNAFeCmpiaw3nx8fIxG4/333w8mIH8A0T6JiYlbtmxZsWIFGNx8UacBSxoucr9cZ5cRYLB6m6tpXTOoMF/ScwiSVPrgMncQZL7EoSABdna6IcADEqsA83kXYcBbwIgBjysIMEM3VbM35b0jZ7hATLj7w10+n3cc6BkwAoFAIFwWykjVFLHugHrNmGTMBqq2iG7u2upXZ0ACjHANmn991HB+G59BIFpy9OhRirryyyTFxcUXLlyAhF39DpprNJo9e/Zs3bq1sZHfFY9wHhhdo7kqn9tT0rswDN1cTdUU8u4KHAQSYIRrYC5Obv2IGoEAjEbjiRMniFabZbKysn777Tc+Y0Gn0ykUCqh/4MABa327rB35+flhYWE+Pj4ff/wxemDnVLCK2FBut82lVwGlZ1+ttOwvcQhIgBEIhKuSlpYGtikIrYeHB47jJpPp0KFDnLVaWVm5a9eu8vLy06fZrewcdXV1wcHBtZc8aaSkpJSUlNhlbTuBJiNHjoyNjZ02bZpareYcjCCcAfa13eaa3lt2bg+GMptrixxlcyMBRiAQLklSUtL+/ftBIP/666/AwEAwT9euXSuTyUBiv/32W6VSSVHUkiVLOBdXAFTggjGUWjxpQDo9PT0oKMg2C0ps2wnXEEzkHTt2QD9ky9hKiP6BYai6EusbGf0ATVGgwXo1n+0BSIARCITrAWq6ffv222+/PSYmBsQyOjoa7Nfm5mZQ0+PHj0+ePFkqlep0OjgKSsw1aWpqIghCKBSmpqYmJyfr9fobbrgBDF/bLJjUtp1AK7CDX331VW9v77vvvpvrB9G/0A2lVu9+/QbcBNSXMIaeajASYAQC4XqYTCYwTD09PUGJQXpDQ0NBO6+66qrp06c/+uijs2bNssot38DimBOqcYmpU6dWV/Mvqdtm7TqBkoaGhkmTJkEJSLWlOqI/oRsrLW/6OgGsIV7K+RvoNkiAEQiE6yEQCMxmc1ZW1s8//0zTtFwud3NzKyoqAj0+deoURVFarRYqFBYW8g0ueWMG2dZoNHPmzKmqqiooKLDL2nUCrerr61E8PieB1tTRloChzgJDs2HZzN3fF43iATs7XY0HjHAq+j0e8EAF7NHw8HCwfWfPnh0WFhYUFBQdHQ3WanZ2dnBwsL+/P7fbGTQYslwTkFLOK7JKpQIlhlZ1dXVgQ9tmZ8yYYdsJVAbZhoRtEKfBhpPcfzD6ZrqxAuxOPu8kMDRj1BIyVfdcZSFPWM4O8oTl0iBPWAhXxyk8YVFGc3WBXaAz54GQqgiPyyGnOg9agkYgEAiEE8PueCp3WvUFaH0To+2OnxYkwAgEAoFwXujm6r7wddUT4BahqRLreixhJMAIBAKBcFIYg8Yu9JmTQlOWOKpde6SLBBiBQCAQTgnD0I2VTrfxqh0Yk47RdG2TNhJgBAKBQDgjYPvaRhB3ftj45ZSZz3QCJMAIBAKBcD4oU29EAOxVGJruUswYJMAIBAKBcDroxqq+jHTkKGh9M2PQ8JkrgQQYgUAgEM4FY9TSBudwOdlVLJGD+fSVQAKMQCAQCOeCbq51lb1XrWGM+k7GSkICjEAgEAgnAsxfxtjZVVynhKHVnXp6jQQYgUAgEE6ES5u/HJ00gpEAIxAIBMJZYEz6zm9icmKYzvgPQQKMQCAQCGfB4lR5IIQIYt1nXsk5pYsIMEMzJgOjb2a0DS0+UGIyuOJW9TbRm2gTNRD+5SEQCER3gK96XXeiGjgjDENrG/h0OzivALPb0NW1VH2puSLLXJ5F1eRTdSVUQ3mLD5TU5LMVKrIgTTfXWNYuXEzDdiTVrN1X/MzGnCfWZ1M0EmAEAjFIYXRNjBNHPeoqYCV2/DDb6eIBg4Iy+iZa14zRYNd2Y244RhCERIlLFLhEyZc5N4cy6n84Xg6Jmyb6LhvtzRVaQfGAXZq+iQdcWVk52ALyI/qMvgzIT1XnMyY9nxkQkO4BuMydz7TCaQSYpmltPaOpZ1hHmg6ZEo6TJC7zIOQeGEHyZc6HzkRvT6zJr9EV1urX3hQjEdqvSSABdmn6RoARXSI5ObkvRQXRSRizAQTY1fc/24GLZKR3GJ9phRMsQdMU3VRtrsqhm6oYyuQg9QUY0HK6uZqqzGHjadBdcJDdZxTU6rckVC+O83p8Xshd0wJaqy8CgUAMEhhd8wBTX4Ax6UDj+Ewr+tUCZtiN2kxzDfyfL+k1cJzAFV6EwhPDnUXkDmXUmyhmwQhPPt8u8AvC+STC9UC/PqcDWcDOCVWdx26qHXCQ7v64zIPPtKTf1IgxaOBys1Zvn+xhhlFYa7gqj9H3v39RjYH6/XRlmJekE+oLoK9vlwb9+hCIK8NQJuZKL+10Eqoiy3BuC3yMaQe4aIaG+HWmnFPc0b6Hbt8jR38IMGhhYwVVV+yoy9154HdM1ZXS9aUdrAn0NjlVum2JNdeN84n0kfJFCAQCMbhhdE2OWn8GAQZ9IX0i6MZKzZbV/fhtz8EYtO29K9vnAmzSUzUFtKa+/9b6GVrXRNXkM0YdX9BXwBnvTa0rqTfcNtlPih73IhAIxCUcuzZJuAcIwsZKptwC6ks1lPGlAG02ZR0H45gqz+AKzCUpVEO5Mf2QMfFv9nltb8DQ7bml7FMZYLQN5poCZ1jlZ8wmqrawM67CHEWTzvxrfMWwAPmcoe1uSUcgEIjBCOtqyfFvH7HOmgwaQu7F5zHMcH4bra4lPIN1R3+gKrOhhCpJ0e/7lJ2AQa3b+ylXzeG0Z+/1mQAzdEM51VjRf4ZvKxiGbqqi6kv7YEppZZp/Uupunugb4inmixAIBAJhwbJI68jvYVPGYc3mlzW7PpDOvg8Xy/hSDBNPvF4YOwsnhYRHMN3MBywSxi0SDZ8rGr+Cbqpk38pprDAXXoBPJ0MKdoZ+tYAZmnVTdSWfIP0AwzC6JqquuPceEtAMsyOptkFnvmmir0iAlp0RCATCHoebv8LYOfJVbylueEcQPp4vsqCPX6c78CXr7sPGSSQuELE/CQGGsx4jQJihgsUliMNWpBna1KbK9L4k0BRVW+TAWwmHw+7Hri3CWAcgDqZOY/otvnJiuHJalIovQiAQCERL+ij6L8OYCxNkVz8sHr+SUFxel7ZDEDxSPOE6+BBKH76o54CxZ9TyaRt6WYBZ9S3u++1OXQXuv6g60GBH7sq+UKQ+lNFw62Q/fxV7e4VAIBCINmAYrG80AsdFw67WbFmt3vg8ra7lC/uKNnWwNx1xgPrWuYD6WsEFItIrBCN7qpdmml12DvEQTwhX8kUIBMJpQI44usf+9PqpkW5ysYM9+zImHVVdwGcGLrhISnqH85lL9JoFzD73dSX1BRizkaoraXOlvvNUNZt+j6+cFaNC6otAIAYSM6JVmxOq6zQmPu8ojAMq+kJ7tPn6T+8IMMOAkrmW+nLANWL3ZHXXOdeZ/KZTuY13TPXzUgj5IgQCgRgQSITErZP99qTWlTc68mmdJQTAwAdnddH+THtFgOn6UktcXpcE7huoulI+02mMZnrT+Wr4B7p8jDeBI++DCARiACIg8Jsn+p3Mbcyrdph9NcDiD7YH+7S31Zk6XoBpdS1tcN49z52BMajppi5EVy1tMGw4VzV3mMeoYAVfhEAgEAMRsC9WjfPJqNAmlzrGyhokAgy09r7sYAFmDFq6uZrd1ebi0Oq6Tr46dTy7MalYfdtkfw+ZgC9CIBCIAc3iOK+aZmN8XhOf7zY01e1Hfq5HKwF26C5oysS+vNzfnq8dBkEKvMMxyzvabcLF0gerd1jAZU8riC5hNBpNpkHxBAjhPOTk5IwePZrPIHrA6bwmjZG6OrbtWHudgX3kV1voKJvNmLSLwRjx6CV8viuYS1LYjcq+UXy+F2i9EdpxAswwrMONtt41dl1woYT0DmszhHCdxvRPSt21o72VEgdvyh9UJCcnKxRo3R7Rp8hkMj8/Pz6D6BmpZZrcah18E/L5LsLom9l3TxwCw6jXPyNb9iIhtwnzyjDG1P3CoTNw4RWizxni1+EKT9HIBXy+F8BJAekXw2csOEyA6YYyWtvIZwYQhERJeAbzGRtohkGbrXoOeiMTgXB18qp15wubV4336cZXIqOpoxor+UzPoKoLDGfWy5Y8x+c5QJU3PCdf+gIuv4KZ3gcCjOG4ICCWT1twjAAzejVVX+KoZQTnAsdJVQAuQ74kewUkwAjEAKC80Xgwo/7GCb5CsmsaTDdXW4Mi9BD94e/IkDhh1BRT5lHDhe0YIRCNWkxVZpsyj5CewWTIaMnkm8AaNibvxigTG6xw+p0YThjObYEKuFiBkUJhzDQQYNvmothZfO8OAQQYLGDi8qKpIzZh0WyA/YGpvgAbNKkSox3vKRqBQCAGBgEq0TUjPX+Pr9CZ6EMZ9VXNnX5RmHbMDizGbDRX5QpCR8M3tiFxp3zZS4ob3wP5lM66h1D5y655BtSXrisxZR9X3LRGcevHYDSay9LBaDZlHVPc8pFs5WtcSAa75pa+HQnTUkrI1157jU92F1DfAfbo1x64t6BMuNSNzyIcR1VVFXoah0AMAKQiMsZP9v2x8r+Ta+UicliAnD/QIbS2vvXe4G5gzjkJP4WRk8DKxIVi3dEfGYOG9I3ACRKsXtGQmbhIai5ONuWcMueeNqUfouqKSY9AzKSHCoLw8fCTri9lN0n5Rds2N6Uf1h/70ZR+kPSJIK60iN0ZCImCV3oLPbWAYZa0bgA++rWD1qkZfTOfQSAQCEQrSuoNF4qawWA5lt3Y2SVRB701Y8o7KxrKG6zCobMUN7wDSqw/+iNXwiMUC0JGyVe9BR/lnV+wj3uFYsZs7yHStrloxDyuPggwf7iHtLT4eybAzIBefG4Bw56pg1ZLEAgEYuDhKRfeOTVgfJiyWW9OLeucmw5HvATMPUjm3yCiKe3uj0z55xhtA7tsieNguRozj5hLUgRBw6nqfGPSLlNBgv7Er9BKEDicKs80ph0wJu4E47iN5g6n5fn2aBMWaBKtqeczgwBCpiLcA/kMwhGgTVgIxMDDTDMaA6WSXtk3EVWVw5h76gmAff2XNovHXstlqboSc94ZXOYuGjYHwwm6qcqUdZz0jRSEjmEMalPGUcasFwSNIP2HQmXuKKHyIzxDMcoIKm7XnOvTUZAqP9zmLakeCLDZYK7KB0Hns4MBHCe9QnERcrvhMJAAIxCDGaoym6F6tsWVYTTb35TOe7TF67/OCunmiyu8+ExPlqDppurBpb4AwzhqxzwCgUAgHPBcD8fly1e7hPoCdhZvNwWYMWpdPeJC92AM2k76iEYgEAgEogO6KcCs+Tso9l61BoxgMP0RCAQC0VOYwbaM2pLuCDCYgK4YbN9RMCYDo+1xDJBBT0pKCn1p9amsrKymBq3tIxCDDhz+G8R0R4AtsXIH820LGMFVg3UBwGGEh4dnZ2dDAmS4srLS27ubztwRCIQLQ3R/H5Irgrd0l93lkwfjr3VU4cEGQ5kYbQOfQXQLhUJhNpv1en1OTk5MTIsIIQgEYtDQ6xawKfe0uSQZEob4dfzLvhYYg0az8UU2YdTqT693lEuQK9BDAabVNTBhPjOIodW16Dr0kKFDh5aXl1MUhSISIhCDFIdYwGwgwmeZdpxS4KTgiu+OEhKlnTT2Fi1fLO7aybNPfwe9+cvBUGZGi5xT9giBQDBx4kRk/iIQg5eue7owF5ynuRDClIkNbcTQxozDjK7JcHGXKTcebFzrPlk+LRDjAjFXwmEuTKSqcvkMq9BCTChmZ0KZTFknqLoSw7kt5tJU/jDDGNMPQQl8jCl7ocBclsam0w52x41XTyxgi98rZPZxMLS2jk8iuktAQADIMJ9BIBCDDZvYfJ3EVHCeqiuGBFiDxosgwAzpGQL9kF5hhCoA7GBTxhH2qEFjiP8DlyiokhSuPocp74zh/GbC47JPQ+jHlHqASxjOrDee30p4BuuP/0RVsptU9Cd+Ab0nVP7G1H3w01yeaYj/k/QOxbs+c5aWrbriCWsQur7qmL5xjNVwAGs8zqcRLkfoy3CDzacRCERLuuHPWHf4W0FwnDB6KvsQd9NLilv+D4xXa9R9MHm1O99X3PS+KeekuSJLOuteQ/w6wjsM6kOCVtfS6mrZkudwoRSaa7e/Lb/hHduEZutr0BY6BBsXxFs0coFm2xuy+Y9Bz7rdH4km3cAYtIZTv0lm3Ud6h/ET6jwgGd4ROFjbl+iCAA82z8+dgZC6ER5BfKaXKHwdK+hpyEhEvzG7L25YU8s0mRV9GhK0Iv1Udc4FuVdg5LQVfFEX+eKN/y677cHQqFg+3yH5mcn/+79X3vh2G593DmoqSn/6aPXTa36ozr0gkipVgdH8gUswDJ13fGvUzFV83nUY6i8bEdipeII9BPSyq+4FOxZguOjav98Tjb0WjGPRqEWCoBG2Agx/jeaCc/Llq3GpW5sCzCVgFGPiTkwgAgHWH/4OE0pI3yjD+a3yVW+AcpvL0kxpB2lto+yaJyHLzapTtArI32kBpimqMgf+PfFZBAdcUN8ojBTy2d4ACbBL0ycCvCWhGj58pvepzknIPrpx2j3vNpRmCSVyuVd37kHjf35l2Pw7VYEuvANAW1d+fsOamQ+uTd/zP5mnf9jEa/gDl2Boau/7ty984U8+7zpcN84HPnymN2HUdVRTJZ/pHGCbwpUVT7zeXJykO/KD8ta1IMCazS9LF/yHcGODi5uyjpkKEpjmavl1b7C2rI0AQ4Ixak05p+TLXmSMuisL8PB56g3PiuIWMfom4ZCZhNKHqi0iVH64QKzd+a542u3s6ncXwAWBLe44OxuQn1bXweT4DMIWHMfFvXmr2HgEazjMpxEuR3hf3Dyll2vhw2d6n6rMs4bmuqBRsyVuXiKZm7q6OPvI+oq0Uxd3fBExZZmuofLAR/caNI2pu74x6ZpLkg7BUZFUrvQNTdr2aWV6fG1+sk/02NKkwz5Ro6uzEy5s/DBs0uKC+B0liQdS//lOKJG5+Uce++q/zZUFlZlnMg/+Fhg3y9BUG//z6rAJi45++Z+a3MSavItZh/4IGTvPbNCe+O7pxrLcw589rPAOdA8ews0QTNLUv7+tLUzNPPg717y9KXH164vS4YagOvu8ROnVWJ6bvP3z8rSTmtoyr4g42zkf+/q/vjHj4Z4DKit9Q0iBqDz1hFfYiMwDv8FFoIx6OGR7KfJOboPTNOs1MLfaghTbbuEE4T4GxvKOHGV9NzT/1HbrRTAb9ef+fAdOGcye3W/dCOpO2ixd9jbDAuSdjKjfUyhjV0OtE3JPw9nNxvRDjEnPqGvZsL4EwejV+mP/YzS1gpDRhMLbcOp3Ycw0MH+hPlWSgsvcQSm5hGjoLLoqD+xJ0j/GlHlMNGIuu/fKLgGtKrLY58p+0ebSNHPBeaa5xpx7GhezDxx1ez82puwnPINEsXPg+5+dU+fACZKwicQAdHYTFqNFi89tw74QjJxyIAYT4VOWEqRg2/MLQGAgq/AJGbH4/lHLHwU9AyWDElIkHXHNfeNver7w3J7RK/4z/oZnMg78xtB0afKR4dfcN2Lxv3HL3teq7IScY5tmPfIZZCOmXhu37OEpd74OtjUcomnKI3QYlAQMn5Z3YiuUcDAMEz556ahrH5GqfGGs0ouH/YdNhaGDx14NSsZXwpjELR+PWfUkVAsZM5dr3uaUuNo8DDPp9lc9w0ek7/lx6j3vTrp9ddG5vWajzm7OrYHTh0mGjl8QOW2F3aWImr5S5uEHZyHzDLDtljIZQVbDJy0etuBu225tL4JHSKy+qdaobdbUlnuEDBXJlHylAQYp6pKGAWCAKm56X3HDO9JZ9ypu+Yhb0RWPW66843PJtDsgDRaR8u6vwUS2VMfEU24G89c2IZl5t3jSDVCNM3ZbJwDRmKUg7ewz48YKxS3/J1/1FnRuyjwKoq64kX3GLJ1zPygqV7mztFor7VR7sH0Zqk9eUnZBGIbq6h0cAuHSgGaMv/mFZW/uKEs5lrb7eygpPLMreceXIDlgt0FWomRD0whEEi4BgHWIE8S465/e887NYOFxhfnxO0MnLAQth7SusQZ6SN//C9TkjoLVaPkZrG+u5Uo4BGKJ5acUxpJ7BaprSkHMtHUVIrkHVwGUnjYbOcUCG72xPI9NtDUlLsHBLaSbdOrG8vyUnV8n7/jKf9gUghTazfmK2F0KDrtu4VLARYTJ84cvYXsR4CKHjJ0LVnLJhf1gTPM1Bh6kwJm9UYK1TfqEq9c9o970kv70OvH4lfyB7tHybSigcwKsa4IffAZhB4MxeuQaGjHoIIXisImLwUrLPrJeU1cGphvYrPyxdgBrdekbOyozz+oaqiA74ebnco5uAq0CyTz06QOx8+8aNu9Oriagb2Jf82ssy1H48AvFrWkozaYpEwgbWJaXbUQcp81msB0hCdNTBURyxZ1BKFFIlB5gxcLpjFz6INwc2M4ZTpkygawymrpyvkFL2rsUrbvlD9jQ+iIEj51Xlny0KifBJ2Y8VzLwwEmhU0sLjkuvelBx8weK69+Wr3iV9OvRlgVcIOJTl+iEADO0RYAR7ULr1X3kxgyBcAKKE/ad/f1NsNVAHobOvd07cnRFenzS1k80tW3LEgdlMkCri399LnXzlqhY19+gZ9Pufe/0r6+ZDVr3wOi0f77PPPQncelLKvf45ovbvwD5CR2/gCtpjcInpLmqCBJJf31Wk5fEFYLtOHbVk+fWvQPNa/KTYubczJV3BrBNx6x68vg3T8HZZez/1W7OUTOuO79+TdK2zymjgW9gwX/4VJht0bnddpcCemOffG/9xKBpsO2Wa2UHTuB2F0HhHaipq5B7+Lcp2AMGXMguaQwGWgvwlXdBM7pGqr6MzyDagVT5szvgewO0C9qlGYi7oPuAI188Nmblf664R/rEd8+MXHI/VKvOSciP3wl2MH8A0TP6bBc0QDdW0ppB4NQIx0mfSDsNvrIFTOvQA84rQ6NFAgSiz4mcvhLsUTArsw+vH3r1rXwpwrUQ9OZrnM5E15egaQrTd+HtI6oiq4ULzcSd1rVZuqmKc6TZNi0r92l4CkfAmHQY8pKNQDiI2Y981plXhAOGT5v18Cdxyx6edt/7rf1gIFwCyxK08+7DchSt1Re4ggAzukYG64LzjZYCTBsSdzK0GZKmzKPaf/7PmLKPO9IGNpU5+PAUtmEuOgx5cQV60rYzMAwyghEIBKKrsAI88PUXw0VtvFd9BQGmHfKCDcMwZoPsmqf5rAVTxmFrzIrWWMNT2Ia5sE1DHcagMV7cbTi/he+HC2RRmWNM2gWmM91QZkjYZkzezdqmGGbbFsxrqy1uLknhwmJAgq4vgw45B9zdAO2FRiD6DMpkyI/fyWcuUZJ4UN+MQqS4GjiBCwb+Pixc1MY5dijADM0YWfXqElR1PogrfIwZR+CvhC3CcdGI+S3iPjKMMXkvH1KqLazhKWzDXNimoWftrjWQxWWe2l0f0NoGLpCFIeEvGI5W1+pPrydU/oy2Ubf3U7t+4KSstjgbKMMiwJDQ7vkITHDohzvUVdiGNhY8AoHoNul7/ld49h8+0xYgwAWnd/CZS5QkHTK0fGm4L7ninBHtgUt6GtLGEL8OvvM1m19u/uURwwX2HwZYaJq/3tTu+rD518fAAjSm7mdf513/rHbnu9x7PabMo+p1T6s3PG/MOApZS4Wn1b8/rj/+k0X7tJrtb2s2vajZ+ipYdHaVuwwOKthFC5j1PdkNH09mA62uY11XdrCxDcflN7wjCBvLZ9uH9I3CxXJB0AjSO8w2bSpKwkghofQmZCrCI8gMWQuyhf8VjbqGcPOVzX+MUHgR3mHc/jrbtlzN1ohGzBOPWSoIHA69mQsvdNkUBkNfr+bTCASii6iri5N3fFmZcRoS5Wkni87v5TxtVedegPKic7u5aly2sSyHy1pbcVnApFOn7/2JYWjuUMrOr2mKvTMuTTrcXFnAVeZcXnCtIA0J1oHGzq9Mli0v0AMctWZth7BNwxCp/3wPWTC77eaM6BJdC2nQDqA48uveUNz0gfHiLu5rn67OF427VnnHZ3R9uTF1n/z6txQ3rSGD4/RnN8Ivz5C4U77sJcWN74liZ4E1aMo+DkcVt34MX+PmsnRzwQXSPUB+/Tvyla+DjW5bmRuuS7CxC9t6l+xKAtx1yIBY8YTr2M/4lb0YpcBkwEx6sLbhA9Yt6RkMZbhYwbkloxsr1RteMOWfo2sKLLU7BS5Vsf+jzVQN2y3d0NFLjW3CGPo0Ig0CMWAAMTv54wsjFt9PiqVy7yCrc0cQ2tzjW+KWPVxXnFF68UhzZSEI6silD5ZePApGsG0rSLP90PSxb55wD4pWVxWf/eMtqBk0es7xr5+AQ8WJB7KPboKShI0fZB9ZH7fsodTdP+gaKvWN1Sd/eEEVGB0+cfGpH56HmpWZZ2BEr/CRFzZ9aDsECLntcGd+fT0oblb0rBtO/e9F2zmz54PoCmxQ1y46pATAZgWTFz7wdQ1ZQegYdjVbLCO9QkECoIRQ+Qv8WffgVFWuIDiOC8svDB4JwgzDgbml2fmu4fw2sI+pmkJootmyWrPlFVBfur5UED6WaijX7l4LWbvK0ElXYbWpLToU4N70sGjKONLBM2BbWFcpFL8sbE2zQQBxQjx+BSi9KG4hYRFgK1RljiBwmGTKLYLo6XyRTVtcomCMWhBLhjJR1aybuhaQQvE4tlvh0C7f6dAGZAEjEN0Bx3GJ0jNxy8eqgChb98hF5/dx9qi2rqImL7EiIz50wiKoMHzRPfCX2roVCGTU9JUBI2ZYa3qExBo0jUZNAxyNmr6cLQkdFjZhAYwp8/BrqmT9eHhHjXYPHqL0C9U2VlFGXfCYq6HQPTC6qSLfdgiCJK1pkP+KtFPFF/bnHN0I1WgwCRDdhiDb3CTcMaIR8+Sr3oIP6RPBFwEMw+ia7XrDZSqrnNFwVOoGCfiGV9zwDvzL0x/9EROKBSGjuN6Ud34hGrkA7gnk174kmXKT/tiPdFNli8pdBxe1beK3K8AM3F066i0ghtHu/Vi7aw2troW7FVPeGSgxJu+xfwZMU+o/nlT/9h/15pcvv4CE44LISZq/3tSf/NU2TfqEQ7r598ehsm7fp6xBbIMgeIS5Iku98QVD/O/8H7NNW7gPEg2fq9nwnHbHO1g716Wb0OyTAz6NQCC6AD7r4U+9wobv//BubuHXCpiV7ItG9743esXjkG3pw9m+1dC5t2ce/ANMVbO+O3+JAqEU7uyTtn2asGFN+v5fLGW2Q2itabNeI1a6w8Tgs/ydPaRjv0kGH7iEFcWeYDizwZh2wHB+C0YKWkgy/FqDhlPlGcakv0258fr4P0SjFoPEaHd/ZMo/x2gbQI/ZCtX5xqRdpoIE/YlfwTgE89qQ8BdVC/dnOEYIbCvznXYey00cn25J+wIMxlzXHwCLxiyVTLqRzxCk8u6vWasfx2UL/qu48X23+36E+wth5CQosX8GDJXv+Q5uPRS3f6pY9RacpDUqhW2YixbpMUuVt38GlWVLX4D6toEscJm74sb3FDe8K1vyvPyGd7nCFm0nXKe44zP5ildlC59go1lByaVAGT2D6d66PQIxyAGDsir7XOjERQKRlKFpgUSmb2K3UwXGzSg4/TfD0LrGmsayHN+Y8WUpx6E8i1VZyq4VlHtHxIWOmw9GamDczMIzbMP64gywdEVyd3aYdqjMPAud1xakCCRyghSWJR8ds+pJ3+hxcMh2CLNBZ00TApHMM6A65wLUqUg/BT+tc0Z0A1aiur4KbYto/EqMMuPwa7j2JXYtWiASWgILAqw5e/3b8H+6oUw6535B8EhQHPGkG+n6MsIzRDLlFrbCCtaNGl1bIIyaRCh9hLGzQVbY+gseJxRetpW5PjsPa/7aBOG3pd14wHRzLdxq8hlE52FowrE+KVE8YJdmIMYD7g0IUlCTm1h8Yf+Qq25R+oZ4hg0HUdQ3VgUMny73Csg7sU1TW8pGIFZ6Stw88+N3RExZJnXz9AgdZtsK+nHzj/QfNqW5qsh3yATvyFE5RzYY1PVjVz3FjQJHBWLWVLUmVAERILHa+gpSKK4vyphw60sESboHx+Sf/EvpF6YKiLIdws0/wma40NAJCwvO7KrMiPeOGAUTs855ALgE6bt4wJfASQGja7y89tlFqJIUQuEpGjaH9B+CE5btTvCL9LkchwP0mPSPEQQOs34/E2D4Bg5jbWWL8F+uoGAdleNs8wg2azF57Sp3CZhYe0vQ7fiCZhiqIvOKbqIRbYDjAr+Y9u53ugPyBe3SIF/QTk99UXrKrm9nPriWzyP61he0FbqpilZ3cwnBDAIsc7fbDOQUgCL4RrW3H7ntJWjGpEfi203gtqXrL08jEIj+QqLyCZuwkM8g+o+erEILgkc6o/rCSQnEHbwN1I4AszuJkAJ3E873FgKBcAmkKu/QCYv4DKL/wEVS1gfiwIKQWd5ubYd2NmF161UnBAfTYpcmAoFAIDoFIeudoK79BU7gso52/7VjAbvOVl6rM2fWDaTlTfx+hzGhN5EuIfJlP3ZIwjHSxvOcwA1zn4OppmGCjv6lIhAIl0Nj6NqmKhzsRZu3wF0dQnqF02nrGG122BvA3YWqLTYXsvv7r4jVmbPu6I+GRHvn7P0Dw3TbofRAI+4fbPgGPs0BKjs5Hwu4n8/GfI5Nq8VGH8LGnMCmFGP+9/DlCATCNanXmjeeq/5oX/Ejv2f9dLKCL+0kBMntOh4I4Dje4ctvQBsCzO4h6u8tWHRtUScF2Ip0zv3isdfymf4Frh5yx8HT4c0s2MHSGOzifOwIjp2OwPR5WMwXrEGMQCBcFnepILtKm1DY3KQ3rxjLvtLTJSxGcI9eCHYScIHYEuq4I9oSYFM/PMK0DT1BVWQbzqw35Z/VbH6Fbq7WHf7WlMO+584YNOrf/8u9KGY4t0X9++OaTS+ZyzMsHbDRMPhq2gauK/W6p7sdW7CHMMgvXWegtNjFhfxbzvoCrPw7jJCwC9QIBMJlqVabgtzFnnLhuFAlJPjSToOLZFfULVcAJ+RefLJ92rGA+xzb0BOkf4x40k3CiInyVW8SyjbeRaOqC0xZxxS3fCRb+VprD6L6k7+JRi+GrqTzH9efabn+2Vcgh5TdQTEGLhxmuOSg1P8ebPR+TNjlO2gEAtFfnC9sPpXbeMdUv0evDlo2upt/vBZXGK5tBIMw4bIrL+Y5iwC3CD1xJdhQFcFxGEHipNDW1wkLw1A1BcazGzWbX9Yd+pquL+u2a5WeYImYgd7jsiD0w/zvvvzxvZUv58AFmGoG5n41FvUR5ncXlvcCZroUxdJtCuY+FwlwH8NH4rN8uKB73Sb+51cqM8/ymbY48sVjHVfoOdq68mOWUEgcDEPnHtvMZ5yG1tcBLl1jWRdW7+qL0vd/eDef6SdohtmSUI3j2PIx3gSOD/GTRft20z82LlG0Gb7edcA5d1pXpJUAs4Ez+0E57EJP8KUWcIHYfk+TEEraXeOF+tIFj8tXvaW4/m3lnV840ilVV2DMJj41yJHFYkP/d/kT8wVfziEbgo05ho0+gAU/gdXvxRptgl3n/hc7F4dp+UcMiL7BpGvmgvHBxy92Ml/aLabc9abf0Il8pi1mP/JZxxUcD8PkHN/Epy9RdG4PFzC4v+j5dfAIHTbv6Z/4TH9Qqzb9eqpy1hD3caFtRx3oKi5tBHfS/AXsfUEzZj2jbeQzfYgxdb+5JBmsVaosQzjsKhzs8NT9uFRFSJQYZTSl7sMlSsOZjbSuURy3iJB7Gs5swARCqjTNlHGE9B9C+kZRJSm4zJ30CsFMBmgLuktVZJrLM1nHkP0BIZazPlB6jkv7gg58ENNlshusCl/nP6WfYKHPY/V7sKZ4toKpmi0sfh+r/QtTzcYi38MajmCGQvYQY8JMVWzCpXE1X9BgARdfOGANagum1ZHPH9HUVWQfWS+SypW+ofmntmfs/yX78LqcY5uCRs0uTthXkngg9Z/vhBKZm39k0rZPK9Pja/OTfaLHnv5ltVCqlKq8T//8SkNJVuaB30DRmysLwLyrzj4vUXpd3P650jdEV1/V8RCc02ZAXV0MdSrSTl3c8UXElGVHv3rcPTBa4uYF9WEafrGTWtcxG7TlqSeCR1+1b82dqoDI8rSTpUmHzXqNwjuwsTw39e9vC8/tzj2xNXrm9U1ludaJwaHk7Z9DZU1tmVdE3LGv/ludkwCF3pGjcMv+IBjl7J9v1xemCSVyqbtPwoY1NbmJWUfWESQJo8CJ1+QlVWWdS9vzg1HbVJZ8LOvQHyFj5+EEb/CAyWs78/zTO7jrYJ1AXWGqT9To6uyECxs/DB479/TPq9u8gDIPP65DMPTjf14d5jh3Il3yBZ1UrL5QrL5hgq9C7DBrBzSMfZBHuaIZg5Mqf1zYqS//VhYwu3uoHyzgFqEnQEf9h4pHLabrS0FlhTEzRKOX0HXFkhl3iscsZfd2i2WyZS/CjQIu95Be8zSoL/RABo8kPVlv7KLRi0WjFrGLz5RJNIyN69kvoDeRugCtx5rPYWk3YFQTFvQwX4joJ9Q1ZdwStL6ZfRwgVnqOXvHYxFteyjq0DizI3BNbJt/5+oRbXlR4B0mUnhFTrwVbecqdr2cf3cjQdGnykeHX3Ddi8b/5MKAW+9J36CSoAzVzj29hixhm0u2vgrBZjrN0PARfCcMUPiEjFt8/avmjINJwZxA59dqi83uhvConAbS2zTpQwjD0iW+fHnXtw3BPEDV9JYgWTEbuFZi45eMxq56UefiHjp+fd2Ir29gyMc/wEel7fpx6z7uTbl9ddG4vZTJCD+GTFg9bcLf1pECbPYKHjF75OJxFSeIhkGEYccb9H6bv/QmMaYZhAoZNhRKRzA2EdtS1j8CNCDcZjjZnzmJzZaqyE+D+Y9YjnxWf33fFC9hf0AyzI6lGb6KvG+cjIBxssJIquL1wPSMY5AmXdnYZwF6AmX6648BJoWjYVeLx15EeQVwJSLJ4/EqcDc+JC6OmwCHCzY8NHWj5GyDcfNmY+THTweTlBNjWF6ggOM4SqH9RJ29DegWXvHfrV0CGTXVO4k1lMAPWIXzdw4cTP4ElkAshENLwTxrHQFQM6obGshy5F/unqmusAalO3/8LZdSDhTfu+qf3vHMzGMRsRxbAcCxLPgp1GkoyvS2awTW0peMhbCk8swu6AjEzG/WBcTPritIok96kbVL6hfE1WtaBbFN5nkHb5B1lE/wUvuhommZvkRmDut5/2FRNbSkUcsOZdOrG8vyUnV8n7/jKf9gU1mzFcRBsSzueyGkrNHWVu9++ESapripSBbJfQSDPYB0YLHctEjf20pEiCZcAuMlwtDdz2/PNj98ZOmEhQQo6cwH7hXqt+Y/TVRPD3SZH9s6rgwIxobh8++UisOYvn+wErQQY2W0Ool/e5nIxVDOw4P/y26zgviroUUwajdXtshzDMJ/rsRGbkHssp4KhGZNBm3t8s66xGiw8kLFDnz4QO/+uYfPu5CqAmC19Y0dl5lldA//4AKTLN2Y8p+ideahsNwRfaiH7yHpNXRn04xE6DLKkUCJ19y04s8vHEriXw64OoAqMjp17+6n/vchleXCcNptT/v526NW3qWtKbCVNKFFIlB5gRkMnI5c+CBLIH7CBFIon3vrS+Juezzz4h8TNq7GM9QUEhjLYvmDNc3U6oM2Z2zHh5udyjm6C24iuXsC+Ia1McyC9/sYJPv4q+/dQHAih9HYt79CE0gtuJ/lMJ7AXYAzJhoNArwJfGUqLhb2KTatmfWBNr8ei/o99GFz5G3/UYwHmvQoTt7A8EH2AdQm69OIRvugSFhuPoM0mfVPdqR9B0hj3wOi0f77PPPQnIRBRJsPZ39+8+NfnUjdviYrfBQrGYnXOBShM2vYp2ItcYQfYDQGqxh/AMO/I0RXp8UlbP9HUlnMloeMXQM+h4+dzWaB1HSBk3Hy5h3/WoT/AnFX6hsJRsLBHLrk/7+S2ooR9DaVZMXNu5quyEyDGrHry+DdPwRXI2P8rX9qSgjN/Qyfp+36OnLYc7FRtQxVM4+xvb4xe/libgt2a1jO3AzR+2r3vnf71NZh8ly5gb8Mw2K7kWjB/rx/vIxK0UhDHAr8MN1/4H591bnCBiFBc+d1fW1rGA2YYc0Ume4ERPcdRgYFdOh6wfCT7U5NiyVgASxcMX20GZrRYSISEzYqDMVMNpk68/BIwIPJnDeKmk669KD2w4gE3VeSDDHChcw9+fP/Uu98CS4471Jr4n1+JmXVjVx9VdmmInpBx4Ffv8DjvqDF8HmFDe/GAm3TmbYk1c4d5dMPDRreh60tpXROfcVpwnPQKay/wfnu0uH9hKLT+7DiQR2gApNdWfQFQ04ajvPoCtB6r349V/ITV7myhvoCxAms87trqO+CQewWCeQrW2PkN73tHjupAGgvP7NI1VLkFtHxNvxN0fogeEjv3DqS+XSKrUvtPSt2NE3z7Un0Bwj3AMW+U9CI4ofTpqvoCLSxgRtdE1bObERAOgYR/Nx3GouoULm0BIwaWBYwYJLS2gPem1okExJyh/bMngzHqqNpCp12dxcUyMH/5TFdouYJPO+ZtdKoiy1yaymcs2Lpx7iqm3NPsK8IAZdJsWa3e+KK5+KL+9Pqu9na5n76CcdD1RCAQiP5CY6B+i6+IDZD1l/oCYFyyD4OdMkgD65DRvZv70lsuQTvIa2NrAe4qpqwT+qM/cmmcFOAiNnwsVZ2HK7wUN7xD+kWzDjq6+Muw9tN30OhpOgLhVDCJW9ae+t+Ldq6vKtJPcW8iIVoDX7SrxvuGevazb0hC7kn0fEHR4eAE+/pr53betcbOAnb08zaGMeXGG85voRsve5cEa9h4cTdb2GxZNKNMILdUXYnh3BZOtummSlP+WZBbKGF0TZhAzHqj1DYY0w7S9aWG81vhpDGhmN3Og2HmsjSoBoe4h4Vc1pTFPzs0l6TQ9WUwHBsWydIPV0g1lBvTDxkT/2ZMvONruqECGnIfuq7lw8hugyxgBML5ECvc4WuTz1ioSI9X15TxmUuAQbLn3Vv4zCBGJiKlwpZK0U8QKn8cTC/nAcdJz+CexG6ys4AdLBjGi/8YU/YRHsH6+D94Fx+USbtrDRtHQeap3fUBrW1gzEbDmfXG81vhPkJ//CdQSlysIBReuFRF+kSA0LIh9+uK2ZeyVQHsUjsU0mZT6gHozFyeaYj/k/QOxS2bjUF3QVMhay5J1cf/yY5WkqLd8xGcF4zC92Mp1O/7FM6WMah1ez+FEkZTr939IeERSDdVUTUFbEBKR4CWoBG9QvM5PjG4UVcXJ+/4MmXn15w5W5p0uLmyAEoqM05z7kG4YBKQBgM39Z/va/OTTToNKRQLpUqzgb3zZhgayrMO/cF2Z6E69wI0LDq3G9K5J7Zq6yshi4xj54H0CMLFnfWR2bvguEWSejSZlvc1jnXeBOZv9gnJjLuFkZNkC5/g3qc2FSVhpJBQehMyFeERZIYsIBBL5z0C1YRRU6nqfDgl0icSNFgQNta6+Q0XSUnfKFzmIQgdw9m+VnCFjzB2NvzfmLRLEDEew0lB2GhzwXnOCBaNmCces1QQNIKrzCGMWyQaPlc0fgUb+IGmwP4WBA5n/W2NWsTeHDjqJqtzu6BNFFqpRnQFxojlPM6+tTWIaa4sPPvHWyOXPhg0es5xS7yj4sQD2Uc3QUnCxg+yj6yPW/ZQ6u4fdA2V+sbq07++Hj7pGq+IOC7OhFf4yAubPoQmZ355DdKBI2fmx++EbGNZTu7xLVChrjij9OIRG7+VTuF5CsECRqdHcP9rMKivmx+oGJ/tLr0pwPBFQZkIiYLPcJgMmEkPKgsf0jME7HcoY7XZoqmtg/t2jCBgqHjKLcbEHZrtbzNGHQxHN5RDz3R9mWj4PK4OWNJcwhZuIJwQwNiQINz9zSUp7Gr5xd2she0oOvdM/b1/CtefrWrW90PYRIRL4jYNi16LqROwglfY96cHJRUZ8aETFsHXoEdIrEHTaNQ0QGHU9OVsSeiwsAkL4O8b5LOpsgjKA4ZP40Q0eAzrHN49MLqpIp+h6caKfL/YSQqfkIgpS6G86Pw+Lhqjtq6iJm9Q3984NQQB2oHbKUtfwt4EBBFyDz7bA+yWoB2qAZZ7BHNNASSpikzOow1YvaB74vErLL6aF1q9N9vTYcBBK1RtEZjF0nmP4gRBa2oJlT8ZOBx6ho8geoqdodwB5qKLpP8Q+HMUBI9k4z04CIahjmU3cK+IdPCpbDLuSKp5Yn32hnNVZrRva4DRcJgPA+Xgz5uYNh2r/AWrtg+uN0gw67sR/YlJ2vZpwoY16ft/4fK0yQAyzKU5QscvAJN32r3vjV7xOF+EcEIsD1+JtoyrXgfn5N8xq6Q2EtULHg/EE28wHP9JveF5c3EyF6CY9AkXRE5q/v1x9eaXdfs+tQRfagOBXzRVnqHe+IJdbGA7GH0z+2LS+udwhRfckkim3268sF29/ln1+mdgRL5SJwAVNxecN+efM6bs0e5Za92Z1WPwmVFK7o26Dj4qqQDHsbGhyunRKodHFEH0M+5zWHebDv9IYzBchI09xQZ8HJQExs0sPPM33NbXF2eApSuSX3l/LEMzZclHx6x60tfigRnu2pX+4XUFKerq4pIkNuJnYNyMgtNsn7rGGovTR5w2m/o3VDCifXDCI5BQ+oAY8wW9Dy4QC7zDHLgAftkRB7tNqTrPad907lV0h78VhI4RRk6C09f+/Z540o1chKUewvq09Ym4og+XbReqJ0a4tetcBswd5IjDdekNRxxlX2KKMexC9CW4pRQ+M2hoKM0qTtgvVrgPuepWyJYkHvSOGiNRetomPEKGEgJxXWFq0KjZUKc690JF2imf6LGG5vqwSYspkyF970+g30q/MJm7r9wriKtg7ZPLxsy52TYq4mCAsw34jHPDGLV0Q3mvux2EL3OJG+Hu3/mF1c5gI8AmPV1T0MI19KDBXJamP/4LTgrgtygIGS2ZeoujrjIJt0s9fPkYCbBLgzxhIVwQFxJgFpoCDaYN6l4yIEF8QXrb3E7UQ1osQQ9O9QUEgcMVN74nX/WW4qY1kmm3OfYeB4FAIBC9CEESnsHso1n2lVzHrkjjhNyD9IvuDfUFkNL0Mo7d14ZAIBCItrC8vxrBeuBnX3LpsQyza85KgW8kofJ3QFC7drARYCQVvcFgXVToFMoJWNjLfLoDQp5mQxYiEAjElcBlKtI3ivQKJqRu3dqfheOkgFD6CHyj2Jd0uvhmbFdBFnAv0wt7y50RcSA29Ecs9if2E/URFvQoRnbiyTfIavibfLoDQl/CPPi3uhEIBOKKsO4UPYIEfjGkyp+QuYOmdijGOBzFRTJC6QXKTfrFEEpvzOI5qrdp8QyYTzgBrA9nO4fMDvdT3TcMEgtYOQnz/xcm9GPTknAs8gNs3HmM7L835REIBIIgcbkH4R4Amirwiya9w0j3AELlBwYu94Es6RnMvhzrPxSOEkpfUG6+bZ9gK8BOJBVWv80cjFHb/NMDjJZ1duNiDBILmKP4fSzjbiz1Oix1JSaLxbyv48sRCASifyHYaHi4zJ2NqqT05j6QxSVKdutWH75MbIuTCrAdcOGU93zngOD2fc4gfQLMRQsQ+bM/Peaxq9MCNzbN4bGAXanGWwbwImWsT4m4ndiYw+xRtyl8uRXPRezR0Qex4P+ibeoIBGIA0KdL0IxRpzvwpXrj8+o/njDlnIQS/eHvTLnxlmOMZtOLVO1lqxcAw1ezZbW5JAWjqeafHuScUxpT96vXPa3+/XH98Z/YV6cMGs1fb2p3fdj862O0po5N7/9cveE5zV9vcQ6twG7WbH8bOodWbFDCPmZwbsLyuRHDaKx+L5s21bCr02zJJUKeYh05MS0dDIW9hgVZAgxUbcAkUdiYI5g0mj8E+NyExf6MaVIwYwUWtRaLZD3pIxAIhEtzWYD7RCgY0ahrFDe8J1v2oiHhL8gLoqaYctmQYVRNISaUkl4hlmoWKJNu91rRqEWC4JF8CXyp15WYso8rblqjuPVjRq82l6WzhdX5onHXKu/4DBeI6fpS8ZilihvfJ1V+ptwzcFR/8jfR6MXy69+Rzn9cf2aDpRtE7wDSCPbr+AtYzBdYwat8uB74CR/fS3FVRb6Y+9VY5e981krJh9i5EVj+y6ybp+Rr2H+Znov5QwAhwc6PxfKex9Jvxcq/wQIfwgSutxziuuSd3HbJIyMDac6vexdh9n9wN2XqgrsiymQ48sVjR7/8T+LWj5O2sWFDu4e1H21dOV/ULQrP7jbpNZDIPrLeMp+OzkjXWFN68QifsVB84UDqP9/zmVYwNL1z9TIupARi8HBZgPtgCRwXSqmqHO3f72n3fMxtqiIDhlIV2WC5mnJPCSMnctU4jCn7MIlSGH3Z3x4AOk03VoJZrNnyCqgvyC0UEip/gf8QrgIh9yS9w9mEewAGFjPDUDUFxrMbNZtf1h36mq4vYwxazbbX2ezRH7gmCIehSWJjD9TvwZrPsNubg//Ll1f+zLpEFlsCb3hfzxrH1essB2wwVvFrMKDQQm+M1mJCG+d/0IPhUrz06i2sHssv35YhehXKpM8+soGLYK9vqmPTXX8EAA2FUgUp7MJLHWUpxz2Ch856+NMxK/87esV/+NKuY+1H5hnAF3UHJvvwOsKyMzZm9k0wHzgjuCbtnVFNXlJDaYv1tsqM094RcXymFdDV0jd2dMajNWIgQb722iU3h0YdY2Dv73oPU8F5U8YR2TVPiWKmm7NPiEbMxQmS0TXS6loq/6x48k0WPyYsVEmKIGICVZrMvpQFgsowxqRdYD1DTYymZEueEw2/Wjx6CeuxmTKZMo9BV5Zml9NURRZGkFDBlHlUuuBx8dhrRcPnQhNcIBTFzoHmwjDWIXtvg4vluLhnrigbj7Cq5uTIYjHfm7HcJ7CKn7D6/Vj596yz4qCHsdLPMVqP6fOw4Ccxcy3WeByL+pBdSa74H9vKbQr7ZLfwdTYNcjvkG2zYH6x1C12JfLDGo/yJhz6PNZ++fBEESvZpce0OTJvBlzgz4X3hRjS9XAsfPuNo1NXFVdnnIqYsg3R9cYa+uVYkc8vc/0vAiBmNZTnn/nwnYPi0+J9eyo/fkbbnB5+osRI3LzA3wf7LPbE1aNTsY189DofKUo4pfUOgSd7Jvy5s/gjM6MwDv4WNX1BXlHZh0/8VJ+wDmzIobqZIzvsbaijNOvPLa2ajjhSKEzaugUOtax796vHaghTopzrnAgxk0qnP/v4mDJp18Peg0VcJxFK7fpK2fWI7q6Lze2FidYUpMCuuq4z9v9YXp4Ngp/7znaa2zG/oJG4yQMKGD6rzEhtKMryjxh7/5gmYQFNlgVHbCG25CsUJ+xPWv59zbJPZoCUIwZlfX4cbF6O2ySucF93Mg78NuepmmED20Y2BI2faTb46J4G7pNby0uSjoePmQzl/1ls/8Y0eJ1X52A7kHTGK69zhDAuQw4fPIHoNmzvZXnP2YYUNS2A2mIsv6k/8xlyKPSyMmmpM+htngxu3vPvDcdnCJ0B3qVo2oieHIGg4VZ0PhaaCBP2JX+nmK/m/xXFhzHT98V9MufHGtAOGi//w5X0F3k+b6/qf+n1suB4JuxrBWrd1uzHf21gjWDUDq/zVUqMlQ37A3KZi5+KwEx7Y6QjM3MSXtwbsY8BYYckgep3G8ry6wrR/3roRPie+e9YrYpTSN6y5it2ukXdqOwhzwoY1UTNWzX7ks+EL/lV47h8Qnpr85Nh5d8x57AsQy5g5N1/1+DeqgEhV0BBdQ1XuiS1XPf71zAfXghktlLnV5ifTlGnafe9Hz1gFwsONCLgHDVH4BM/495qgUbOM2ubWNdlR8i6GT1o8+9HPQZuhSdJfn4VPXjLj3x+QIrG+kQ+TbNuP3azAJnYPivGKHGPtavq/1+Sf2h41feXMBz4CXeR64AgZNy903Lxp974vkims84Ez4o7CeeUc2zjn8a9GXHNfVdY5z7DhcLcx7V9vD5nDP3mxiHFz1pEN6pqSCTe/0HryXG/W8jmPfdlQkkUZddazjlv2UFHCXruBuM4RrkuXl5J6giAkTjRmGV1bLBo2Wzyaf8JHeoeBeWoXhZcMHsk69pS5S69+mK6/tPYIeiaSyVeshgRdWyCMmkQofXCBSMiZv6zAX06T/kO4iEai0YtFoxaxnVAm0TA2HDeiL1BNxxgjZrh081T5M7toHP46q6y1O/lCW1TTWFtfl8OmBe4Y0XJlz2v55RVp7xUYpca07NcWog+ozDg95a43r3l5A3x8ose6B0aLFe5gB5t0zZWZZ3xjxtXkX/SLZY1Fk14jEMs1teU+UWM8w0YwNA0GXMCI6XAIVNxvyPiSpENg1YH0gg6BJEOitjB11LJHIFFXnK4KuByCDNqa9FrQOejNzS+sdU3rKM1VRTIPf5CusuSjeSe3nl//3rD5d7sH89Jo20+bs/IKG2Y9pG+qDRw5A9o2VxV6BMdwPXBY5dZ2PnBG3NHCs/+YdJpTP74IdwaTbl/NyS0Myh0FoBWY4CUJ+4ct/BeXtZ08lHC9XZ4kwxCkACeF1rOGaytRetkNZOkb4cLYCHCfvNohjJwknnAdGRArHHYVX4TjopEL7ML/CYJHcrH62VekQ+KMWcdxuSf8c4QSXKwATRWPv470H8pWJYWi4bzo2qatAgwIguNgUFHcIlx4hciAjmdQvTDjfze74hrxFjb6EOZ7K1bwOmaq4w/VbsfMdZj/PVjNZnZRujXN5zDvlVjAfZjfndjYE3yhFVDfMSdYn5RRH7Fr1OXfdGQiIxxKU2WBZ2isJcnoGqrdg4eyzz4F4os7vhw2/07Wx5AF2mzMj98B+gqqBhICJZTZADWhan1xRk1ektTdX1NbJnHzgn7S9/zPjZVbRldfpfQLt0nwaOrKZR5+IDzQW5s1raNwCcpklKq8wUKddMdrgXGzuE4A2364+ia9Gn7azsp6CO4nuERDabbVuuUAwfOOYLcd2M4H2nJH9c11Ixb/e9q978UtfUis8AAd5QbljgLQCiTff8S0vBPbuKzt5K29QVbuyfZZnnbCKyKOIMnmygKZhy/D0Oy1HT/fbiC2a4QrYyvATrtYyjDqWum8R1xSzAbJErTmItZwgF1wdp/DLjJr07GkuVjRO/xRgDbyK88Vv1jyFvQFbCuOrAew2r+xkOcw/7uw/Fewsq8wXR5/qPEYln4HVvU7FvBv1rDOewHLe5Y/hOhlwJgz6dQSFRuZDqw6mqYs245wqbuPUd0YNnGxQCQNHn3VvjV3HvzkwaFzb1f6hYGqcbuNBCKJm3/kwY/vB9XxCImFhiHj5qf+893xb5+GrvxjJ8NPQiCEcpueeUAdoQkkuN5a17SOAgn3oBiRTOkROuzg2n8f+/rJ4oT9lj5Y7PqBBNRUBUZzswKD3rarxrJc78jRkKjKPu9lEUgrqsCos3++U1eQajcf7mj4pMUXt39+4vtnT3z/HE2Z4VagoSQraesn3FGA24E1YtG96Xv/B7as3eStvUE10OAjXzyWc2zTqOWP6Zvq4MYCzujwpw9Fz7pB6u5nNxDXOcJ1sYkHbFDbvYaL6DmkR2BP41gNmHjAsb9g7rPZ57uDyjsYigfcLS5s/ihwxHS/2Ml8vrs4qp++4dAnD0y/733rXujqnITihH3jbnyOy/YlLhYP2GWxtYAH02Jpn4GuKofQE/O5Aav6c3CpL6LrMAx96scXGoozfWL4J6zdw1H99Bmtnxzb7vNCDEhsLGCjjvWGMVidJ/YSpFdIT717DwwL2PdmLOJtLHnZoNs8hSxghAuCLOC+ocUz4EH7ykwvgixgjqp12OkotHUZgUAgrFyWB5wQML3jDssQv86YwroFNuWeNpckc4WOhDIZzm3hPD87F3BH0/tvVyMQV0RdXVyZwfp85VDXlBSd281nuoVJr0nf+1PxhcvbnTjsBnIglZlnknd+ZegFZ402jja7Sed7aO+6tUnuia365kvvESAGIjb2GSsVvbtchpNsQCg+4zhg0rhA5Jy2JtzW8CkEov8oSTyorr38Pr3ZoCVFrKOobnPmt9dlHv6qQJuAGRbsBqrOSUjY8D6f6QGNZTkpf38TPHoO6eg3CSkbR5vdo0s9WK/boU8euJLnZ4Yy6h1+vginwsYVJY4z6loHajCtqTOm7GGaqmhdIy6Wkb5RtLqOECtwqZu5JIWBO8b8c1RpGuEdRlcXmDIOExIlHIKGjEFjSjtoLrnIxmsUy+EfuCknHqTMlLofY2jCzde2DjQhpCqqMlvgPxTqsOXph8zFF3GCJBReULPFWF4h3MvEbQ9hNppz40nfSMdpOc7Ntke4hCtKRHs4hyvKzEN/RE1fQYokuce3eIWPYF+DiRwtEEsbS3Oyj6wzNNeBJOgaa6qzz1VmnSWFoqrMs/AXBLoCAiDz8IMebGvmHtucf/pvuadf8OirqrLP5Z/6C5rUF2e6+YXbDiSWuyXv/FrXVEuSAmhVW5CSe2yTprbMPXgIjuNF5/bQZlNxwj6viLj2piFRst5XwKpOtLzS4xk6TOEVmHXoz/K0EyBjYrmqdWX44845thmE3zNsOIii3aDNlYVZh/6Ac5K683+Y0HljeQ5G02XJx2Am0AQmk3NsY2N5rntgdPbhdXCCbgERApGkvQlDD03luSHj5lekn6JMBtbRx6UpEaQArmF9SaauvkLq7ldwagd33fRNtSWJh6CyKiiac5kJGLVNUBl6U9cUQ2XaZNQ3VnuGDqfNRjCFS5OPqPwjBWIZTMP2VwNXoDb/YnVuQkXaKe/IUXCOUN/uEnEVanIT4QLmnfwLsuzF6fCJI3JF2Te0VJpL79T3HMao1W57HbSN1jWZLOvPgDXMPiT0+z4FNaXqSzUbXzRmHSNUfpodbzMGLWihdtcaMMdxmad21we0toExGw1n1hvPbyU8g/XHf2JDCjKMbt9nGG0mPIIxkx76MSTuZGgzG75w2+uW8kDdsf9xEQ+tYzEGtW6vJaZKO0OwAZoc+hi8J7fVCITjYP084Dh54vvnfC3Om7KPrCcIoizlWDJrVl6VdWRdbX4yqPLZP98BzQDjOOPAr/Al7jd04vkNa6C+XU03/wj34JjwKUtBcrIOrwseOzdxy1pL7IEWA4kV7gxlHr7wX36xk6GH9L0/c4KddfAPqJmx/5eMA78pfUPbm4ZVmaQqH/iqiJ17u3vw0CNf/Eei8vaJGnPk80fgvrp15Qub15r1Grl3ECiZ3aCgcMe/ezpgxIzGikuvmMONRXlebX4K3DFo6stBbmFidcXpwWOu1tZX/vPWjUrfMKFEkbAejPh2Jww9uAVEwXWozAKpjrx8GYWS4988BfUFQkn8z6sJUmi9bnCn4hU2PGLqtXCJuGkwDM1VBv3mKjeUZkFXUA6nLJQq3ANjTv30EjuNlr8aqJOw8QORTNVYlgP3EFx9u0vEVajMOL1vzZ1SN++ylON1BancuIj+xU6AWevQIZjB3PSJFI2YLx6zVBS3iC+1QRi3iI2OMHYpLpJKZ/5LGDNd4BdDN5abipJgGmCYEjIV4RFkhiwAf17zHhFGThJGTaWq8y0dYAyOC8PG2rrQgkFJnwjR6CXCqCnSmXebso5z5dxYovEr6KZKjKbaHgLDZAv/Kxp1jSOf2jrueiIQ3UbfVKdrqoav70m3vaIKiKJMepqihFJlyq5vZe4+BWd3sdoQEAlf0CMX3x85bQVYewZ1/bgbnwXzztIBY1dTr673iRqr9AlJ3fXdhJue8wge6h40xD92st1AIBsmndo7coxIrkra+umk21d7hA5jqzXXQk2DpmHyna8HjJje3jTkXkGW0TFSJDZpm32HTCxLPuoVPjJswiL/2Ck4TjCUqXVloUTWXFXkHTFK6RdmN6jF5sPBbOUCS3BAD8MX3hM0ajY0gTpQwRLwYB/IKqhjTf7FgjO7QsbN63jCYG6aDdrRyx+DWVmn1FxdpPAJhp6hCVwuMIgvXbdQk17jGT4S5NbqLasiPd6uMki7V+QYKDeo65rK8/Ljt8OJs9No8ath5z/06tugodiyAFAQv7P1JeIqSNy8Ryy+PzBuJnybopVtJ6GFAHPLs47BZCAkSj7dFuxTW0Aghr8YSwELWKLQEIxaUFn4kJ4hpMUhJTsxy79UvhWOS+c/xjrI2vQSH8/fAqNtxC8NigvEjI73Vsi1Yh/H4hZxbXMIscLxG6Yct6KAQHSb5qrCwJEzQXRBJCDLOkp09wENoE3GmDk3x8678+r/fiuUyKFayFjWWTokguJmgQ0HRpV3xEjW+VTLmg0lWe5BMWajHrRc6u4HVheYwkrfELuBQC1wS8A+kGH46xTJ2L/NemgbHGsdonXn1mlYgYEwnPUz21ieqwpkb7iNumZSICKE4taVRy55ADTs0KcPGtQNdoPCPcfcJ77LPbk19/gWrjJg7QHqgGhl7Pu59OLhkHHzCYKInX9X1Izr5j39Y/CYuR1POHziYk0NGxrVtsOa3CQunlJ56gm4OJDgrhskQBQ5T1hWrJWLLxzgKtcWpnqFDYOa0TNvAKN5+r8/YEW95a8GqlmHayjJ9Ika3f4lYuotFSDB+fKEOoh+p6UF7DgFAsuSqilgvS5QJqrK4mG/c0BDkErx+BUW780LOY/Q9sBffEM52NbS2fdy8fw5wBo2lyQzZgOkTQUJZOAwrtyOTg3hCBx5Q4NAdBewpdyDh45d9UTCpg8hyy2Zgp6BfILNp64uqco+Zw1aABWsnpC5hF1NKK/JS4SvcjAoKZOhOufCuT/fIQRiaGs3kFHbRFPm+uIMMIUxBitLPZEfv6MmLylk7FzrEB1Mw0p9UbpnKPu3DFZ1SeIhEJLj3zw1cukD0Kdd5brC1LLk42DhSdy8RFBuO+iYq7OPbNA310G5xR81CwzXWJZbdH5vRdrJyswzPjHjawtSPEJiQcaaKguhlVmvKU7Yz37ftDNhSIMkg043VxfDPG3nD7Y49FaSdOjiji/BloUS7rpBAqxY+GjrL0f0slbOPPCrpTLvHVqi9IQ7A4xmCs/+AxfT7ldjHc6aaO8SwU0M/L5Ecnf2BqKl109EP2KzCQt+5yYd+xTWERAyFV1fpjvynTnvLOkdgUsUoI5USQoucwej05pgjDpz/jnRUNZ5ujnnFOkXI/CPYQwa3YHPTdknqcILbNRenGgd5ddwer3h7EZz4QXJlJsJuQcXLZhQejMmg/7w98a0gxhtksy4EyTQOhbItjF1v2jEPELh2cEQDgTOmt3h1UPQJiyXxgk2YYHq+A+bogqIAKPQLSAy9/hmUCO5V1DAsGkliQcNmkY4Ct/gEoU7Z5/pGqqgBGQMEiAYYoWnbU1SIM4+uhFMQLBtvcJGlKefipq2UhUUBV/9dgOBnW026GmzEboNGD61LPkoIRCOvf4pUii2DgHGXHvTsAINpe6+oMEeIUPAcK/Nvzhkzs1+sZNBHe0qixXuoLjQ+ajlj4JtajcoxlAwUMDw6WBEcvWhB/egaMpkBPt14m0vQx3vqNFVWeflHv7jb3pWU1sGY0H/Cq+g9ibM/pUrPdyDhniEDNXWV0pVPtYpeYYNBxXHCSJswiLoFjrnrhsIoZt/eFVOgnfEKMGlYOEeocOaKwvhu81k0EZMXkJTVHnayYipy6AhDF2TmwjzVPqGWacBCfYeiCC54eBEBCJJB5eIMhrEcjdVYDQIsNInxO1KFjDahNU3XPaEBTDaeqrB9cKsgsmr/vMpxa1rnc3iJNx8uZ3YPWLA+IIenDiZJyyw7c7+8dbsRz4HfeKLuoJJ11x4bg8YmpNuf5Uv6mVgwvE/vTLrobVSd3YztotyxetWmnTYsqW5OvPQH9PvfR+sdrCthy+6jz/c5yBPWH2D3SYs11uXoJuqNJteEkZPd8L1XrQEjXAqGIYuSTw08ZaXuqe+QENZjknbPO7GPopGxU147KonXFp9gSteN4nKuyTpEFjM0+55t7EiD6z2YQvv4Y8hBi4tLGCMMpmr8tgHt4ieg+Ps2nvPdxsiC9ilQb6gES4IsoD7BjsLGFlsjoTfs41AIBAIRCtaCjCrGUiDHYPlrScU3QKB6E/UXfNNzWQd+tOk1/C59jFqmzIP/Ja88yt9Uy1fhEB0nVYCLOyRh1jEZdCr7ghEf1PS0jd1x1iexzGdcVJRV5jqwfrFDDr61eMMemaH6C72Atxnq9CG+HWmnFN8xnEwBo1m44t8pl/BBUiAEYge0VxZmLzjS85vIhidGft/zT66oSTxABipusaaivT4/Pjt2UfWMzSVe2Irm7BooW2r2sJUvyHjKZMh+8gGyLIhlXZ8WZOXVHrxCGSLzu1pqshP+fubmtxEyOqb6uReQQQpsJbX5vPR27hYTA0lmVxD/2FTfWPGh09eYlQ3MjQSYEQ3QUvQvQZyg4VA9ABb182grHZ+ldtzcdzS4XML39RlKcfsPFfzfpVjJ8X/sppzm9yi3MYVNttwzNXn1r1rqcBCGfVpu3+AtiDYXAkC0VVaWcBgt/XgySUYoMbkPYZzW1iPGXwRY0w/BCXw4aIC22EuTKSqchmj1nrUXJICJXyioRyaGxP/5sP9UiZT1gmqrgR6M5fy/sTZQS/uNpzfQtXz3uAAtsPk3eyObtpsyjrOTqk8gzsE3dJN1eyszm9htI18YVkaO8O0g47aBI4sYASiJ9i6bm7tKrk9F8e2rcCitfFNHdnaczXnV9kncozVbbJ3RFwrf8uMXUMo0jfV7nn3FplnwIRbX7LUQSC6Q2sLuPsbd9sMRqQ/8QtdV0Ko/I2p++AnV9OKKe+M4fxmqM8YdcaUfVwhdUmAWwcyunJkJA7KpN35HhvcECcM57fR6lqorzv6A1vf0q1uz0cYZcZIoWbbaxjc+pZnGuL/JL1DcUc544SvASTACEQPsHXd3Nqvcnsujm1bQR2rb+o2PVfz7p11zVKVDymSQolHyFBrOedv2dqQMhnKUo9zo+saqkLGLwSNt0ZTQCC6Qat/PTjRbRFqMxgRVVMoHrNUGDNN4BeDyz24mhzmggTjxV2yZS92sPPLLpARWwQ3uh1GRmLgr23XGtGoRcLoaZAVT7xeGDsLJ4Wg0HRzjaW6pduR88Wjl8LQrM9qC7jCRxg7G/5vLkoyF17g1Lq74GgJGoHoAYyt62Y7v8pW18etXBwLbVvZ+qaGaq09V1flXKgvSj/z2+tRM1Za+7Tzt2xtmLj1Y4FIBhXgkK6xOmD4VMs8EYju08btW7fdF7cZjIh0DzAk7mS9LjeUE0pv7igHrvBi9GrMbOLzbWEfyAjS5BUiI0E5LlXR6jr2KJjg8et0B74EqWa0DVwJYG2LS5VgVQsChoqn3GJM3KHZ/jajb6Zq2EBJdEO5pW53wEW8i1cEAtEtcM/Q2MKz/4SOXxg0avaQq26RefibdOpJt73iN3Qi3GPHzr3Nsm5MDZlzM9SmTMYR19xn10rhEwI/faLH+sdOATt4yl1vVmTED73q1rhlD0Lb2sLU0csfA1GHHsImLrb2CdYwtII+IeEfO4kUSibf+QY0BLPYIziGM3kps1GqavFthkB0g5aesCzQ6lq6qYrPdAWqukB36Cv5dW+A+hrObWFMOsnkW9QbnhXFLWL0TcIhMwnlZdcqhvh1hHcYY9Sack7Jl73IUCb1H08qbvoAEwh1uz4QREwQjVzA1RFGTwXbV73hecWN7zFwj7r9bfkN70APxsSdmEAkGjGfqsol/aKpikzDxd3S2fdBBdnylzVbX5VMv0sQNEK94Tn50hdwmbvuwBeC8PHQG3QL40pm3s0YtJrNL8tWvgb3CoTKD6at3fmueNrtbOSGnsEGG7Y52R6BPGG5NH3iCSutXJPRfjAGRGvge+/VB1au/ny9QHSFR0WNjY3bt28fN27cxp++vOn664ZNdnDIFuckNkA2HAVj6H3aEGDGqKNqCuH/fL4rsMZu2kGMFBIqX+nch3GhVLvnY7quGBexi8yiMUuFUVP4mpfEVX/sJ7C5xZNuAM02pR/Cld641A2Es/MCrDv4FbeMLJ3zb8I9kKtAN1Zo/14jX/EqCLwx6W9MLAOrFPrkBJjS1NK1xZhRK5q4SjR0trk0VX/iFzhj0i8KJJyzsHsC6RlsXQzoKQ2HsMajfBrhcoSthr8yPo3ob37dW3zHAvb2Wq/X//zzzw888ABX3gEGg+Gbb76pr6+fPn36vHnz+FKE00KbQcIYk4FNUCZ2U63ZyB/CSYyEjxCHhEAIisDu1OlXd0ltCDDcHJorMuEnn+0BYExrd30AwglpqjzTcOEv2eI+cuPeAZd1vZfAcYFfjOPD+yMQiJ5hFWDEgIKhGV0TbdBgBg37LnhnxQtn/xOIcLGCDR3bH88N2zL1HLeDl5B7kj7h6nXPqDe9pD+9Tjx+JX9gQMM+sUbqi0AgEL0KmI+gu/Wl5opsqqEc0gxNdcV0ZNgeTAYwFKnaIqoym26uZswG/mCf0JYFbInxB3PiM4guQsjcCfcAPoNAIJwGZAEPEMDk1dSDSDEMKC5f5iBwXCwjFF7d3ozcJdp+2OkoC3iQgrxAIxAIRG8A0gsGa2UO1VRlsXf5YsfBMAYNVVcMNjEk+LJeo53dRiJp/z6admVw9A4SAoFAOBxG13RZensV5rIMY1RHL8r2kPYsYFHPdwIPUnDcAUH4EQgEAmGFMtN1JVRDWa9Lry0WGTZX59Gaer7E0bSrsoSj3qIZZOASBfzgMwgEAoHoGYy2gQIV1Dd3ZYOV46BpurGCfTXX+jqT42hXgHExWkftDgRaf0YgEAiHwDBg9VKNFX1q+LYFY9Saq/MZg5rPO4gOBFiBHgN3FRyuGGsBIxAIBKJn0GZ2J5S2sX8M39bAXUBdCa3hnRw7hLZfQ+KgagoYoyUIYL/AMLrD31FVOYy6FhNJpXMfwQwaw/mtDG0mZCrpwidwoZR1KonjVEkyrakXxS0Sj13Gt+0ncIGICwiBQCCcEPQakstg0lP1pUwvrPr2FIu7cMLdH1J8SQ/oaKcVawT3H1RlFmPSKW5aI13wX0HQCEHgMFzmLluxWnHj+4TCx1yYyFVjNHXy695Q3PSB8eIux96bdAOHuZ9EIBCIwQq73ltT6IzqCzAMrW0AU9ghdnnHAix3iMg7Crgh0J/8TbP5ZVMRr76AIHQMhhO4WEZ6hdKNlXxpv4CjF5AQCASiR4D6UrXFrA9nJ4bRq6l6B2hwhwIskmJERxV6F0JAVeWqNz6vP/2naPQSdkV6/2fCsHHyVW+Jhszk61hh4HAzH2Swn8BBgfvEeQoCgUAMTIx651dfDosGl8L/+Xy3uIK+9uPLSIy+mfQMEUZMYuWW2wInENP1pcb0Q6ack5YqLIYzG4xpBwznt2CkgPSJ4Ev7BVBftG0NgUAgugervoUuob4cbPD4uh5p8BUEmH2o2U+iQteXweigqbhMpTv4JVVXIlvwOEObMbNBMuff1pC9ovErMcqMCySya1/qX+chhBQ9AEYgEIhuYTZRdcVsLCOXAjSYbqjgM13nigIMVl3/qBqta+QMXzayI9wFSJWgxOJxK0RxiwTBcYRnMFcNJ4WiuIWiMUv61381jhNoBxYCgUB0B4amGkpZ+8oFAanqtqusjl5D4qAbK/tndzFtNhWcp+tKcZFUEDWFkHvw5TaYS1LY0EOXxLgfIWQqwj2QzyA6zZZjZRpdP79ijxg8iATETVcH8RmE00DXlbCOrlwXHCe9QruxCffKAswYdZZ1+Z5u9xrQ4KRnsMUJJaJroPcyEYhBDq2upZuqe/Ik1RnACQHpHY4JhHy+c1x5eRkMUJzsWqeDDoJE6otAIBBdhTFo6GaXV1+Aoc3d2BTdqee7uFTFpxBtQcjQ9UEgEIguwrBxDgbM8ipj0tHqrj2u7ZQAE1I39IJNu+DsBjE+jUAgEIjOQTdWOqm7q+7CWvMmPZ/pBJ3b4SwQ4UIpn0a0BCfRxUEgEIiuwS4+6xr5zICBDd9U3nmbvrOvGFk2ISMjuA0IRRvbsxEIBALRLgNr8dkWxqSn1bV85kp0VoBxqRtOCvgM4hI4QeJSdz6DQCAQiE5AN9cOsMVnW1gBpkx8pkM6K8AAIffkU4hL4HBN0NNxBAKB6DyUidb2c+S63gXse/bFqivTBQHG5e54v/p6dDZwjGjTPQgCgUAg2oNursFoF3M52VVofVNnoul3RVBxAkd6YwMuc8MIUmOg9KYB/o8JgUAgHIPZQGsH3N6r1jCM5f3mK9A1i5Y1+NCKKw+OK9g1eTPN/H66kkaewrpIZpGaT2FYs9ZcXteFvfsIBMJFoRqrQJ34zICGMWgZ/eVvuTbp4pIyKezHAIVOBS6Wc+EfVFLBwhGem853asUfYaWwUptVzP/r3Hi4VClFW/wQiAEOY9IzBg2fGfgwtLqGT7ZDl5/pEkpv9unnIAfHCaUXn8awYA/xiED57pQBva3A0cyf4LvvPNwLY7llmkBviQIJMAIx0GHYqEGDaLGQveEwavlMW3R9U5VAzDrGGtyw5m/LwBcgwDIRcbbAlQN69C04js0e7X0ksWbfuaqFE/34UgQCMVChzYzrP/01l6TQdSV85oowjOWeo126LsDQxs1ncD8Jxkk3Xz5pw6wh7mUNhrzqK+98Q3CMjHCLDpbPGuWN9hUgEAMeWlPPdN78panmnx5kzAZIGhK26Y79jyvud6iSFKqumM90AjbMYvvvBHdHgNknwYP4nWA29EI7wf+vHe19MrepqrlTr2AjgCdvjB4ejnYVIBADHYbu2BZsD1PeGXNBgnT6nXze5WCYDsL1XzkecNvQFFWZAz3z2cEDjgt8o+AWhM+2wkQxv5yquGWSr0xE8kU9g2ZoAr1+7bKgXx8CATC6Rqq+jM90BrCAf3lEuuhJ/eFv5ctX45bnnsbU/cbkPewWHLmHdO4jUGiIX8eAGFVkgsiJJ1xnLkqi60tIvyHSOfcxRp1290e43IOuLcJl7sLoqca0A5hRK736IdIvRnf4W0FwHBQyBo1m00uKW/6PMen5+nXFuFgpW/wULpSa888Zzm9laDPYXdKFT0AJjEh4h0FDbpqdgiAFfjFtLht3V4DhgqprqSZ2E82gglB4syvwHaIxUBvOVd0x1V9AOGBpdU/6b7vTf+MzCFdj7XW7+RQCMYih6oqv+E5OCywCTMjcReOWc2pHVRfoDn0lv+4NXCA2JO6kmyqls+4FOaS19dKrHjCXpOoOfCFf9SZ8RWs2vyRd8DguVqj/fEq29HnSK0zz1xsgupKpt5rzzpgKzoMGtynAfH3vcP3h7wj/IaLY2WBnEl4hMCKUkMEjoX53BBjHSfdA7h7Cju7fm8OdwmDzDo0TJGF597dj5GJycZzXxnOD7u4EgUAg2oA2d+/tI9GkGw0XtjMmdmMNVZULksm9/CkMHklX51uqYILQMfDVTHgEEp7BhJLdnwQazMXlJeSeoKZsiXuAIGwsW+Lm20GkBL4+JNwDMMvjZ1Bx/cnfNJtfNhUlWqp0CzBz9W3vz+3B4hics8of/sdnBzzwW3Tzw4hOLSz7uYkmhLv9fbGzMTEQCARioMLomroX+EgQPEIYNVl38GtI4zKVVcZoXXObBmXnASG/cjQIhtHt/0wYNk6+6i3RkJl8Ybegwfpv64ltj55O4RIlIVXwmYEOLpLBvwA+0wlifKXeCuHJ3EHgdA2BQCDahwYB7i7iscsxo86YslcQNJwqzzAm/W3KjdfH/yEatZiv0S1I30hT2n5T/lndgS872swkENP1pcb0Q6ack3xJ92Bo9i6kFeRrr73GJ7sFyBKja+ze3Y0rQRACz5BOmr9Wgj3EqWVaE8X4KNvdtHVFcmsu5tRc5DMIV2PRsNv5FAIxODGbOuMVuRU4IPAfyn73hsTRNYWCwFjh0Fl0TRGjrRePXioIGMrVI938OGsYJ4Wkdxhf6BlMiOXwjU36RLKHLKvKOJRAWiiBaqRnKC6WgbiKxy4jpCrSNwrHCWt9gFB4EQpPYegYqjoPZiIcNsc6kDXRNRiGfYOmJd3fhGWF0TZSjeUDW4NJlX+3A1GsO1M1Z6i7v0rE57sI2oTl0qBNWIhBDq2uo5sq+cxghr2fGIK1fCfCAQIMULVFA9jDJ1j51hurbkAzzC8nK1eN91FKuvNiEhJgl6ZvBDi1uTmjGXlhQ/QKKwMDe/KokqoraW8L0mCD9AzBJS0e2jpGgDGz0VyTP0BDPOIC34j2PG90Ep2J/vN05R1T/YVkl/esIQF2afpGgDeXlcGHzyAQDuWPCRP4VDdgGKoiazB6jGgLdlm7pRfFHm3CuoxARKoCwMTmswMGdv+6fw/VF5AKieVjvNefrRrwz8oRCATCCmPUIvW10vpNaAcJMEiV1I2NFjywIOCkZO58pmd4KYQzYlTbk64QnQqB6C8Yhkn7+eeU777jPqk//ECbzfyxdoAmuX/9xWd6k9NvvtmYm8tnWlJ59uzRp57K37mTz3eFDrrtPF26CMbm5sOPPw6JY08/XXX+PFfIoa2oOPDgg3ymK3Bn0We/iy7RcSygwQZDGTG6xd+UwwQYAOOa22Y2MMBFMgLMescR7iUJ9ZQcyWrg8wiEM4Hj+PC77hp5332V58+P+Ne/Rtx7LyG4kqcdms7dto1P9xMVZ87E3nprxNKlfL7v6dZFmPnhh77jx/MZCzJ//7lfsy+8dhMn+F20pmverwY8cJekb7FZqqevIbUEJyQK9nk7TfEFLgtOCkivLr93dEUCVKLcKp3ORPsqO7spGr2G5NL0zWtI6c3N8OEzPSb/778jFi/GCeL4c89VJyY2FRS4Dxly5q23GrKzM9ev95swQSCVcjXztm8vO3bMrNUampqSv/kmdN48+IbZc+edYfPnn1q9urmoCIy8rPXrA6ZNg8pn3nzT2gMcgg6rL1yQeHrKfPmnYhe//rryzJna1FTvUaMKdu0qPXIELHKBTOYWHl569Kh3XBxMJvGTT8IWLICxuJpCmSxnyxZNRYVQLk/89FNutmJ3dyiECmDHh19zja6q6uDDDxsbG1P/9z+TWg1dwVGorwwJ4boVKhS2c2Mo6uRLLzXl5x994gl5YKDc39826x4V9fcNN/iNHw8z56ZtvQhwlD2ptuYAdzenXnkFhoARjQ0NEUuWgNmqDA6GVuc/+KA+IwNOExT06NNPRy5dWnPxYuqPP9alp2dbLh079JNPaisrczZv5qZdcfp08rffVsTHa8rLvUaM4M6i9Ngx6zRESkcGOFkVGMinugrD9Nf+Z7C8Dee2CAKH2e067ndwgcjWTHX05AiS8Ah0+YfBOE54BHUQcaEnzB3mkVGhLaln/ZwhEM4MQ9NhixbF3nZb8cGDYK6N/Pe/QZhBb/jDGBa5bJnU1xfKQ+bMMdTVgdQ1ZGa6R0YKlUqQMY+hQ+GQ/5Qp+Tt3Fu3fb9cDdD7xhRdAP7iuIFt2/Piwu+4afvfdoP0gUVB50osv5m7dylWoSkwECw8MR0hba8Kdgc+YMSBafhMnWmerDA0FCz7ugQcUwcH1mZlQXyCRQOVxTz5ZtG/fqIceGvv443BbYOmVxW5u0Ln/pEnQPGj2bO+RI+2y8OWwZNMmVVQU39jmIsgDAtqbA9xMgHBCdsiNN/LNLID5roqOHvXww9brAKKV9PnnYx59NO7++4PmzOGW1kHsRz344PhnnsnetAlucdJ//XXKa69NfP754gMHaCPvzsl2GlxJv8MFE3QspqwT+qM/8pkOISRKJ1Qizq2mFcffHeBCKenuyhoM6qvyt4u371iuG+tzKKO+Xss+DDCa0b4shJOC4zjYf5AAI6zsxAkw5sCG8xo+nDvaAhwPnjOn+NChwn37IpYt48o4JVAEBurr6lr3AIaapRYPiO6Y//xn77/+lfbTT5DV19ZC5Yw//zTr9VyFwt27wcImBAK7mlasswUK9+6F5qB8lKW52GKtCsRiLgFYuwXs5ibz91eXlYHOaauqxCqVXZZv0w7tzaG5pIQ7X6mPD26zsB+xdCnctey5807ro2iQcMpkgjsYSEs9PRvzWY/HpEQCPwmhkDabwYgHCzv1hx9Svv8e7gwwwrksvBaY9HA/wad7gLksDcxZY9pBuqHClH+Wqs6DLFVbZMo8ylVgtA1sGi5c1gmqMseYtAt+FZhQzJq/XGFdCTQxl6Zy9WFWxvRDUMJ2m7KXL7RAlWewhcm7rXcPMChXEz5dCMXfDozx8j88oFd+eeyGLDc/+MfI510Kdqe4gzZetQdcmJsm+v51ofpwZsM3R0v50oHI5LAFE0Kv5jMWSEKwaNjtIR4xfP4Sw/wnQvmowOl8HuFMgJT6jh0L1hV8wNbkS1sSOn9+ydGjNUlJYJJyJfp6NgxqY14eWIGd6QHkZMmGDVUJCdqKisOPPz701ltjb7mFP4ZhYL+CBcxZtNaauuo2XCyxi9Ll5TAQmOB8UYfYzQ0mDDqX+v33E597DoTQLsu3uRJ2c1AGB2ss74nBhBmbrW2kSAR27binnsrauJEvIghWZS0PFHR1daqICK7YilAuF3t4DP/Xv6DzTj2n7z+u7Gy5E5jLMw3xf5LeoThB4hIFfD/jUhXpE0HIPAznt9FadkuNMf0wJGA4w5n1hoS/2G9Y0N3UA3CIKzSe30p4BuuP/0RVZkOh/sQvIKVgaBlT91kiGvAY0w7oLWMxerVmy2qMphhNvXb3h4RHIN1URdUUdMkbcZvgIP428fl76+6JkHvAlXI5DQbpZeNp9D4iASEUEN8fK0st1Qzgd5NmRq+YEr6Iz1gQkZKFw26P9BrJ5y2oJF53TXpxQextE8Pm8UUIZwIMteqkpORvvrn41Ve224bBGFWGhFz88kvQWrDtBBKJKirKKgl5f/2V/O231YmJIVdf3V4PViij8dz770MFiacndKWKjEz/+efsTZtAorgKkJj6+utn3nkHxrLWlHh5cUdt8R45svLsWZgVCDlf1CF2cwOTXV1cDOUXv/mmNjnZLgvfn39ff317F4EvajWHgGnTwJYFg7jk8GHi0hkBhXv2QJ2M33+PXLKEKwEbesxjj53/8EO4dDBc9KpVXLkVdgHg0UdPvPgi9Jb55598actpJH3xRbZV0fsPu+XWnoArfISxs0GASZ9IUBZB2FhcqhSEjjbnxsNvxJR9XDhkBldTtvC/olHXtNi+IxBL5z0ijJwkjJpKWWIoUTWF4jFLhTHTBH4xl10cQj9pB6VzHxaETxBPvB60ABQXTGdB4HBh1BTxqEXQJy7p6cN1Br7uTZeNYAc54mgHurmajf3kIgpDSFXsA+w+obTB8O2Rstxq9h/oa9dGRPvyu1pa49KOOJ6e+6XepP786LN8nn0lWvHOsk3bLn5zJId/tgfcNuEZL7m/SCCt11b+cOp1vnRAMKgccZx5662wRYv8LH4bjj399KiHHrJ9VuoqnHzppRH33AMzB1Uu+OcfMEZtsxOff56v52hAqs++997sjz/m890FvtKPPfXUpFdekXg45r3QbjviAOMVc8RLwOayNJBGWtsou+ZJc34CVZEpmXUPlFPVBfqTv0qm3QE/5ctfYQwa7fa35Te8A4esadtCY+JOTCASjVygP/wdJpSQvlGG81vlq97AhZavX5pW//GE/Pq3OWdVut0fCYddBXazdse74sk3mgsTQR3EY69la/YMsPEIpTef5v7XS7AjuYgdzJrsfaW+QJC7+PXlEW8sj5g1xJ2T4UFLhNfwcSFzNid9yecvISRF7lL+nynC+QGhqklOtq4/uy6R114Lxi7YlzmbNg254Qa7LF/J0ehra5O++irk6hbPa7qHoa5u6C23OEp9uw/7LowDTC+qtgiUUjrvUTDx6eYaTCi2Pp1lPQSb9Ibzm0Uj53MlnYKmzRWZhHsA3VQhW/Isr74AQRBeoaaiC5Bk9GoYl/CJMBddJP2H0I0VguCRYDRzFXtKHyxBW7GoPRskmc87IThOKDxtnwT0GZE+0vtnBS4YfuUg/wMVuPYrRz8UX7CntMF+WfLauPteveY3H0UQn0c4N0KlcvH69db155kffuiK5i/gP3nyzDVrRv7731PffBNOwS7LV3I0Ei+vqa+/DmLP53sAdNXeU/a+xPZJZ09g9M2aLavV65/DFV6kR5DAL5oqz1BvfIF9wQnHhTHTqbJ0QfAovnZnAKH1CDZe/MdckKDb+4kpN54vh0s3/XYwtTWbXtRse1085WZC5g7aby44b84/Z0zZo92z1iGL6raPxnt3CdoKo2uiGsqccS0ax9nYUk7sw8vVl6A9ZX5ljZfFlcDJCK8R1iXoyeELrx153zv77tMYGqGy7RL07OgVUyMWf370WbXBhV2XIF/QCFene0vQrBFZxz4771VMWcfMFVnSWffy+U5Aq2u1uz5Q3PgepKnyTMOFv2SLLz8js0N3+FtB6Bhh5CQQL+3f74kn3QiSzB/rLmzYRL9oLt1HW9hxqRsbf5F0sg17BEl6BDuz+g4AzJSxTltp/dRrq/gDcL8plC0d8S+4wwD15YtsOJKz7b1997u0+g5OKs6c0ZSX8xkLJrW6aP9+PjMgKNy71+4cbaGMxtQff+yMd0x9bW3HV6b0yBHbvV0cV2zlFFAO2AJ9BRjGmHZINHQWn+0chNyT9AlXr3tGvekl/el14vEr+QNtIRwyw3Bui2bzy+oNzxGeoaSP/ab0bsBQl7fB95EAA7hYRnqH9+r7tV0CF0kFMJ+WwaEQDqdKXfzHuf+zfjYlfsEfwLAFsbepDY3H87rjxRfRLzAUtfdf/+Iz7VB59iz3yo2VgSHAnTl3jvRfflGGhnbGO6aupqbjK1Ny9Kihro7PXOKKrZwBpg/8IeK4fMVq0s/+ncYrgOPSqx5U3PyB4vq35Ste7bi5IHA42MryVW8pblojmXYb+2Jxz8HBDOc1uO8EmAVMb+9QQuEJl4Av6RdwnF3c9wrFBN0Mko9wCHEBU/3dwv5v5d9rr9sNnyBV5MiAqZCI9unKEx1E75P3119cbIa8HTt0VVUp330H9h9zKXgDZ6JxWdu3X6yt+LzFnqtNZZ0hwCFoCFINaZDnsuPHwabkKlsTcAhkRltRATWhAtve0oNt1naI1sPZUrRvX31mpnVQwLYrsCnBcIf5w/Rg0Krz5zN+/52hads6tucuEItJiQRKTBrWta+6pMQ6pYacnIrTp8tOnICB2uvKDtZlx/ffQ1e2/Vg752jd3NqKzzsbNnYewg6rEdy3AsyCE25+IH54P4kfjEt6hhDuAY65l0H0gJ/OvP3FsWetnxpNWX5tKiSK69mX5RFOQv6uXWa9PvaOOxpzc239HZ59993AadOiVq48/frrIDBn337ba/jwgKlTC/75x64V1w8IUtbGjR5Dh5556y15YODI++7L3b69JjkZBDj+9de94+LcIiL23HGHe1SU7/jx5z/4AJoU7tmT9ssvMFzJ4cNQE/RJERw84r770n76CbTQdojWw9kBXZUcOQKDgnkKbe26ApsSTidswQKvESOgZlVCQuxtt4Edb1vH9tw5w7SpoKD81CnovGD3bqtrLffoaKt3zPa64mpyQA+qiIiwhQvjX31VrFKBpsI9hLG5GW5lrD637WZr14qr42w4ahPWAIRhrBuh+0eEcJGMdWWi9O5bFcQtq/8RAylkk0tT2pCbU33R+jGY9RpjkyXBbjVcFncvGMeeMj+uMqK/cAsLAyGpPHPG1rEU6A3YeaCLuVu3gg5ROh38BOEEnWBjD7RqBbqY+Pnnsz/+GCcIriaG45FLlhRbllIhC6oG+q0MC1NFRcn9/ZsKC9lhGCbG4okicMYMMP6gcziK4zhUay4uth2izUnaETp3LgzqERsLbe26gqP+kyfDHCABhVErVkCidR07YG4lhw7BJBuysoLnzOFLbehMV3DL4h4TowwOhpsAQigE/a5OTCw9dixiyRK4Vlyd1s1tW3HuNp0OF3H/0D9cujj9ZwWyjlt8BCDDUhVk+MJeg5AqBb6RhMoPGb59SZ2mskHXIgQyzVB12kqtsY3QPY26mib95cddepNWZ9JAfT6P6CfAKJz5wQeF+/al/fwzX2RB7O4O5iB8lm3bRkqllNGI0Ze9Lti1UkVGynx9y06cgK8ek64773IIZLKGnJxTq1enWBwsQ4ntEO1Nsj3sumqTK9YBwaZNJlBEqY9Pxy4hOzMcKRbDl2LovHlF+/aBrodcdRV/oMPmXCs+41Q49C/XXJLSBT/MlMmYxvqh7B4O8aB5BS75J+nv35xARHgECnwjCJkKbhf5QgeC44TUjbW2PYLRE9++58f41387u4bPWADr9s3dd50tamMLyXcnV2+88BmfwbB9GX++vPNGO/1G9D2V58+LVKrg2bNZSwvHabMZPgKxWO7nV5OUBBUqzpxhb6fDwmrT09UlJaVHWRf5LVoBOD7l1VdBQrRVVSDGbCx6hsnftSt88WL2aPuwTpKh5t9/+44bV3PxIgjtsLvuIkjW0aDtELZpuBXIXLeOsbkbaI1dV21iX+fSuVsOWsBxnzFjLn71VbCNWLZJB8OBpjbm5tampQnlckIk8ps8GUrMOp3Ul4/SCLRubteKK3QuHOEDywpVktL5l5pAQTlH0N2AVteqf3mk19fPL10cx8YD7i6EAJco2RAIBMluXnfA2gWOkwJC4Um6B+Iyd6d7/akroHjALo0rxgO2A7Q2888/KYNh+F13gdC6R0fn79zpFhkZsWwZu+p79ixog8TTM3DGjMLdu03NzZHLlsn8/aVeXpdbwZ+jSOQZG+s9apS6uBhKwBQuP3UqeuVK9xh2DyocBVW2S3gMGVK0d2/I3LlgEYbOnes7dqxHbCwod01iYtTy5fLAQNshBBKJNW20BCeGacC47AlcQhUdzT1VVQQH+02caNuVSKkUymTK0FC+ZmQkO4GWw4nc3KznLpRIlOHh0JsiMFBXVRW2aJGdGQpDcEF52+7qUlAHmKH3yJEgpQ1ZWeOfeQY6gRKwd73j4rxGsv7S4QRgIJ+xY+2a27XieusluhcPmGGdEDtMg0GA4Zuc9Azh8x1DmUyZx0Qj5vLZroCLZOKx1+KOjgRvByGWcy8E9ZEjji7BGDTsR9fE0OYuiTH790aQuNQNh9NjH/T2615rB+HSjjgQyBFHT+ieQ+mEjz6KWLKkg4fBTg3DHHjggWlvvWVrAfcv3XPEQZVnMt0SYNZ78+6PCKUPVVuI0ZRs8TOQNsSvI7zDhNFTzfnnDOe3gjQQMpV04RO4UAqHGJqiKjIZbYN4ys3C6Gkt/D+n7jcm7wZJFoSNlUy/E0RBd/g7qiqHvT8QSaVzH8FxQnfsRxiIbqwQRk2VzLz7shPp3R/hcg+6rhgXK2WLn4Kx4KRsK0vnPcLNuatYHESyfnad8eEBaCfh5kv6RQv8oknPYJgoLlPhQkmLABcccMMolOBSFdRha/pGk34xhJsfLlYMDPVFIAYzoQsWWCP4dp5xTz7pquqLYSaNJnT+fOdR327D9MARNF1fKhq1SHHDu6Cmhgvb+VILYAfLVqxW3Pg+ofAxFyZyhYy+Sb7yNdnyVwxnN9ma3XRdiSn7uOKmNYpbP2b0anNZOlWZxZh0UCJd8F9B0AhB4DCQc+ncRxU3fUD6DRFPup5vaQGmIR6zFMYiVX6m3DNQ0kHl7uGUT++tcEvTSh/SPZD0iRD4D4Hr1eLjPxTKSY9AqAM1XXqpGYFA2BG2YEH/BxXoW4QKRUyvhXzoS/AemEDs6yre4ZAQBA2jG1p4HAPjSn/yN83ml01FvPoCgtAx7K5euSeGk7aLplRNId1YqdmyWrPlFVBfEFT+QOewToN9bfVSBAjH4twCjEAgEAhXxBGbamldcwuPEQyj2/+ZMGycfNVboiEz+cIOEIoFIaOgMnyUd34hGrkAjDqqKle98Xn96T9Fo5ewai0Q6w58rl7/LOkXRbh1+NJjlyp3zKVrgwQYgUAgEI6mBwJMq2t1+z4z5Z0xnNssHNEy1KBADIasMf2QKeckX9I+gqDhVHW+MWmXqSBBf+JXurma0TeTniHCiEmsfnPOMimjMHy8MHoq6R1hDXTYLl2q3D7W5QEkwAgEAoFwND3wuEAovMA8petKJNPvFIaNhRIyeCS7BRrHZQseZzfnmg2SOf/mNkXzhwCcYAMD4zgYzULLFmhcJJOvWA0JurZAGDWJUPrQ9WW4RMm6Y5KpdAe/NFdkMbpGwiMISqiaAt3Bry+3vZQASP8hpG8UY9LZVeaOdodLFwcJMAKBQCAcTc9cHpG+keIJ1wkCh3FZQfBIwjMYEiCc4nErRHGLBMFxXIn1EEgvu8gM45JC0XBeO3GxQjR6sXj8daQ/uy+P1jVyhi9jAvsVxyUKxqBlzEYG0DWzO5OtbW064QQYgzp2lbvNpeUBJMAIBAKBcDTdfTvZ1vR0OJJJNwgiJ1DV+ZhJL1v6AukRJFvyLGbU0TUFwugpkim38PXaAhfLO1/5Clx6o8cZ3wNG2ILeA3Zp0HvACFenm+8B1xUzejWfQbSE9AqxvCuLLGAEAtGK/J07eZ+LDAPpjt06to3FoQRt7L5bXRj07xtvNDY28vkrUXL4cNrPP1tb6WtrueB91hKuAlfZ2ejq3EoOHTr08MNOezoATiLXv+2A49ili4MEGIFAtIAyGHK2bOEcHOrr663pLgENhQpFT9wUw6BLNmwQqVR8/kpUnjvnNWKEtVVNcnKDJTShtYSrwFV2Nro2N4bJ/PPPGe+/P/yuu/gSJ6R9J9sIq8sKtATt7KAlaJfGFZegmwoLL6xdO/vjjyFdnZRUYAmZUHLw4NgnnmjMy0v94YeJL7xw9r33zHq9tqJiyquvusfEHHvmGYFMZmpunvrGGydffhmMTlIkUgQFQRMwoAv37KEpCo5e9fnnjQUF2Rs2gBFQn5kJQ0AdblCAq0mKxdrKSq4mNyh39Pizz8oDA5sKCkRK5dQ33zSp1XZzOPz449PeeINrFXbNNSdffNEtPJwN2zdkCNcPV6Hi7NmapKS4Bx5IWLvW0NhoqK+f+eGHzUVFKd9+S5tMw+68M2/7dm4geUDAhOeeg4Fsa1odg0A5nCmcJk6SMl9f6N96EYbddRc3Ilw9LmGdPNcnlNtdBG5u0BX0SQiFtNnsFhoKDe2uCXc7kvTFF1DuP2XK2McfP//hh23+ImZ99BE3z57TvSVoRtNANbbwodE9qIosjCDZPVADBpwQBPCe2pAFjEAgWtCUn1+Xnr7nzjvhc+rll71GjlSGhDSXsMHg8v/+O/yaay58/HHU8uWzPvxw2O23F+3fDxZzbWrq0Jtvhi/9i19/HXP99XM+/dQtIkIVHa2rrs7dvn32J5+AuYYRhFCprEtNBZ0DnY5cvrwuLY0bEbDWnPzqq9aa0AN3FIaoSUkJW7hw9tq1DdnZlF7feg6gOtZWnrGxipAQ0KSYG27gSrgK2Zs3a0pLxz311MVvvglftGj6W2+Btulra6GOUC6/+uuv/SZO5Aaa9X//V5eRAUPb1eTmA3BnOmPNGkVwsFdcnO1FYANUxMVBHeiWO2TXJ5TbXgTr5Lk+Z37wgXt0NDRsfU0sI7PRkcMWLICzS/r88/Z+EVzN/kQg5BM9gWH0p9fh8j7yhsYYtfrT6/n3g20wxK8z5ZziMz3G1mMjEmBE3zEu5KoX5n/HpaVCRYjHEC7dmo6PArZdIRxL5blzk195ZeEvv8DHe9QoVWSkWKXS19WBSFSdP+8zZkxNaiobUR+sQK0W7C1NRQVU8xw2DAxfsO3AMoNDoOK+Y8eWHjsWOncuThAge6qICEjUpqWNvP9+SNRnZIBIWwZkabMm9MAdvTwEw+AWA7H1HJShodZWVkmDClwJVCBEopLDh2PvuAOOlp84kbdjB5i2sbfdBmpnnZV1ILjhkPn5ta5pmQ77XNn2TEHvrQ3ZkoICKIFEVUKC7SGuTyi3uwjc5KHcrs/W1wQOAY25uXBLAYZve78Irlo/QwqtL9t0G1pdA+Yv62OyJaasE/qjP/KZDul8TQ5Couz5tK+AjW8vJMCI7vCvKa+svW4391m96JdlI+8VdmLPhVLs7qvkA4pdPeT6J6/61EfBr0B6yHxJ4vKNod3R1th2Ndg4lvtXVtUFPtMLNBcWegyx3P0wjK6mxiMmBr76SZEo5fvvh956K34p8jxtNBbs2hVy1VWsWli+9CmjEWoSAkFDVlZNcrLM11dTXi7x9IR+0n/7jZVb6LC62g3Expq4hLUmjGKtCT1wR2EIuUW6yuPjvYYPb3MOtq1AiqS+vqxiXSqBCgFTpwZMmZK/cyfMU+LlBQboxBdeCJw+3XYy1nPhEvY1L2HSaKAVnClYnKCaXP+88jGMuqRE6u1tvQh2fV4e7lICymHy1j5bXz3+mlyiLj2dH8tC61+EM4CDAPf48aa56CLpFcany9IM57YY0w7SDRWm/LNUdR5kGV0TG6u/vsx4cTdVmY3RZlPWcSinytmVBrqp0ramtROow8dsYBhj+iEogY8xZS87Z6GYe4PZOpxtdAdzYSJVxW4s6Am229OQACO6g5c8oLQx74tjz3557LkLJUeuirn+1glP88c6x5nCfevOf1SjYZ8SgfqCio8LnsMdAmyPIuyYGbXcaNZtT/6+VlPBFzkO1nbUaCTerJMBo1rNUBS7kQrHQVEMjY1hCxYIJJLgmTMP3H//4ccfH3LTTWC6gVpwG4gEYrFbWNjhxx4DkxEkHBqCKqT+738nXnoJ7FG/CROgQ0IohPLLPV8ieM4cqHnypZdA82xrckfBKG8sKDj69NN527bFPfhge3OwtpJ6ejbm5Fz88ktrCbfLadgdd8CtAAizx9Chhx599MTzz5ccOmQ7lvVcIOEeFSVSKGxrWubCAuVgksKZFu3bB0YntLU2hGvlPmTI4f/+Fy4CSL7tIa5P63CQ4C4CV4HtMzKSu3o+Y8ZAud01YTsHGKa5qAhku4NfRP+iNVJmmoHrgPd4HxZdX0JYvFyZyzMN8X+S3qE4QeISBaHwwqUq0icC9JIqSdHu+YihzYzZaDi/jVbXEp7BuqM/gB7j4hY1QXeNiX9DJ+aSVH38n9Ct/sQvdF0JofI3pu6Dn9ZI/rbDsfOwwLrGPL+Z8OhOdOQW2CxBo01Yzo5zbsJ6eu6XepP686PPctlbxz81MWz+K3/frDY0cCUAyGqDrsY2Jujs6JUrRj3wxJZFfP4SnnK/Vxb+/Of5/wPd5YtaIRerBISgUcc/hGuvK2fjkVlrcqsv8hmHYqbN54sPXhWzCvR44LwHzDAgXdPfesv6vJOD26PU+R3RfUZFfDxYwHEPPMDne4OW18TY3HzihReu+vxz7mAf0NVNWMmlmu+Pld0w3neKVzOmb+ZLu4Vu/+cCi+9lVhFP/SaZdR/pzRrEpqwTVEWmZNY9kDbEr8Pl7qI4/quA1tbT1QXGzKPCyEnQ8HJNhtFsekk4ch4h82DMBsOZDYqbP9T89ZZs/mO43EO3+yPRpBsIuScXDNhuOBgCdJ1WV8uWPIcLpdxA3QRuSzxDLOHqLTkkwE6OSwjwzKhrrxv98Pv7769oKhKR4pWjHxoTPEsikJlpY3LZqU2Jn2uN7N+hrWrOiLp25agHntq6ZE7Mdcvj7rd0w3Ku6MDv5z6wHoUSH0XQXZNfClJFQrqiqfCTI0/oTVrbriK9Rjw4452T+f9su9gD76y9Qy/tgqYZ6lT+P3BVZ0Yvh+s8AAQ4+euv2d1VRmPQ7Nkx17eItApG+cGHHpr3/ffWh6D9jr6u7sgTTygCAuCbfPLq1b0UM7H1NSk7eTLl229H3Htv0MxOxAJyEFYBPpnbWNF45Re7SxsMp/PY9d7rY4mlkT3SF93hbwXBcaCjkDaXpZnSDtLaRtk1T5rzE2wFmIvVD2l9/DqqOlcQMMxckiwaucBOgNXrnxWEjeEUFBdKRKMW6Y/8gAklpG+U4fxW+ao3MJq2RvK3Hc54/i84DXPBOfny1bjUDY52HxwX+A2xuglDS9AIBxDqMZSizdVqVgPunPTCyIApv59d8+aeu349+/5Q33FQwlWzhcRJAmeXd84VHfzlzLuQOJC14Ytjz3J3G9ajwIpR9+tM6ue3r3zur+XHcltE5wYC3MLvnfpaWsXZ7cmDZU9WTs3F7cnfx/iMnh97C6gvX+rixD344Mz/+785n31mp74AKRbP//FH51FfQOLpufDnn6e/997stWt7L2Jx62sSOG3agp9+6kv1tWValOq6cT5X/EyKYCUq1FMSHejONew2hMKbbq6GBFVbBDIpnfco/DOgm2swobiNYEQMYy5MkF39sHj8SkLhxRdaa+I4ofInA4eLJ1zHepmOnoIxmLkik3APoJsqZEuetTVt7YeDf4TeYaJR12j3fWr7SLgbsGvaNv+SkQAjuolEqIj2GTXEd+y1cf8eH3L13ow/QYODVFEjAqZsSfo6pTy+TlN5sfTE9pTvQIOD3Nt9jU9taCisZ3dMVDUX51RfrG313Fcl9QZTz2DWGSnDyfy/wfzlD1hWue+f/lZ2dRJIOBiFfOlARylyB+t/0O5BQzg5XnLhMwtD37kuckSYF96zHcWkXwwXRZ/RN2u2rFavfw5XeJEeQQK/aKo8Q73xBbqpkqvJguOiYVez1TY+T6v5Z1W2NSXTbzde2A52sHr9M+biZBBCwiPYePEfc0GCbu8nptx4rglgNxxXKBo+l/QINpzdzGW7iajFHTMSYEQ3CVJFPjJzzf3T3oz1G7/hwif7MtlNDSEeMfAztybJUoUlryYVfvopL+937Son8v4eFTj9oRnvDvefCHexfKmFf0993WjWDSr1Bfzcun8x+weGyd64kd3l2z4NOTmc58gr04neHI66pKTy7FlI5FuddPYMrh/rWTuqW2cg2lc6OoR1dIyTQsYaer5bgBnKBk6gKUHQCMWN7ytuel86536wInGZu+K2TxQ3vEu4+Ymn3MytPwOiUYsUd3wGNeUrXuUKbWvCB8oVN61R3PSBKHY2+1i3sUJxy//JV70lmXaHKfMoLpZz6892w1mHkMy8WzzpBnak7oILxHzKAhJgRDfJrbn4xJZFT29bumb/g/EFu7nNVnIxu/oEpqqlCgttKRcS3X8r/1T+ri+PPQ/m9b+nvfnYrA8kwsu3kPGFu8EQHB00g88jnBLG8iHFLb567DBrtdweq8OPP96x/+fO9OZwSo8e1VRUUDZOOnuCtR/urB3VrRNi3W3UPXCxDLTQVNwr2xgJuSfpE65e94x600v60+vE41fyB3oPHMeFEj5tAQkwwpHUWB4De8sv79T3kvv/f3vnAR9FtbbxzNZssqmbXkgPIQ0CiYReRNqHhU+8Khau3qv4iQ2lXUXlongRsWK9liuKVyygFCnSQ4KkAAlJCOkd0vsm2/d7JmcYl00hQCqcv/mt55x5z3tmJmGfeWfOvAefFc0lpNopV5wJmFud+u8TL2869oKvY+hYn1lcq4VFXN6OM2XH7h393NALCm84VLW1lUlJRXv2nN+yhQRzJQcP1mdnI1pV19XJ3d0FIpFBo8n54YeML75AQEm6XEhIyP/118b8/NbKSjt///wdO5oKC7O3blXV18MYm2Csqqvr1BtamoqKMr/6qjaTvcsCqk6dgn1Dbi4JK7vy0G7Lwu9z3rZtRr2+YNcuttC+8oRZXz6bB0n30fFAuvJDKDlwgITspMD7IUfNVyuSknAqzIYe0jCX33G9BiwnLiJr8vc+DCOb9oT8vrfkC9YhMha6snfv+hSGvaS47IqECjClN8mrSVfr2m4LuZ9MoZKKZLNHPFjRVFxSn0MMOoW8vKSwdidVUxhGwKfEutBUaMDX2+V3m388836Tqu6RsasxFtdEGQhq0tPPvP++xNYWcgL5wVVV9vff52zdKvfywqaG/HxcZsUtX26pUDhFRsa98AKbzSo9/dTGjZBSkUyW+/PPQrFY7uHhOGKE39y5UltbGIvlcruAgMS1azt6Qwuq6OUyZsyZd9/FDlw4cQJVrylTTr39Nj9cpx7IDgN+nytTUg4+/rhMobj4xx91WVkd+/LZPGz9/Do9kE79kFFgn/Xttzg6lMhhEj9mVZSrTp+29fW9bOghDmMpx79hrkLB5cjlZ4MKMKU3UaobfzzzwQjX6Jdnb35q8obVs/5jL3PekrzB9G3gjmj1mvOVKdODF6ALwlmutR2xQPzMlI0rbv1kYfQLL0z/sFFVm1oWx21rR6Vt3Zz4BuJss46UfgbaE3zvvR4TJzqFhyN0QwiraWyMeekl93HjSBKMor17FaGhw2bMcIuJYRjGqNOhPeyRR/zmzRNaWjJCoUAiQXToGBoq9/auTE5W19dDmRBWoktHb2hRNzREPfccIkh2eIjc11+PXrrUPijIPjDQNTq6MjGxKw/t+8vC7zPUFHviPn489kQolXbsS3avmwPp1A8ZBa5kzs7oDj9khSj+EHi3FSdP6traIp94wuzAiYehCyOSmOayuMnpeEOeCjDlWtid8dXv59lZVx05XXrkXwce25+1Jbcq7efUDzceXlLeyCVvy6pM+W/Kxo5lsDnpjZ3pX+RVn43P34Uqv1WjV68/sDix+Pc6ZeWB899vOPgECZdNu8P/J8f/kVWRbDZFi9KfNJeWIvpEoT431zUmBlWPCRMQ3ZJNDkFBEBUilmwqKIkEP3wXYoACUSa2cOpU4Pz5vnPmjF+3Dgrd0Rvf0lhQgC46tRo/MhcXvUaD6NPGy6sbDzxoZHfAaGzIzXWKiECB5Ibs2JfsHil0eSAd/LQPwvbC/qBw8eRJUiB+TN36zJypbH+T22xotAx1GMvLcqrcvOBijQowpVdAwNpNOuL61qqTRfv2n/8urTyepOAgVDWXJpcc7FgGCGSP5+/cl7WFqLXp1lrlxWN5v2BTUvEBta6NNJp1L6jNRLX7OJvSd+jV6oacnOIDByoSE8mCDWTBAGwyGgw6pVJsY2Pr51d27BgkKuHFF8P+9jdsIu0o8MYI/hDXtlZWWjo4QMjRt+T33w06XUdvfAsp4MsN+1CTlnb2o49EMhkMuvLAw7uCcuPLUWJnx+eG7LQvb9/VgXT0QwbCQbVWVZXHxZ3fskUREWF2CNhtbXOz/x13tJSV1Wdnmw1NPAxpruExsFF35XQfvYzReFUv+KriN+vKuZkHPYURmM3AAsI1a9ZwRcqgJL/mbF5Nn0wCpPQDs0c8yJX6kqzmZvxwlYGgpbwcGmMzbBjCuDErVgglkraqKsTB0EKIjdTe3j4gwCEwUNvaWpuREXT33a7R0Xw7uvPGNj4+1ampivBwt5iYtpqamrNn7QICbLy9O3rjW1BA0IlGh5CQiqQkNKpqa72nTXMKD+/UA9lhwLvSq1QSW1sEtdqWFrmXF46i074WBkP3B9LRDxlI7uGhqqtjhELvqVPZZQov+SFuGQsLqYODfWCgfXAwWvzmzjUdmngYWO72uK7sx4xIbFTWQ+K4+pUwtNQq//u8JHJOf967Vif/rCtKEQ0bxdWvBCOz15zdKw5gl67qIQIre/aJ+OXQVJSDHbog/5BmKC7Ifw2UHT3aVFwcumgRV+93oHkIMaHB57/7DurrMZG+mdZrXNuC/KYYGi4YWrt7tWzoYTC0/LjSev4/GWkP43tGqPgzBTQPjYAHOzQCHtLcJBEwwl/HkBB27bwBAnFkdVpa/fnzHhMmmE6zolw/1xkBE4w9XpXBqFa2/rJGEnYrW/jtTV1ZujplmzYvURwQwwjF6pNbdSVpCFg1p35hrOyE7WslaTIPth3+BJ9sFOs90qhqUu5cJwmdZsEwuoIkVfLPaFQd/Vx9apsm7TdGZoteRk1r628btOn7tNlxkuGTNWl7tCWpIs8wY2tD2763Nen7NGd2WkithE6+ne4G67nolNDJp+NaxZ3CCEUCO/aFTDPoM2AKhXK9uN1yi137zeSBQiCRBN97b/hjj2FPuCbKoIGRyskiu1eLob5cOmqe/C9vCu1ctflJpBH6aj1/jdWdL0OGLYwGfXWRJvOA9YLX5fduEHpFqJJ/EsidGLGlvo7NYanJPi4Jm4FOksg58nvWW93+ovr0DrTris4I7d2tF7yBKNbC5F5327EvRcMns+0L1mlSthuU7KvYne4GI1cYmqpI+Yowss4X8qICTKFQKJS+hGEE17SIEJusysmXLdi7W1xafYF9UssI2NCTEVoYjfqqfJFXBEnxKPYKN1QXYjixX7Qm83cEr4baYpF7CCOW6avyWn9b37r/PYv2BCki3yh9w8XWfe/qLnCva7MYDIbaEvEwNu8HLhqECh9DTTHKne7GVcAwXa2hRAWYYo7C2i3Ki305hHLDcP2phnvuQatUnv/uO9Pl63m4jMq9msy5pby85OCf8+EHFb2eQdrsBPL+Bz/tCtQnGTkYKzv+/rahrZlInThkir4kTVuQLAoYiwBXW3RKm58om7XU+vYX2RvI6CWxsr7jJcvYe1XHv/pzRQcopaXcqGn/yzQaDSrOW+foNB1nNXcK+zJ0F5ZUgCnmhLuP63QBwb4mwmP8Y+PXyqXXu4QZxYzrTzV8VR6S16+3cnGxCwjomNW5PC5O3djYu8mcdW1tIssefQ/2P72bQRoQh/wJJFVu2+AGgseI+yR9t8gzVH/xvCbtN23+SdXJ/0oi56KRkVoLFD7qlJ/FwZPZKuJjnVpXelaVsMWo16JFk3lQfXqHvrYEGy34BRIQOgdNaDv0sa4oRZ2yDcotdPbjNpkBeW64KHDo0dNxgXWXC1bSSViDnf6fhOXrOCLENXp/v0+9DnaJivQYn1C4W6vvj7cALcVWC6KeblTVNKn6MOPuYJiEhRixsaDAaDBcPHHCMTQUStCYn5//669NBQV2/v5527ZVnTlj6+sLGUMoadBqEbwqwsJgg02q+nrYwENTYaH3tGkVSUl6lQrfPuhSdfq0UCwWiMVQl4bc3NbKSpmzc9HevcV791q5uqrq6sqPHdNrNFBiBH+wgZOqU6d8Z8826nRwghExHHYGm6R2drrW1pwffpA6OJDldU1HV9XW1mZk1KSlYXRFeDiilOaSktwffxRZWWHE2vR0RUSESCarO3cOB6W8eNG+/bVg3rlQIsEFQUef/CHwc8cMGk3uzz9fPHkS9hJbNvTBDhfu2SOxsanLyuJfK+L3p+bsWYfhwwt/+w1Vh5AQDAoPBbt2XYiPZ8+nTIYj8r/9dk1zMzl7Zv678cMPhD3EuHyBOORPIKkKLS0LduxwHDHC9ACJB/ym8nfsqElNZd0KBGanyPQ0cvad0SuTsADDCIyqFq7SNezhs8rnzxdIu0CuIDOehLauXDzNsMslIb4UD59kqCkxttZLR84TuQ/n7B29BDI7se9odmA7V0YqN9SVif1jhPbukFWBwhuBr7G5Whp9t9DWRV+RA2EWeYYJ3YIENk76qkLG2t4y9n6Ey53uhrGtSZMTL426Hc5Je5egr71nV2Y0AqYMFuLzd67d97Bp4o4+xUpiM9Znprst+2jnxgbf/nWZmdBXPktzfXa21+TJrdXV+x9+2MbbW2xtzaZTNsmWfOHEicyvvvKcPBn2tZmZ8PBnsmI/Pz6HM776E/7xD3hAIWndOoiZrY8Pvtx958xBgc/qTGx0SmVFYiK0xyyZs1NERNzzz2d98w0uDtI++gg7bDY6n2kZAoNrCOjZidWr3ceNayoqgnHu9u0CgQBdzn/3HbpAVtnlFjrLFG3mk0tDbcW9RtIxw7NZcmliBrrK/Ny7GaTBxcREMi5/xohD0ypk9Y/Vq12ioswOkHhI/fBDrVJp7eHRUlZmdorMTmM/ANVkhJdlIuscoVgSeutlBRTdgqG1KIi8wqGsbBPDSMJnkrldEFfJyLnSMf9rGrAKFcPQyE/+EvvfIo3+X6F7iHjENFShrJIR09guDp76qnxd+TnYE0uRVwQsMTS3dGBnu6EtShEHxvZkZln7s+ouRZoK8M2LgBHe4nPb3aOWzAt/NMApgmu9HNhMD75ntDf7JwsiPMbD/i+jnx3pOYm0DHMYPs5vDsxifWcvjH5hWtACW8vL7rdA4W4LuR9dJgfcabqSINxi0wi3GPQa5cXeJvJ2CIIl2Qq3EwPuEApEcH7v6OdQFgsluJDFDsN+SuB8s6UXuh8FP3NDF82PfMJfwaY5BPA/JYBdfSzcfTyC1HD3q3ihfsiB7/cRDz/MZ2nG1wEintIjRxABS+3tazIyivfv95o2DZETly05Nvbcf/4Dm+Lff0eAi0jLNFkxvvFRJTmcW0pL5Z6e8Iwu0BWBRKJuaHAaORISju99PqszscEQ9kFBsEF3kgmZS+YcEGDp5BS9ciV6YTjoSsfRSaZlxMc4HPJlhu6Qeb1ajXAQmnf2k09iVq1CHOkWE0MyUZtliu7okxyCtTu3BIhZhmeDVmuWXJqYAX5/+jSDNEDASsaFJQpmDlFFZHxy7droVatwRGYHSDyIrawgvYrwcBsfH7NTZHoa24t9D/4Bd30zdgAxKOtEfmOg0Fy9BzASK0nIVK7SNTji7g+ZCvBNCvTs6clvzQx5QGfQOlq5PjlpPVSN23YJ/PU8EL1sZsjCulZ2kgLE7IHo5Vq9pk3TcmfEY/YyJzT6KULRvmTSm5MC7hQLpVDBZ6e+xz/HHek58YXpH3raBai0rRDR56dtspZy0/FnDL9vduhDj459WWHlFuQ8Ei3+inDIJNkKtzOH3//kxPXj/f4Hin73yCfvG7304VtWwb9EKLsj4u9/H/9PYgm6H2VO6KJnpr7jYuMd7BL11OSNIa7sNxp23scxBAVXG69A50hsbTe/MeEyFV/K0owwqPz4ce9p0/BtPnzhwoA77pj+yScwgBnJlqxpadFrNEF33z38/vunfvAB4mPTZMWmDiHeRCH4LMcNeXn27e8jEZEwszHNqMwP15CT4xQWhm8qSBeC5k5HJ8PBOcJlsY3NtE2bCnfvLti5EzE9VEfb2gqJRTtscIyQTN45yRTdjU8ejE7UGsYQOTg0Sy5NzADXt48zSAMYYFyEzhWJiSiYOcQnNBtCjgujjgdIPIQ9+qhbbOyxZ5/F5Qj8m54i09NIjPsBxsrh2t5H6lPEfjFsjHs1OyYOHNfd/KxLsG8fdZvPiwrwTcrkgLucbbzeOfL0jrP//ibpX3vPfTsn9GGZ+LJMadC5MPfYfyesLqo9h+oY7+kpJYd2pn++K+PLdb8/2tBWQ8ycrD0qmos3Hl6yOfGND+OWOchcELaiHUHqPVHP/H7++68TX0cvjGUlsZkSeBfpBcLcxn6a8NKmuOU/ndnENZlgY+lQrbzwzpFnPj/xakLBbkThliKrDQefaPf2RaBTpLOc/U684igBTuEfxa3AVmzClcSkgDvQePZCwjfJ/0LhUM6PH8atOJzz5xqxNxhGgwEiVHLoEJ+lGXGVQ3BwY2Fhc0kJ1BHqVXbkCGt2KVuyUCJBZIkgSVleXn3mDMqmyYr5VMawRIBVm5lZHheX8fnnbJLF9pulrJaYZnV2dORtTDMq88OxCh0TQ/pCvM1G5+25glyet3074jYU4Jnc3UUZ3SGTCD1rMzK8pk7lnZNCVz5hwGOW4RlXJ+himlyamPF9+zqDNPRSXVdXl5V16q23pPb2sDRzWJeZCR0d+dRTqe+/b3aAxAH64pxg5xFhS9sfaf95iqZMMT2NxL4/EAgEcgVXvuFBBGNzhYOlAnyTEuExPq/6rKXYytHaFT8VTUVQMndbH25ze7w7zncO1LeglnueVN1SDj0md3H1hsveqdiW+jFZCOFCY2F5Yz6x8VOEWUts82pSyRDQRWz1cWDjTsLJon35NelcpTN+OP0ecZtbnYrPn1M/IvOzyC45ydmbh1ccJb5gV1lDHgroW1CT7tTZqsM3MLrW1ugVKwRiMb76p3/6KYLCqGefba2qElpazt6yBXFV6aFD+ApGACpTKDzaMzgKpdJJGzZUJCXVnjsH2TBotQiUIUijnn0WIRocBt93H+xhGbRggZWrq1apjFm50mXMGFNhC33kkaaiIozrP28ebwP/fHd+OARzju2xsmNIiHNUlNnovD0KAXfdhd3A1UPJgQPDbr0V3cm9WYZhJr75JnQFseCU99/HMfLOUYBBVz5hwOM3Z47b2LFlR4+OfPJJ6BO63LJ6dUVysvuECeyUpUvGfF+Enjh8tBg0mtC//hUFRJ/Yt+L9+xE38/vA25v578YPB8NEr1yJq5Pgv/wlBOf/0hnjO5Ib+84jR+LyBXpveoDEAa5mmoqLG3JyYteswXm77BSJxaankdj3DwK5Y4+eBA99BNYKi/ZXnrqB5oIe7PRRLujX/mer2Qs/+EtA/AptmxI4/67IxSX12baWCsS1SjX3Jom9zOmhmFX+TuHYhIj5fGUKGonx0u2ziQ3427hXHaxcNx56coL/vAWjnuJaL5FddfrT+BdReOP2bXHtaxyRdmDqyswtLhcejX3ltf2L6pTszXBP+4Bl0z/66uTa9AsnrmqU+ZFPhHuMe20fe6Mbav3yrM3fn3o7qfgA2doX3CS5oIG2paXk4EFEXTH/6Kd32BD+pmzYMGnjRv6Oay+Cw0HUTpNLg+vPBW2GUVmvbxwab09dOwKhyCUQET9X7QIaAd+kaPTqE4W/QeH4n+d/mcMHu+DrxHVioeTB6OXMpUcjDW01m+KWvXvk2Tat8vHxrwU6R5J2M6QiK6LZWj2bMubVPfebjkJ0sRfpn1EoV6SxoACiFbV0KVfvY3C9WBYXN2b58r5QXyCUSDTNzaWHDvnMmnUzq29fwFjZcxOMb1yENk5XVF9ABfgmpbKpJNBpJC+uHalvrfou5a3hLmNmhSzkmtpB+PtZwmq9QevrGMo1WViQmU1AKpL5OoZcaCpEuaKpBJ+Bzj1d4evauOZRNO0p5USCS4/cKNeHU2RkyIMP9ltODIZhQhct+vOF195GQJNL9x343rF1xv+46g0HLi/Y6WY9gArwTcq+rC3Ocs8Ho1f4KUJRGOU1+e5RS7htl8iqSD6c+9PMkAegrxKh9LHxayM9Jjhau473mysSSkrrczg7C4u/jn1p5ogHwtzGPhr7ilAgSijYjUZI9bmKxPmRi2OGzXC18fZxDLkt5P4w97GkS29xzaO0qBuUmqbR3tMQyge7sNlfKRRK/8BY2gg6LI57g4DLCztXfHLVbqECfJPCBrInXoL0Lp6w7sWZX94e/jeVlsvN26ZtqVVyT2j2ZG7OqkyeE/qQzqhrVNXeN+b5l2dtnh58z/a0j7OrThMb8J/E12O8b3103Csyifzj46tqWrjnkd8mv5lafnxu2F9X3fb5kklvQucaWrm503WtlWY5N0zHNS0DVGHPz/xS69pQVWlbSbXno7RoGslTZML2tE/cbIctmbSBCvAAUnb06LnNm7nKNdFzD3qN5viyZceXL6/NzLwQH882GY2HFi82aHo/+RrG+uPVVzHW3oULVfX1XCvlEgI7t/5ccr/fYBfe77Dub1fQSViDnUG+IH/HSVgUU26eSVjXzKmNG72mTiXvCl8bPfcAqa7Pzo5YvBiFpuLi0EWLVHV1kOTbvvqKs+gDMr74QmpnF3TPPVx9qNHrk7B4jG1N+oYLuAbi6kMfRiRhs3H1+JVimgt6sDPIF+QfqMTRQ4WbZEH+6yFn61ZNY2PODz9cTEjwnj697ty502+/XbhrV9WpU0V795YdOZK9dav3rbfWZWUlvfZawY4dlg4Ojfn5p999N//XX3WtrYrwcPQNXrCgPD4+/5df3MePR9B5ISEBHjwmTIhfsaL00CH4qc/Kkjk7J61bp29raywsxKB6tVrT1CQQi6tTU6tOn07btMk9NhZKiRFNncMDwmXY16SleUycWJ2WdvLVV4v37XOKiPjjlVc82tNXwa21h0fK+vWmltzhWViUHj5s6+fXd4+r+5reygXdEXZ5Bq3KqOuP3O/9AcMIHTyvan4ZvQVNuS6MRgO9iUK5ZqCCDXl5/rffPuXddxtyc/UqlWNo6IT166e89x5C1cj/+7/olSu1SqVOqazLzBRbW0//9FOH4cPzfvkFBohfqy7lCcndtk1ZXj76hRdQhQoOv+++ye+8c/bTT4MWLJj01lv2gYGKiAh8yr28xr/++sglS+Te3rGvvoqoFG4lNja3rF7tM3s2RmyrrjZzXpOR4TNr1uS33647fx47XLBz56hnnpn24YdWbm423t7NZWWa5mZ0lHt6mlmCiqSkhBdfxD8SXFiQFooZ7I3oG+W14Ku6+UygAky5LuLydzz/S3/lkqXccCgrKpwiI+2DgnAZx4jFjEiU9e23R5YsiV+5srW6OuOLLzK//HL088/LXFxqz50Lf/xxRiAoOXAAknxyzRq0xKxaBQ8CiaTs6NGQhx7iHTqOGGE0GBCtusWyWb7ZJJchIXyeEKLZJGEI77apqAhxakfnxBuE1srVFfaQ9jPvvZf1zTdCiQRBbWNBQe6PP0LmW6uqzCwB1Hrkk0+OWb4c/kkLxRyhSODg1cMpS4MZdgFEO+733nPonwWFQhkwII3y9jucF0+eVISGkiULp3300fCFCyGZ49aujVq6lH24a5InWVVfH/bII9gU/ve/S+3t4cF93Dj32NjC3ezce1ZrR4xAATqKXiTXdE16upWLS2tFBaQRWshmkHZxYUWRd3up0NE58UYKBq0W1wq3fvYZu25j+0qLF0+cqEhO9p0718wSBTBsxgzrPrt/e8PASGSIg4e0BrOPfh088X+u3mOoAFMolAGjNiMDIWPcsmUFv/4a8cQTMoUCEvjHyy9fOHEC0nXkqaeOL1tWnZrKLmAgFpM8yT4zZ6Z/9hls8GNoX1NIERY24qGHsrZsgehCa8kiEBK5HBHq0aefLti1y3nUKPStz8mxDw7GJpmjY2Ne3tmPP+bd8nmYzZzz3kie6obcXDg89txz/nfeCWMbb+/yuLjRS5dC5s0sUYCiI4JHgXJFBFb2+OEqQ472R7/dL7rQFXQW9GBnkM+CpnQPnQU9eEjdtAmx8vVMtzYjb/t2qGzE4sVc/Qal72ZBX45RX1tqVHMvQw4ZyMQry8sW9ug5NAKmUCg3OAgzTq5Zg/gVoTDXdN00l5YW7NxJ1jWi9AaM0NHraicxDTBQXzu3a1ZfQAWYQqHc4DAME7tmzdQPPhCIem3CrY2398yvv+5FhxQLRjCUNJio7/XdOafvAQ92Bvl7wJTuCRTHWlpalpWV/fTTT1FRUUVFRZWVlc3NzXFxcbW1tVZWVvX19SkpKRcuXDh79qyXl1ddXd2+ffuqq6vRgirKVVVVBoMBZuiIQnx8vFAoNPN2USQauu8BUwY5ffcecCcwjEBmY9SqLPRarmVw0hvqC+gz4MEOfQY8pFk1YXNubq6np2deXp6rq6uNjY1arZZKpfgMCQnBv77du3fPmzcPIRqkFJZBQUHl5eWjR4/eu3fvjBkz9uzZc+edd8JPYWEhBBvMnDkTumvmzVoul4jFSqVSp9PZ2dnhE+0ODg4QeLIb8AkzJycnlMko+BQIBH5+fvn5+YGBgenp6ZGR3PJWDQ0N8ADjqyqYdsSeNDU1ubtzSy+b2pCq6a6KRCJ8ymQydHF2di4oKAgODsZe+fv7NzY2mnakDAhQiP6eoGw0sM+DNVyu2UFHL6kvoLegKZQ+BBqjac8zjHC2uLiYlEF2dnZCQgLiWkgvQAtvCQVCfAxpFIvFYWFhCHbREe2pqakRERHE2MxbXW0tXEHAEEZDyGtqas6fP49wGbqLUS5evAgNO336NEQdjRBvdMEnJDk5ORkF+IRU8wPBFTxcbcG03NLSgnFBayv7HWpqA1A13VWylXRJTEzE5QV2MisrC1XY8NcQlIFiAF4PYgRCxTB2XvQgfDdJIBA6eveK+gIqwBRKH4IYjkgIRC4qKgoqSNqHDx8+YcIEBKlCIff2Am+JyA8RKsQJZcSm8+fPT0tLQzk2NhZ6SSTNzBvBtNHW1hYeEHnDAwQYWovQGTJcVlZGjAFUvKqqSqVSoWw6UPdotey9QXzi+oC0dAqOAgfYlXx2uv+kC3a1rq5OIpGMGzcOOk1v0d2kMIzA3l1g29NlhfoHRiwVOfn24lNqKsAUSh+iVqtHjx5NyhA8qAspE6BDISEhu3fvRrQH8eMt3d3dIbTQocOHDx8/fhx6jEaRSDR58uQjR44QTeroDfCNkLecnJz4+Hi4RWyN6BlDwKGbmxuxJERHRyMAVSqVpgN1g7e3d2lpKVwVFhaizLV2BuJ4mJGQulM67j/pgvBXoVCgipMTExOTkZFBtlJuQgTWDmy4KRgEM93w5yiVCxW+FleT6vmK0GfAgx36DHhI0z/vAVMoNzJ6naGp0tDW3P48eiAQCIS2Lj1cY/+qoBEwhUKhUAYxbL5oT6Gj5wAs28AwAksbkbN/X6gvoBHw4Ae/oME3E4HSU+ivj0LpJQx6Q1O1oa3Bol9kixFJBDZOjMyOq/cBVIApFAqFMnTQaw3NtX0qw6z0yhWMFaS3b6+eqQBTKBQKZagBGW6pM7Q1WhgNvabEDMOIpAJrh36QXgIVYAqFQqEMTSBg6hajqtnY1myEEl8j0F0xI7NjZLaIfbm2foEKMIVCoVCGOEaDUa00alVGrdqoUbLC1p20Mex/QjEjsbYQSxipNQJfbkv/QgWYQqFQKDcURr2WzSaNHyicXse1MgwjEFoIRBYCISOWWjAD/xIQFWAKhUKhUAYA+h4whUKhUCgDABVgCoVCoVAGACrAFAqFQqEMAFSAKRQKhUIZAKgAUygUCoXS71hY/D8PArk84vm21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2" name="TekstSylinder 11">
            <a:extLst>
              <a:ext uri="{FF2B5EF4-FFF2-40B4-BE49-F238E27FC236}">
                <a16:creationId xmlns:a16="http://schemas.microsoft.com/office/drawing/2014/main" id="{03DFFB3C-0DE3-46E9-96D6-9C438B0E3486}"/>
              </a:ext>
            </a:extLst>
          </p:cNvPr>
          <p:cNvSpPr txBox="1"/>
          <p:nvPr/>
        </p:nvSpPr>
        <p:spPr>
          <a:xfrm>
            <a:off x="714375" y="3819525"/>
            <a:ext cx="184731" cy="253916"/>
          </a:xfrm>
          <a:prstGeom prst="rect">
            <a:avLst/>
          </a:prstGeom>
          <a:noFill/>
        </p:spPr>
        <p:txBody>
          <a:bodyPr wrap="none" lIns="91440" tIns="45720" rIns="91440" bIns="45720" rtlCol="0" anchor="t">
            <a:spAutoFit/>
          </a:bodyPr>
          <a:lstStyle/>
          <a:p>
            <a:endParaRPr lang="nb-NO" sz="1050">
              <a:highlight>
                <a:srgbClr val="FFFF00"/>
              </a:highlight>
              <a:ea typeface="Calibri"/>
              <a:cs typeface="Calibri"/>
            </a:endParaRPr>
          </a:p>
        </p:txBody>
      </p:sp>
      <p:sp>
        <p:nvSpPr>
          <p:cNvPr id="14" name="object 9">
            <a:extLst>
              <a:ext uri="{FF2B5EF4-FFF2-40B4-BE49-F238E27FC236}">
                <a16:creationId xmlns:a16="http://schemas.microsoft.com/office/drawing/2014/main" id="{82A22F53-8428-349D-2C74-DCBA6D52F29E}"/>
              </a:ext>
            </a:extLst>
          </p:cNvPr>
          <p:cNvSpPr txBox="1"/>
          <p:nvPr/>
        </p:nvSpPr>
        <p:spPr>
          <a:xfrm>
            <a:off x="3972734" y="848201"/>
            <a:ext cx="3123393" cy="5829160"/>
          </a:xfrm>
          <a:prstGeom prst="rect">
            <a:avLst/>
          </a:prstGeom>
        </p:spPr>
        <p:txBody>
          <a:bodyPr vert="horz" wrap="square" lIns="0" tIns="12065" rIns="0" bIns="0" rtlCol="0" anchor="t">
            <a:spAutoFit/>
          </a:bodyPr>
          <a:lstStyle/>
          <a:p>
            <a:pPr algn="just"/>
            <a:r>
              <a:rPr lang="nb-NO" sz="1050" dirty="0">
                <a:latin typeface="Calibri" panose="020F0502020204030204" pitchFamily="34" charset="0"/>
                <a:ea typeface="Calibri" panose="020F0502020204030204" pitchFamily="34" charset="0"/>
                <a:cs typeface="Times New Roman" panose="02020603050405020304" pitchFamily="18" charset="0"/>
              </a:rPr>
              <a:t>Hvilken kvalitet bør fysiske fellesarealer ha for at de skal være sosialt bærekraftige? Hvilket minimumsnivå av sosialt lim – nettverk, sosiale initiativ, sosiale arenaer – bør et lokalsamfunn ha for å kunne opprettholde seg selv, være sosialt bærekraftig? I Stavanger så vi at kommunen hadde tatt grep for å styrke både den sosiale og fysiske grunnutrustningen – kommunen har en dedikert ansatt til stede, det er laget nytt bydelshus og svømmehall. Sammen med et politisk kommunedelsutvalg gir det potensial for å minske gapet mellom kommune og lokalsamfunn.  Dette leder til det tredje kjernebegrepet som ble løftet fram i Kristiansand, nemlig at sosial bærekraft handler om </a:t>
            </a:r>
            <a:r>
              <a:rPr lang="nb-NO" sz="1050" i="1" dirty="0">
                <a:latin typeface="Calibri" panose="020F0502020204030204" pitchFamily="34" charset="0"/>
                <a:ea typeface="Calibri" panose="020F0502020204030204" pitchFamily="34" charset="0"/>
                <a:cs typeface="Times New Roman" panose="02020603050405020304" pitchFamily="18" charset="0"/>
              </a:rPr>
              <a:t>sosial robusthet. </a:t>
            </a:r>
            <a:r>
              <a:rPr lang="nb-NO" sz="1050" dirty="0">
                <a:latin typeface="Calibri" panose="020F0502020204030204" pitchFamily="34" charset="0"/>
                <a:ea typeface="Calibri" panose="020F0502020204030204" pitchFamily="34" charset="0"/>
                <a:cs typeface="Times New Roman" panose="02020603050405020304" pitchFamily="18" charset="0"/>
              </a:rPr>
              <a:t>Robustheten til et lokalsamfunn består i å være i stand til å aktivt forme sine egne omgivelser og sin egen utvikling. Både å kunne respondere på forslag til tiltak utenfra, og å kunne ta egne initiativ ut fra lokalsamfunnets egne behov. </a:t>
            </a:r>
          </a:p>
          <a:p>
            <a:pPr algn="just"/>
            <a:endParaRPr lang="nb-NO" sz="1050" dirty="0">
              <a:latin typeface="Calibri" panose="020F0502020204030204" pitchFamily="34" charset="0"/>
              <a:ea typeface="Calibri" panose="020F0502020204030204" pitchFamily="34" charset="0"/>
              <a:cs typeface="Times New Roman" panose="02020603050405020304" pitchFamily="18" charset="0"/>
            </a:endParaRPr>
          </a:p>
          <a:p>
            <a:pPr algn="just"/>
            <a:r>
              <a:rPr lang="nb-NO" sz="1050" dirty="0">
                <a:latin typeface="Calibri" panose="020F0502020204030204" pitchFamily="34" charset="0"/>
                <a:ea typeface="Calibri" panose="020F0502020204030204" pitchFamily="34" charset="0"/>
                <a:cs typeface="Times New Roman" panose="02020603050405020304" pitchFamily="18" charset="0"/>
              </a:rPr>
              <a:t>I kjølvannet av funnene i både Kristiansand og Stavanger utviklet vi progressivt en </a:t>
            </a:r>
            <a:r>
              <a:rPr lang="nb-NO" sz="1050" i="1" dirty="0">
                <a:latin typeface="Calibri" panose="020F0502020204030204" pitchFamily="34" charset="0"/>
                <a:ea typeface="Calibri" panose="020F0502020204030204" pitchFamily="34" charset="0"/>
                <a:cs typeface="Times New Roman" panose="02020603050405020304" pitchFamily="18" charset="0"/>
              </a:rPr>
              <a:t>infrastruktur for lokal sosial bærekraft </a:t>
            </a:r>
            <a:r>
              <a:rPr lang="nb-NO" sz="1050" dirty="0">
                <a:latin typeface="Calibri" panose="020F0502020204030204" pitchFamily="34" charset="0"/>
                <a:ea typeface="Calibri" panose="020F0502020204030204" pitchFamily="34" charset="0"/>
                <a:cs typeface="Times New Roman" panose="02020603050405020304" pitchFamily="18" charset="0"/>
              </a:rPr>
              <a:t>som peker på institusjonelle forutsetninger for å skape mer sosialt bærekraftige lokalsamfunn. Den løfter fram hvordan det er en gjensidig avhengighet mellom en mer sømløs og samskapende organisering internt i kommunen, både politisk og administrativt, og et samskapende lokalsamfunn, med arenaer og muligheter for engasjement. Dersom det skapes institusjonelle betingelser for </a:t>
            </a:r>
            <a:r>
              <a:rPr lang="nb-NO" sz="1050" dirty="0" err="1">
                <a:latin typeface="Calibri" panose="020F0502020204030204" pitchFamily="34" charset="0"/>
                <a:ea typeface="Calibri" panose="020F0502020204030204" pitchFamily="34" charset="0"/>
                <a:cs typeface="Times New Roman" panose="02020603050405020304" pitchFamily="18" charset="0"/>
              </a:rPr>
              <a:t>samskaping</a:t>
            </a:r>
            <a:r>
              <a:rPr lang="nb-NO" sz="1050" dirty="0">
                <a:latin typeface="Calibri" panose="020F0502020204030204" pitchFamily="34" charset="0"/>
                <a:ea typeface="Calibri" panose="020F0502020204030204" pitchFamily="34" charset="0"/>
                <a:cs typeface="Times New Roman" panose="02020603050405020304" pitchFamily="18" charset="0"/>
              </a:rPr>
              <a:t> </a:t>
            </a:r>
            <a:r>
              <a:rPr lang="nb-NO" sz="1050" i="1" dirty="0">
                <a:latin typeface="Calibri" panose="020F0502020204030204" pitchFamily="34" charset="0"/>
                <a:ea typeface="Calibri" panose="020F0502020204030204" pitchFamily="34" charset="0"/>
                <a:cs typeface="Times New Roman" panose="02020603050405020304" pitchFamily="18" charset="0"/>
              </a:rPr>
              <a:t>i</a:t>
            </a:r>
            <a:r>
              <a:rPr lang="nb-NO" sz="1050" dirty="0">
                <a:latin typeface="Calibri" panose="020F0502020204030204" pitchFamily="34" charset="0"/>
                <a:ea typeface="Calibri" panose="020F0502020204030204" pitchFamily="34" charset="0"/>
                <a:cs typeface="Times New Roman" panose="02020603050405020304" pitchFamily="18" charset="0"/>
              </a:rPr>
              <a:t> kommunen, mellom avdelinger og mellom ulike politiske nivåer, og </a:t>
            </a:r>
            <a:r>
              <a:rPr lang="nb-NO" sz="1050" i="1" dirty="0">
                <a:latin typeface="Calibri" panose="020F0502020204030204" pitchFamily="34" charset="0"/>
                <a:ea typeface="Calibri" panose="020F0502020204030204" pitchFamily="34" charset="0"/>
                <a:cs typeface="Times New Roman" panose="02020603050405020304" pitchFamily="18" charset="0"/>
              </a:rPr>
              <a:t>i </a:t>
            </a:r>
            <a:r>
              <a:rPr lang="nb-NO" sz="1050" dirty="0">
                <a:latin typeface="Calibri" panose="020F0502020204030204" pitchFamily="34" charset="0"/>
                <a:ea typeface="Calibri" panose="020F0502020204030204" pitchFamily="34" charset="0"/>
                <a:cs typeface="Times New Roman" panose="02020603050405020304" pitchFamily="18" charset="0"/>
              </a:rPr>
              <a:t> lokalsamfunnet, vil det skape potensial for bedre </a:t>
            </a:r>
            <a:r>
              <a:rPr lang="nb-NO" sz="1050" dirty="0" err="1">
                <a:latin typeface="Calibri" panose="020F0502020204030204" pitchFamily="34" charset="0"/>
                <a:ea typeface="Calibri" panose="020F0502020204030204" pitchFamily="34" charset="0"/>
                <a:cs typeface="Times New Roman" panose="02020603050405020304" pitchFamily="18" charset="0"/>
              </a:rPr>
              <a:t>samskaping</a:t>
            </a:r>
            <a:r>
              <a:rPr lang="nb-NO" sz="1050" dirty="0">
                <a:latin typeface="Calibri" panose="020F0502020204030204" pitchFamily="34" charset="0"/>
                <a:ea typeface="Calibri" panose="020F0502020204030204" pitchFamily="34" charset="0"/>
                <a:cs typeface="Times New Roman" panose="02020603050405020304" pitchFamily="18" charset="0"/>
              </a:rPr>
              <a:t> </a:t>
            </a:r>
            <a:r>
              <a:rPr lang="nb-NO" sz="1050" i="1" dirty="0">
                <a:latin typeface="Calibri" panose="020F0502020204030204" pitchFamily="34" charset="0"/>
                <a:ea typeface="Calibri" panose="020F0502020204030204" pitchFamily="34" charset="0"/>
                <a:cs typeface="Times New Roman" panose="02020603050405020304" pitchFamily="18" charset="0"/>
              </a:rPr>
              <a:t>mellom </a:t>
            </a:r>
            <a:r>
              <a:rPr lang="nb-NO" sz="1050" dirty="0">
                <a:latin typeface="Calibri" panose="020F0502020204030204" pitchFamily="34" charset="0"/>
                <a:ea typeface="Calibri" panose="020F0502020204030204" pitchFamily="34" charset="0"/>
                <a:cs typeface="Times New Roman" panose="02020603050405020304" pitchFamily="18" charset="0"/>
              </a:rPr>
              <a:t>kommune og lokalsamfunn. Figur 9 er et enkelt uttrykk for disse sammenhengene, tidligere publisert i erfaringsnotatene for Kristiansand og Stavanger (Hofstad et al. 2021, 2022). </a:t>
            </a:r>
            <a:endParaRPr lang="nb-NO" sz="1050" dirty="0">
              <a:latin typeface="Calibri" panose="020F0502020204030204" pitchFamily="34" charset="0"/>
              <a:ea typeface="+mn-lt"/>
              <a:cs typeface="+mn-lt"/>
            </a:endParaRPr>
          </a:p>
          <a:p>
            <a:r>
              <a:rPr lang="nb-NO" sz="1050" dirty="0"/>
              <a:t>   </a:t>
            </a:r>
            <a:endParaRPr lang="nb-NO" sz="1050" dirty="0">
              <a:highlight>
                <a:srgbClr val="FFFF00"/>
              </a:highlight>
              <a:latin typeface="Calibri" panose="020F0502020204030204" pitchFamily="34" charset="0"/>
              <a:cs typeface="Calibri"/>
            </a:endParaRPr>
          </a:p>
        </p:txBody>
      </p:sp>
      <p:sp>
        <p:nvSpPr>
          <p:cNvPr id="13" name="object 4">
            <a:extLst>
              <a:ext uri="{FF2B5EF4-FFF2-40B4-BE49-F238E27FC236}">
                <a16:creationId xmlns:a16="http://schemas.microsoft.com/office/drawing/2014/main" id="{B25CDBBA-3E3F-4542-AC66-B726B86DEA00}"/>
              </a:ext>
            </a:extLst>
          </p:cNvPr>
          <p:cNvSpPr/>
          <p:nvPr/>
        </p:nvSpPr>
        <p:spPr>
          <a:xfrm flipV="1">
            <a:off x="376114" y="10213267"/>
            <a:ext cx="6805872"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15" name="Rett linje 14">
            <a:extLst>
              <a:ext uri="{FF2B5EF4-FFF2-40B4-BE49-F238E27FC236}">
                <a16:creationId xmlns:a16="http://schemas.microsoft.com/office/drawing/2014/main" id="{E5E565C1-9483-4FC3-9C8C-77C3F73EC53C}"/>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4" name="Grafikk 9">
            <a:extLst>
              <a:ext uri="{FF2B5EF4-FFF2-40B4-BE49-F238E27FC236}">
                <a16:creationId xmlns:a16="http://schemas.microsoft.com/office/drawing/2014/main" id="{03AC7A45-A6F5-0FEF-A7B7-614FA95BD2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7409" y="7217094"/>
            <a:ext cx="5760720" cy="2752047"/>
          </a:xfrm>
          <a:prstGeom prst="rect">
            <a:avLst/>
          </a:prstGeom>
        </p:spPr>
      </p:pic>
      <p:sp>
        <p:nvSpPr>
          <p:cNvPr id="5" name="TekstSylinder 4">
            <a:extLst>
              <a:ext uri="{FF2B5EF4-FFF2-40B4-BE49-F238E27FC236}">
                <a16:creationId xmlns:a16="http://schemas.microsoft.com/office/drawing/2014/main" id="{80BF2A68-568B-5535-F57E-78D97676DDBC}"/>
              </a:ext>
            </a:extLst>
          </p:cNvPr>
          <p:cNvSpPr txBox="1"/>
          <p:nvPr/>
        </p:nvSpPr>
        <p:spPr>
          <a:xfrm>
            <a:off x="2373057" y="7623768"/>
            <a:ext cx="2810385" cy="253916"/>
          </a:xfrm>
          <a:prstGeom prst="rect">
            <a:avLst/>
          </a:prstGeom>
          <a:noFill/>
        </p:spPr>
        <p:txBody>
          <a:bodyPr wrap="none" lIns="91440" tIns="45720" rIns="91440" bIns="45720" rtlCol="0" anchor="t">
            <a:spAutoFit/>
          </a:bodyPr>
          <a:lstStyle/>
          <a:p>
            <a:r>
              <a:rPr lang="nb-NO" sz="1050" b="1" dirty="0">
                <a:solidFill>
                  <a:schemeClr val="bg1">
                    <a:lumMod val="50000"/>
                  </a:schemeClr>
                </a:solidFill>
              </a:rPr>
              <a:t>Figur 9: Infrastruktur for lokal sosial bærekraft</a:t>
            </a:r>
            <a:endParaRPr lang="nb-NO" sz="1050" b="1" dirty="0">
              <a:solidFill>
                <a:schemeClr val="bg1">
                  <a:lumMod val="50000"/>
                </a:schemeClr>
              </a:solidFill>
              <a:highlight>
                <a:srgbClr val="FFFF00"/>
              </a:highlight>
            </a:endParaRPr>
          </a:p>
        </p:txBody>
      </p:sp>
      <p:sp>
        <p:nvSpPr>
          <p:cNvPr id="10" name="Plassholder for lysbildenummer 9">
            <a:extLst>
              <a:ext uri="{FF2B5EF4-FFF2-40B4-BE49-F238E27FC236}">
                <a16:creationId xmlns:a16="http://schemas.microsoft.com/office/drawing/2014/main" id="{85F07BC7-25A4-605E-D94E-59478999EDAD}"/>
              </a:ext>
            </a:extLst>
          </p:cNvPr>
          <p:cNvSpPr>
            <a:spLocks noGrp="1"/>
          </p:cNvSpPr>
          <p:nvPr>
            <p:ph type="sldNum" sz="quarter" idx="7"/>
          </p:nvPr>
        </p:nvSpPr>
        <p:spPr/>
        <p:txBody>
          <a:bodyPr/>
          <a:lstStyle/>
          <a:p>
            <a:fld id="{B6F15528-21DE-4FAA-801E-634DDDAF4B2B}" type="slidenum">
              <a:rPr lang="nb-NO" smtClean="0"/>
              <a:t>17</a:t>
            </a:fld>
            <a:endParaRPr lang="nb-NO"/>
          </a:p>
        </p:txBody>
      </p:sp>
    </p:spTree>
    <p:extLst>
      <p:ext uri="{BB962C8B-B14F-4D97-AF65-F5344CB8AC3E}">
        <p14:creationId xmlns:p14="http://schemas.microsoft.com/office/powerpoint/2010/main" val="3368564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78250" y="885334"/>
            <a:ext cx="228640" cy="3668448"/>
          </a:xfrm>
          <a:custGeom>
            <a:avLst/>
            <a:gdLst/>
            <a:ahLst/>
            <a:cxnLst/>
            <a:rect l="l" t="t" r="r" b="b"/>
            <a:pathLst>
              <a:path h="5041900">
                <a:moveTo>
                  <a:pt x="0" y="0"/>
                </a:moveTo>
                <a:lnTo>
                  <a:pt x="0" y="5041645"/>
                </a:lnTo>
              </a:path>
            </a:pathLst>
          </a:custGeom>
          <a:ln w="12014">
            <a:solidFill>
              <a:srgbClr val="7E7E7E"/>
            </a:solidFill>
            <a:prstDash val="sysDot"/>
          </a:ln>
        </p:spPr>
        <p:txBody>
          <a:bodyPr wrap="square" lIns="0" tIns="0" rIns="0" bIns="0" rtlCol="0"/>
          <a:lstStyle/>
          <a:p>
            <a:endParaRPr/>
          </a:p>
        </p:txBody>
      </p:sp>
      <p:sp>
        <p:nvSpPr>
          <p:cNvPr id="10" name="object 10"/>
          <p:cNvSpPr txBox="1"/>
          <p:nvPr/>
        </p:nvSpPr>
        <p:spPr>
          <a:xfrm>
            <a:off x="460375" y="885333"/>
            <a:ext cx="3105151" cy="3728585"/>
          </a:xfrm>
          <a:prstGeom prst="rect">
            <a:avLst/>
          </a:prstGeom>
        </p:spPr>
        <p:txBody>
          <a:bodyPr vert="horz" wrap="square" lIns="0" tIns="12065" rIns="0" bIns="0" rtlCol="0" anchor="t">
            <a:spAutoFit/>
          </a:bodyPr>
          <a:lstStyle/>
          <a:p>
            <a:pPr algn="just"/>
            <a:r>
              <a:rPr lang="nb-NO" sz="1050" dirty="0">
                <a:latin typeface="Calibri" panose="020F0502020204030204" pitchFamily="34" charset="0"/>
                <a:ea typeface="Calibri" panose="020F0502020204030204" pitchFamily="34" charset="0"/>
                <a:cs typeface="Times New Roman" panose="02020603050405020304" pitchFamily="18" charset="0"/>
              </a:rPr>
              <a:t>Et interessant moment er at Fredrikstad, til forskjell fra de andre byene, har utviklet en infrastruktur mellom kommunen og lokalsamfunnet over flere år. I 20 år har de hatt en lokalsamfunnsmodell hvor </a:t>
            </a:r>
            <a:r>
              <a:rPr lang="nb-NO" sz="1050" dirty="0" err="1">
                <a:latin typeface="Calibri" panose="020F0502020204030204" pitchFamily="34" charset="0"/>
                <a:ea typeface="Calibri" panose="020F0502020204030204" pitchFamily="34" charset="0"/>
                <a:cs typeface="Times New Roman" panose="02020603050405020304" pitchFamily="18" charset="0"/>
              </a:rPr>
              <a:t>hovedpillaren</a:t>
            </a:r>
            <a:r>
              <a:rPr lang="nb-NO" sz="1050" dirty="0">
                <a:latin typeface="Calibri" panose="020F0502020204030204" pitchFamily="34" charset="0"/>
                <a:ea typeface="Calibri" panose="020F0502020204030204" pitchFamily="34" charset="0"/>
                <a:cs typeface="Times New Roman" panose="02020603050405020304" pitchFamily="18" charset="0"/>
              </a:rPr>
              <a:t> er 22 lokalsamfunnsutvalg som skal bidra til å styrke dialogen mellom innbyggere, folkevalgte og administrasjonen, mobilisere til frivillighet, skape møteplasser og være et bindeledd mellom kommunen og lokalsamfunnet. Lokalsamfunnsmodellen støttes opp av en ressursgruppe, dedikerte ansatte lokalsamfunns-rådgivere, frivillige demokratiguider, og et systematisk og metodisk arbeid med egne ansatte for demokratiutvikling blant unge. </a:t>
            </a:r>
          </a:p>
          <a:p>
            <a:pPr algn="just"/>
            <a:endParaRPr lang="nb-NO" sz="1050" dirty="0">
              <a:latin typeface="Calibri" panose="020F0502020204030204" pitchFamily="34" charset="0"/>
              <a:ea typeface="Calibri" panose="020F0502020204030204" pitchFamily="34" charset="0"/>
              <a:cs typeface="Times New Roman" panose="02020603050405020304" pitchFamily="18" charset="0"/>
            </a:endParaRPr>
          </a:p>
          <a:p>
            <a:pPr algn="just"/>
            <a:r>
              <a:rPr lang="nb-NO" sz="1050" dirty="0">
                <a:latin typeface="Calibri" panose="020F0502020204030204" pitchFamily="34" charset="0"/>
                <a:ea typeface="Calibri" panose="020F0502020204030204" pitchFamily="34" charset="0"/>
                <a:cs typeface="Times New Roman" panose="02020603050405020304" pitchFamily="18" charset="0"/>
              </a:rPr>
              <a:t>I tillegg er selve området som studeres bedre utrustet med ulike møteplasser, både offentlige tilgjengelige vrimleplasser ute, ulike kulturarenaer innendørs, som </a:t>
            </a:r>
            <a:r>
              <a:rPr lang="nb-NO" sz="1050" dirty="0" err="1">
                <a:latin typeface="Calibri" panose="020F0502020204030204" pitchFamily="34" charset="0"/>
                <a:ea typeface="Calibri" panose="020F0502020204030204" pitchFamily="34" charset="0"/>
                <a:cs typeface="Times New Roman" panose="02020603050405020304" pitchFamily="18" charset="0"/>
              </a:rPr>
              <a:t>Rebelhuset</a:t>
            </a:r>
            <a:r>
              <a:rPr lang="nb-NO" sz="1050" dirty="0">
                <a:latin typeface="Calibri" panose="020F0502020204030204" pitchFamily="34" charset="0"/>
                <a:ea typeface="Calibri" panose="020F0502020204030204" pitchFamily="34" charset="0"/>
                <a:cs typeface="Times New Roman" panose="02020603050405020304" pitchFamily="18" charset="0"/>
              </a:rPr>
              <a:t>, Kulturgrotten, Litteraturhuset og St Croix huset, og kommersielle tilbud i form av kjøpesenter, butikker, kaféer, kebabsjapper og hamburgersteder. Til forskjell fra Kristiansand og Stavanger ligger områdene vi studerer i sentrum. </a:t>
            </a:r>
            <a:endParaRPr lang="nb-NO" sz="1050" dirty="0">
              <a:latin typeface="Calibri" panose="020F0502020204030204" pitchFamily="34" charset="0"/>
              <a:cs typeface="Times New Roman" panose="02020603050405020304" pitchFamily="18" charset="0"/>
            </a:endParaRPr>
          </a:p>
          <a:p>
            <a:endParaRPr lang="nb-NO" sz="1050" dirty="0">
              <a:latin typeface="Calibri" panose="020F0502020204030204" pitchFamily="34" charset="0"/>
              <a:cs typeface="Times New Roman" panose="02020603050405020304" pitchFamily="18" charset="0"/>
            </a:endParaRPr>
          </a:p>
        </p:txBody>
      </p:sp>
      <p:sp>
        <p:nvSpPr>
          <p:cNvPr id="13" name="object 13"/>
          <p:cNvSpPr txBox="1"/>
          <p:nvPr/>
        </p:nvSpPr>
        <p:spPr>
          <a:xfrm>
            <a:off x="3987801" y="885333"/>
            <a:ext cx="3105150" cy="3567002"/>
          </a:xfrm>
          <a:prstGeom prst="rect">
            <a:avLst/>
          </a:prstGeom>
        </p:spPr>
        <p:txBody>
          <a:bodyPr vert="horz" wrap="square" lIns="0" tIns="12065" rIns="0" bIns="0" rtlCol="0" anchor="t">
            <a:spAutoFit/>
          </a:bodyPr>
          <a:lstStyle/>
          <a:p>
            <a:pPr algn="just" fontAlgn="base"/>
            <a:r>
              <a:rPr lang="nb-NO" sz="1050" dirty="0">
                <a:latin typeface="Calibri" panose="020F0502020204030204" pitchFamily="34" charset="0"/>
                <a:ea typeface="Calibri" panose="020F0502020204030204" pitchFamily="34" charset="0"/>
                <a:cs typeface="Times New Roman" panose="02020603050405020304" pitchFamily="18" charset="0"/>
              </a:rPr>
              <a:t>Likevel strever de med helt grunnleggende betingelser for sosialt bærekraftige lokalsamfunn, det vi har kalt den fysiske og sosiale grunnutrustningen. Noe som igjen påvirker lokalsamfunnets robusthet. </a:t>
            </a:r>
          </a:p>
          <a:p>
            <a:pPr algn="just" fontAlgn="base"/>
            <a:endParaRPr lang="nb-NO" sz="1050" dirty="0">
              <a:latin typeface="Calibri" panose="020F0502020204030204" pitchFamily="34" charset="0"/>
              <a:ea typeface="Calibri" panose="020F0502020204030204" pitchFamily="34" charset="0"/>
              <a:cs typeface="Times New Roman" panose="02020603050405020304" pitchFamily="18" charset="0"/>
            </a:endParaRPr>
          </a:p>
          <a:p>
            <a:pPr algn="just" fontAlgn="base"/>
            <a:r>
              <a:rPr lang="nb-NO" sz="1050" dirty="0">
                <a:latin typeface="Calibri" panose="020F0502020204030204" pitchFamily="34" charset="0"/>
                <a:ea typeface="Calibri" panose="020F0502020204030204" pitchFamily="34" charset="0"/>
                <a:cs typeface="Times New Roman" panose="02020603050405020304" pitchFamily="18" charset="0"/>
              </a:rPr>
              <a:t>Denne innsikten er en nyttig påminnelse om at utvikling av en infrastruktur for lokal sosial bærekraft, og i dette tilfellet koblingen mellom kommune og lokalsamfunn, er en nødvendig, men ikke tilstrekkelig, faktor for sosialt bærekraftig lokalsamfunnsutvikling. En trenger ressurser som kanaliseres gjennom infrastrukturen.</a:t>
            </a:r>
            <a:r>
              <a:rPr lang="nb-NO" sz="1050" dirty="0">
                <a:effectLst/>
                <a:latin typeface="Calibri" panose="020F0502020204030204" pitchFamily="34" charset="0"/>
                <a:ea typeface="Calibri" panose="020F0502020204030204" pitchFamily="34" charset="0"/>
                <a:cs typeface="Times New Roman" panose="02020603050405020304" pitchFamily="18" charset="0"/>
              </a:rPr>
              <a:t> I Fredrikstad er kommuneøkonomien trang og de sosiale ressursene i det aktuelle lokalsamfunnet er </a:t>
            </a:r>
            <a:r>
              <a:rPr lang="nb-NO" sz="1050" dirty="0">
                <a:latin typeface="Calibri" panose="020F0502020204030204" pitchFamily="34" charset="0"/>
                <a:ea typeface="Calibri" panose="020F0502020204030204" pitchFamily="34" charset="0"/>
                <a:cs typeface="Times New Roman" panose="02020603050405020304" pitchFamily="18" charset="0"/>
              </a:rPr>
              <a:t>for svake. Det setter kommunen sjakk-matt. Ressursene til å skape en bedre fysisk og sosial grunnutrustning oppleves som for knappe, samtidig som lokalsamfunnet selv ikke evner å fylle dette ressursgapet. Erfaringen fra Fredrikstad er dermed at ressurser i form av engasjement, tid, hender og penger er en helt nødvendig forutsetning for at en infrastruktur for sosialt bærekraftig lokalsamfunnsutvikling skal fungere.  Innsiktene fra </a:t>
            </a:r>
            <a:r>
              <a:rPr lang="nb-NO" sz="1050" dirty="0" err="1">
                <a:latin typeface="Calibri" panose="020F0502020204030204" pitchFamily="34" charset="0"/>
                <a:ea typeface="Calibri" panose="020F0502020204030204" pitchFamily="34" charset="0"/>
                <a:cs typeface="Times New Roman" panose="02020603050405020304" pitchFamily="18" charset="0"/>
              </a:rPr>
              <a:t>bylaben</a:t>
            </a:r>
            <a:r>
              <a:rPr lang="nb-NO" sz="1050" dirty="0">
                <a:latin typeface="Calibri" panose="020F0502020204030204" pitchFamily="34" charset="0"/>
                <a:ea typeface="Calibri" panose="020F0502020204030204" pitchFamily="34" charset="0"/>
                <a:cs typeface="Times New Roman" panose="02020603050405020304" pitchFamily="18" charset="0"/>
              </a:rPr>
              <a:t> i Fredrikstad oppsummeres i figur 10.</a:t>
            </a: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utoShape 2" descr="data:image/png;base64,iVBORw0KGgoAAAANSUhEUgAAA4QAAAINCAMAAABRWEGtAAAAAXNSR0IArs4c6QAAAARnQU1BAACxjwv8YQUAAAKmUExURQAAAP7+/p7E5vX5/P7+/v39/V9fX/39/sDZ7/Pz83Wr3P7+/vb6/V+d1v7+/j4+PleX17+/37LQ6mCe1vn7/f7+/sLZ7lqa1f7+/vb29rfH57bI6F+f37XL57fT7UFBQf7+/l+fz1mZ0pC74/7+/lua029vb9jn9f7+/v///6PH54254m6n2l+f1P7+/qTI6P7+/o664lqa1LTJ6Vub1Pn7/f7+/o+74vr8/fr8/v7+/rXJ5rXL5lub1SQkJHqu3bzW7f7+/uXv+LXL55aWlnuv3WWh2HR0dP7+/lub1f7+/peXl////83g8mai2IGy31ub08TExFNTU7TJ5Ofn5wUFBVub1LTL5/7+/rzW7v///4e24JW+5FmZ1Vqa1dzp9r3X7uLt93h4eF+d1bXL51ub1P7+/lmZ03Oq21qa1WOg17PK5K3N6bLM5ZS+45S+5PT4+////woKCnes3LTJ5lqa1LTL5n+x3ury+mqk2Yu44Vqa1Vub1f7+/tbm9P7+/vr6+ujw+bXK5rPK5Vqb1Vub1Wii2KPH53ar3LTJ57TL5hoaGlub1Nra2kdHR63N6u71+lub1LTM51qa1bfT7P///xsbG2ij2GKf1/7+/rXI5f7+/sfc8Wtra7XL6Fub1Vqa1f///5nB5Xyv3bXK50pKSm6m2t7e3rXL57PL51qa1P7+/v///7rV7bTJ5fD2+7TL5/7+/pubm93q9nCo2vH3/P7+/tvp9r6+vlub1f7+/tzq9sbc8f7+/rXL5lua1qjK6P7+/v////z9/m6m2QAAALXK5y0tLVua1XKp2/7+/rXL6P7+/i4uLv///4W04K/P31qb1P7+/tLj8/7+/vX4/NPk9P7+/qGhoZ7E5v7+/lyb1P39/dfn9Ym34ZrB5A8PD7XL56MNNf0AAADidFJOUwCv9P9I+PX4/+f/t///+PggCPH/57/vh1jnIDgIz//4xxAo9vVw8//PYP///xj9/+r/MBiX/9f////yaOef+//v3/+A8P//8/qn5/B47f/5QOv2MOj+r6/v/4D/9lC3///q8/7/+PdY/7/9WPIo///o//76SGDH////92jP/P/p5um/cI/X/PP/YN/83+n3/+h4l+fwCPz9//lQ5u70h4DvEP/61/f/6Y9A94cY/3j/9/bv6///j//s//7//+ufOPOXKP/8/+/66Pvzp5/6MPgQxzjs+/7/p+//6Ejw6//1/bcIy92qAAAACXBIWXMAABcRAAAXEQHKJvM/AAAvtklEQVR4Xu2dj58c5X3fz+C2GELDYYHCSefwo4rr2JiAwLEs2Qbf4QYS47oCycWIFrQlkeQjrDgUgWkiThD3FB0CiUhYcEIOwuhkKl+DKRpQZBxL12LF9RE1bVpqkP6TPs/3+c6P3X322ZnZ2ZvvM/t5v2Bvfjwzmtln3/v8nO8OAAAAAAAAAAAAAAAAAAAAAAAAAAAAAAAAAAAAAABgYGBGMaI4MKHZrRdHVs7MDPFuAEDPGJsZOTyxqtaW4YmR7XARgJ4wOD5ybphV68jw2u2r+TgAQAEMjh/YwnqlZ+7c0SV8PACgC3IJGDI7MTLD5wEA5GFwci3rlJ+53fAQgJxsOj3LIiWZnTg9MnJ0ZmZmkJMZ5nV/6bmJOU7VwKrDaCECkJmZE60+DZ8e6dz1OTQ+cq710B0jY7wfAJCCscPNwxCHDk9m6WYZ2nRggo+MGN4+z3sBAG5mmhqCs2tX5hr6W72yScS5keW8CwDQnv2NnaGHDo/zjjzMT65taFfOHsZIPgBuJg+xLsSWfEVgA4ObGluXJ9A4BKAtg9uTTcG53YXpMnMiWR6uRV8pAFYGjyZLrC2TjUMQXTJ/dAefWDOBuTQAtDKeqIgWWAjGjJ/js2t2o6cUgEaGEj2iw8UWgjFDh+Oydm4lbwQAKAZH4jbbjk28sRcMTsatzmHUSQEI2R+bsWqSt/WKwe1xaXgCw4YAaMbittqq7T2qiCaZPxAVu3NHeRsA/czKWImRBVBQs/wE/4u12iEMV4B+Zz7qkJkdWcAOy7H4n0UHDehvlkStwS0LPJFlJhoROY3RCtDHHGUParML3zgbPMD/NqqkoH9ZHj3ksNDFoGFJWBjO9rpLFgCZjIdjBSUUg4bBqIPmxAJ1CQEgiag2WE4xaBgP26SHSrwIAEph8DR/+ksrBg3zYWGIKinoM+bDAfryS6D9Ya14N28AoB9YHsbSnhAwPLA6fMjpBG8AoPqMhR97GYXPfNhLexrdM6BPWBJWALfzhrIZ3M0XdA4Wgr5gnCeLzu3nDQJYaS6pdg6zZ0AfMMmf9x2i5qnMcOk8DAtB5QkdHBb2LN8QT5+Rdl0AFM1+81EX2Acyzz22OxCZFFSaGW4PShwNgIWgH1jNLS+ZI3KRhaiRgsoyxDM1T/O6NEILt2CkAlSU5TxGL3c0LrRQ6rcEAN0RfsIlj4iH1zjC6wBUiUGesz0suq4XWtjL4KcAlASHVpI+Gj5vxgtnERkYVI7t9NmuHRI/I2XI9OCuwkAFqBhLzAChD2Nw43SlwqvNAGRl0HSMznoRRIIL7bW8CkAl4CASnoSQ4NAbB3gVgArAs7Z9CSAxyF2kM7wOgPeMmQahPxNReGrPDjQLQUUYNL3+cx71N/JEc8R+AhWBG4SCHqTvDHfOoEIKKgE/QniYVz3BzO+pboX0b+/+yC11kdx+2d0f5YsEhXFU1+18ezJhuRmz9+yrIzV/8E/4Iy+Tv/s+XycoirEtXjUIDdyjW83pa5fV68f/6suBSC588BOfr9/yGl8pKIyjXjUIDaZCeqiKFdK76+dfzx95kVz4lfpFfKmgrxkyPaQVHLL/H/+sLtrBIHj0H+qf4osFfQ0HI1UV0slq9ZL+sH6cP+xi+e36R/hiQX9jwuMfmtxRq9Zv+V4kvSBUFdL6LXyxoL/hmT6KaoUE/mb9x/xZl8uKOl8s6HPC39Sf4/WKUK/zJ10wdUgINMsPs4RbeENFgITAE6If8a1c9DVICHxhhp9oqtwwBSQE/rCffyWmYr9nDwmBT0xSXI6KPUwBCYFfbF9Vq1XsxykgIfCMwaOreKkqQELgHVWbww0JASgZSAhAyUBCAEoGEgJQMpDQVxAZqDJAQk9BZKDqAAn9BJGBKgQk9BJEBqoSkNBHEBmoUkBCH0FkoEoBCX0EkYEqRVoJL3576x36/3jNLCl2rfgML7lIler5Ny7gpSSQsBlEBqoUVgmvp17mBh8goSRQf6kUdgl/9mlt4id5VRNpR/sayClh64kgYVogYaVoL2FwPKkNJJQEJKwUDgl36ddbb1IV0+ui6uijb+uK6idJyYvVsjZL63Xx28YxI+71+ghdp9Vl6a4Vv3uTqtpGqcxh+pX2h8n0ws/+GBKmAhJWig4l4fW6ZaidYgnvMPvMmlZI/a/0Ch2kpOGR1ymD1dG76kZpThUdZv6RKJlZaGyIMsjOZiBhpWgv4S4lBBmjpDICNkoYVR2VXlHNlQ7Qe8yRuvjT5zGLlCo6jE/EycwC6dgCsrMZSFgp7BLqqqJ2hKVQFdNWCVWF0hizy9RKDVq7W3/t0+pIXSTqxFSrjVNFh9GJomTGTbQJ0wEJK0X7klBjHNHrrRKqAjJsE/57qoQS+ohdaie1JcnkUMIoFR/GEnIyozskTAckrBSdJCQprCWh2a902rXij8Imod5zgfov0lcRSRinosNYQk6GkjALkLBSuCV0tQkpgV5TNdDn3+B1JdvWb6naaEKnSMJEKn0YnShKhjZhFiBhpXBLqFpyqqTSL5GE5Ileul6t0BbdDKReVOLWX/tfpBodqdPEElKq6DAjXJxMLaB3NCWQsFJ0kJD6aPRaJKGyhccJ1UKdNuhaJsmkiTtewt2xhJQqPIxOFCfTq6rGCgnTAAkrBbLTR5BrlQLZ6SPItUqB7PQR5FqlQHb6CHKtUiA7fQS55h9XPfLSbRue4jenEWSnjyDXPGPpI2v4bbGB7PSR7LnWMBeJhot6Tfpcu3rZS/duOMiHieHIhg2LX7qBL7E7li7bo0749XdePPP6CzYgoY/Ycy0agbUgVsJLFturaELYc+NP+ELz8/7OIHj45ofYOAuQ0EesuUazInYp1xJzLSJ6KKHtn1OkyrVrb1QpN97zzpkzz/AHUgwPnTlz6Xkn1eWt6bI4XBYEJ1/kk9qBhHK5RFfTdEWmBVuuPf8GzfNV+CPhS0eC9R+e4Y+iSF7/7sYguHEpX28e1NfMeXyydkBCoVzykqOaZpfQVEUdgUP0Lpo9qF5MMIQweklwfOu31OJ1+jkzbeuurT94g+PtqS20EB4c/uXzR/9cM51zbeltQXDNE/xBFMsz5wXB49fyJWfnxmD9zXymtkBCkVz7pLrvjdeoapr1Q2rNteOhCqZoag0cQk+qNAQkiaKXqIPVuvLtOrNKMUlo73FOER4cnSQ+f86S8Kr3gvWX8w2J5vWTwZ68VdJlwfqv8Wna47GEVy97acMGTlI2j2948qXuW/ARyw4GwYeOzLPnmnKICkOywjwbRrrpBa1LVCVVWynUiNmln1QzEbrIOqrWmvn4eodGbwoPDv9G588r4dL3gn32zkJxPPRycPASvuxsrAuCjuWgvxJe8uRO3iuHg1/813x13aGraY85q2ltck1XDcOiyRI4RO02AukHVnSF0jxNRj06JCEdQ3ZpucwOjd4UHhz+jc6fV8I1wUnxVdGQRV8PnrqKrzsLS/cE3+VTuPBTwmu/qDbvu+fbZ84s4vsomV+dee68d9U1bSigOExRTWuba8+/EVphDRzCkUXCUCMc10Cnbyth3Objg/lvdP6cEr4UrPekHNQ8dDJYwxeehWXBw3wCJ15K+MiRILhHXhbe947uSeNrzI2upv2Kz9iO9rmmW2osIQkW6hfWIhsCknQsCXVlVlVJTdWTD+a/0fnzSXjtkcDdbS+M+9YH6/jS07P0v6e7SR8lXKxqa/fx9cviofPWB/fmqbckuC1FNa19rmmhyIrQOjaIfTPKKLmoL5XlitqECQlJLLWDjgsljHxTf6Pz55PwtuBDvhdP+HbwOF96elIWhD5KqKqil/LVy+PMxuDxrix8NljfqRy059r1RiOlixGuNXBIa0ASSkMvzRKa3tHrlMtqTfe7hgfHJwnPH/ndiFPCG4L14kbn3Szal70o3BCk6/31T8LFwXrJFZn7TgYbuhjbVdW0FBlnzTU9bmc6TdoFDgnntVFl00hkmnWtEurfLtAJtL71C46Tl3xweNrk+dX+ZpwSPtlxAFsclwYb+OLTcm2wPl2XxVv1r/KbJpeGX7r7ThB0Hngpkyc2dtMufDJ4jM/joudfnaZN2BVOCXcGnYt7YSxaH2Ss4nwn+CUf24Hfq3/Ab5pYvlr/Jt+V4tr/ILguajiTpw3PpKym+S7hDcE+vhOP+GXwCF9+Sm4MnuNDO/Av6rv4TRPLB/Ur+a4Ua1KVFOWSpw3PLE5XTfNdwmd965bRPJd1lGJN2jrbN+vnP8rvmlTerP+Q74pKCpn9oknytOGZnUGq6cz+teQb+WKaeSTSeD14jy8/JY8HaYfRvlf/U9mtwk/Ub/8+35XOPR8a9Jdmza6Qq1NW03yX8N503zWyeCbYyZefkj1B2h7g//vZ+o8elKvhB2/W6x/lm1LsCeQXhKoo3Bjkm2r4bHAPn8KN7xI+5UU2NhMEfPkpCQI+sDO/83t1sZyv/r894eBPgpN81bK5JljGV5yNtNU03yU8EjieMxfLxt5J+MILP//eW+YzL5ArfxrXRf1p0L8Y3MtXnI201TTfJcz08RRDD0tCYTjv1JcG/RPBU3zF2UhbTYOEZQAJiQ2eNOgXBXv4irNxMGU1DRKWASQkdgaePIKWtfnApM02SFgGkJAIAiHPD3Yia34xkFAykJDw5rYgISSEhCUDCSEhJCwZSAgJIWHJQEJICAlLBhJ2LeEVe0+dOnU/r4gAEhKQ0NAPEk7/4wsvHBNlISQkIKGhb6qj05vv5CUBQEICEhr6RsLRu77BSwKAhAQkNHgXGagJ131ue/rUKVUTNYyiJCwDSJgC3yIDNeO4T+1gZOHU2VfMggggIdGj2zoWf/WmgFJ3OKTHEvoWGagZx31OndUSknvT/FcKkJBIdVtTZ3WX2hV72zYnrtjblLetRrUkSSBAQs8iA7WQUsL/9jHaJAVISKSXUNVq2lriv4SeRQZqwXGfieooJCyLgiScdowwVUBCvyIDteC6z7hjBhKWRX4JR0+dor40LeFo2JpQ7QqzdfSub6hlvag30VwMmpOh85u10nlu0oRJTA+5Ea45tV5sS68l9CoyUCt+fjwhIeG6LeWgkUxJGPaqXbFXibXtaa2S2n2/WtQJuJijRKOhUVNnSVD1MvXrHwuTJCRsTF26hD5FBmol1X2azBIEJCQct2XaEkaX39LuaaZJIjJqlOqn5A4bRrWdbU+rV7X1ir0JPaOFhIQNqSVIKIjMdwsJZZNXQqotUi1T968ZCckZhS7fqBBT+6gaqg0LVVT7jp36fXJQHUDWWSRsSA0JG+mNhOKAhITjtpIl4f2m2AvNoQKxRULTF0412GPmQLMxLjyTEjakhoSNQEIr/Sehssw4okXjAYoOEpqdimOn/josAvVp1HaLhInUkLARSGilDyXU+lCdUosWNvE6V0c1yijTL0NoZVskbEwNCRuAhFb6UcIQEo0HHEgiEqhFwkS7Xxt1LJoipc1j50g1KlabUpuX9kBCJ5BQNgVJqKRTGk2dVSoafxISslC084VRlYyM0sP7U39xp/IvOsYsT3NLsyE1JEwACa1AQtMspO4aKtQSEiq3yCvqUNU7ySjqGdUNSy1bmET3x9w/dVYf2pgaEiaAhFb6WUIJQEInkFA2kNA/IKEVSFgukNAJJJQNJPQPSGgFEpYLJHQCCWUDCf0DElqBhOUCCZ1AQtlAQv+AhFYgYblAQieQUDZdS9hhLouNHId0ABI6gYSygYT+AQmtQMIsQMLugIRWIGEWIGF3QEIr/S4hPU4YP5KrFzngYXKRAxwmDlGvp0yAi9HNd47yYg4goRNIKJtCJDTPyScljAMeJhbDAIfxIdOv6GeWzMG/UMvmqeDsQEInkFA2RUhoNGqUUD9H2LQYhayIDyE4mS4YE1EtMgEJnUBC2RQgIccvbJRQvZhHeuPFKMBhfAhBP9JskvET9pmBhE4goWwKkDCMX9hJQvViGn3xIURCQqqx5gASOoGEsilAwjB+YUcJ9YqOWJEIeajjW1AIYUiYHkhopa8lDOMXppDQdL1Eh5gKakN1lCLOZAYSOoGEsilCQvW/7k8h/UzAp/YSalOjQ0w/DEuoFxMxfzMBCZ1AQtkUIiHFL1RKqWLMBCy0ShgFOIwOoX4Y1VKkZMrCqOsmK5DQCSSUTTESGnvigIX2klA3AM0IfXiIjmu4+dW9Jlk0pp8dSOgEEsqmawkLwriaF0joBBLKBhL6ByS0Agm7BRKmBxJagYTdAgnTAwmtQMJygYROIKFsIKF/QEIrkLBcIKETSCgbSOgfkNAKJCwXSOgEEsoGEvoHJLQCCcsFEjqBhLKBhP4BCa1AwnKBhE4goWx6LKEJ8xRBz0/0AEjoBBLKpgAJ9RNMja7F2CTMG1LNASR0Agll072E9GD8tqfbWNgIJCwCSGiljyXMFKUQEhYBJLTSjxKOmgfhKWBFyLSqmBonkxHv1StHuNerOk3b6mtOIKETSCib3BJSsELtGcWXIchHE+kiGfE+EeweJWERQEIr/SfhtqepQCOnwnLN/JKEdizyzJSE0RIkLAJIaKX/JNTqKcg+XSiqhTBoqCoFo7BpSQlVEkhYBJDQSv9JGJeEmqmzp+LiTxeIccR7SFg4kNBKurukD67ptxBDXgnjNiGhi76khLRfrRoJKS0kLApIaCXdXY6qD19UURNCbgm1WYkvFGVe2E8a/p4ER7znW0ZJWBiQ0EqGu+zBR7Ab8kvYAI0Wxh0zRBjx3mzwVUJq/KpLFwQktJLhLvP+BF+P6FpCiritikX1OZ06S0MU6v4aIt4ngt2ThD14B3oo4bS6YvoCkQMktOK+y4aKW9UkVJ9QhbknavRSMadbgbpyykWfSkDB7mmV1vXf4uihhETOX2zrEZDQivMuqVsiysWGGSbl072EEui1hOZX36QACa247rKxM58bTmKAhG3Q2RYV16MoCReeIiVMDmurqpssByFhG8xXJ1uY92cTewQktOK6y2RJeEyYgpCwHfSQpGnfTvNfMUBCK867TLQJIWFv6K2EohrxCkhoxX2Xce8oJOwNxUuYqI5CwnIoVkLJQMI2xB0zkLAceiVhU8gVAUBC/4CEViBhufRSQmGzKxSQ0Iqfd6npuYS6h6PdN8/UWbWniC8mSOgEEsqmeAl5fnb0x9Gi8kJCeUBCK5AwplFC8qwdzp1ZgIROIKFsIKF/QEIrfSzh6OZX9+oHJmh23j/S/BLF/ebPv6LRNtWmCvc2JH+FJDRPVtCzGOGgQGYgoRNIKJvuJbzrF7o4o+mVo1oiW0kY7+Xk1FRUooYS6if2TFTEXEBCJ5BQNt1LmJjbRfHWbBLGe8PkNHWIQpZqCU2gtvwPDEFCJ5BQNt1LSOawcvrhV4uEib0mOUdHjKqjZt1UTPMACZ1AQtkUJKGZ78zNvxYJE3sbnG2SECVhOiChFUgYP3FnlTDaG0rYWBLSSxcxByChE0gom4IkZOU0FgkTe03y1urol1RhGSXKDCR0AgllU5CEibldFgkTe03y5o6ZK3QUqC6AhE4goWwKklDJRq06JR4bx39IwsTeKLlanv5SXBJSmxHV0VRAQiuQUBVmyiIuA2nQ3fwxEsZ7w+Q0r5sKQGoTjmr/8jcKIaETSCibriUsBBIxNjQzkNAJJJSNDAlpMk3YUswBJHQCCWUjQ0LTZjyWu38UEjqBhLKRIaFpM5riMA+Q0AkklI0QCbsEEjqBhLKBhP4BCa1AwnKBhE4goWwgoX9AQiuQsFwgoRNIKJuiJKSYaTzmnp3ujoaEHYCEsulaQp6onVOj7o6OgIROIKFsipKQyC0hAQlTAgmtQEICEi4IkNBK/0rIEQ6NQUajOHqhXqLpoKN3fUMlNA8VJoMbWo7OBSR0Agll062EYVkWaxRHL5xWe8zSqDbNPGHYGNyw5eh8QEInkFA2hUvYHLOJdpjfm7DshoQ5gIRWIGGkUXP0Ql3yKQn1qn7At2k3JMwBJLQCCSONWktCi4QoCbsBElqBhLFG+oUDVaimIPW7JCRM7lZAwhxAQiuQMNIojl647Wld3rWUhA3BDSFhDiChFUgYaRRHLzR7miRsCm4ICXMACa30sYQc2jDSKI5eSHumzjaXhOFuovnonEBCJ5BQNl1LqAozPfIeaxRHL9R7Nr+qi75Em7ApuGHz0fmAhE4goWy6l7AJVinuHm2kw+6cQEInkFA2hUtoCr220Qs77M4JJHQCCWVTuIQdohd2G9zQDiR0AgllU7iE1MpzRC/sMrihHUjoBBLKpngJywASOoGEsoGE/gEJrUDCcoGETiChbCChf0BCK5CwXCChE0gom15KSDNkFgRI6AQSygYS+gcktAIJbUDC3gAJrUBCG5CwN0BCK/0sYSKEoY5gaOKo6XkxrxgJaYqM3ju6+dW90TNMxQIJnUBC2XQtYRzCkJ5PMo/T06JSUkk4dfYVnrY9etcvelUyQkInkFA23UqYCNxknoygZ+XN4rSWcFrvp1SjBc/aTgAJnUBC2RQjoX5K0Cwp6zbfyYu6OsrxK9TGop8hTAIJnUBC2RQjofaLddOlIC9qCafOUotRNxUhYUFAQiv9KyEVghzMIiFhVBJSk9AACQsCElrpXwnjEIZh3BhrdVQDCQsCElrpXwkTIQytHTMcTk0DCQsCElrpXwkTIQwpcoWRjiqh01/S44QmnsWoWmcJzYZigYROIKFsupUwGcKQhDS1T90fc78pJWmwXm+FhAUBCa30r4TZQxjyEYUCCZ1AQtl0K2HmEIaJnprigIROIKFsupUwcwjD0aijpkAgoRNIKJtuJTRNvh7UMDMBCZ1AQtl0LaEIIKETSCgbSOgfkNAKJCwXSOgEEsoGEvoHJLTSzxLSuDwvlwUkdAIJZdO1hOG87VKBhE4goWy6ltAEkikZSOgEEsoGEvoHJLTStxKahyg23xlGUtOh1/QMNp7Gpv5Qis13tom51pqeNmcFEjqBhLLpUsKwJORIatOv6Ebi5juVXHpVtxf1Ji2iWm+NuWZJb3ZkBBI6gYSyKUrCxOTRKOBFXFU1c0vpgfvWmGuW9FmBhE4goWyKkjBRj6RSjTZEk7VNQdcm5polfVYgoRNIKJteSag3b3taF3phvDVNewnj9HmAhE4goWwKlnCUXFNbtFBTZ1UbkCIAc0moaZSwNX0uIKETSCibQiU0MfCNcapqqWuX5hlek4hISmhJnw9I6AQSyqZQCY1xRqqps3+ta5fhpqjbMymhJX0+IKETSCibQiWkUGuqDai3bHv6N/eq2iUVdsdO/VMT6km9NJaELenzAQmdQELZFCqhKtpOndr8qglFOmp+JU2PEaqd1D2jNyQltKXPBSR0Agll07WEIoCETiChbCChf0BCK5CwXCChE0goG0joH5DQCiQsF0joBBLKBhL6ByS0AgnLBRI6gYSygYT+AQmtQMJygYROIKFsupaQf5bJQWL2dq+AhE4goWwgoX9AQiuQ0AEkLBhIaAUSOoCEBQMJrfS3hKMtYQvDuIb6KYlXjIRtYh4WAyR0AgllU4CE+lFBbZ55OJfipnFcQ1qepvAVU2f1s4TawoaYhwUBCZ1AQtkUIKEu1fQz8vSIrlGR4xqaspGizEzrVG1iHnYPJHQCCWVTgIS6jkkC0qIOa8hP7pJzpk1oAlm0iXnYPZDQCSSUTUESkl66ymlsM6KxeVrCMO4hJCwASGgFEmoJdXGow2nHEkYlITUJDZCwWyChlb6X0NQ81TLVRlm01uqoBhJ2CyS00tcSar1MSXfF3t80srFocceM6bQhIGG3QEIr/SzhXb/QHaNsnRkKDEUjNae/pMcJp85SUanWIWG3QEIr/Szh5juVelzOHeOFUDTdH3P/FRTSkAbrdTEJCbsFElrpYwkbSPS/LCiQ0AkklE2xEnJX6YIDCZ1AQtkUKmGi+2VhgYROIKFsCpXQ/CBvCUBCJ5BQNoVKWBqQ0AkklA0k9A9IaAUSlgskdAIJZQMJ/QMSWoGE5QIJnUBC2UBC/4CEViBhuUBCJ5BQNpDQPyChFUhYLpDQCSSUTY8lHKUIbBHmufsYWm9KkwdI6AQSyqYACSl+TBuPbBImnrKHhHmAhFb6WUKKcbjt6VQiWSUsAEjoBBLKpmsJMz05AQmLABJa6UcJR83z9BxSzTBtohqaJb1gLDumNtPz9HpVpwmrr7TbvNz1DXNCPm02IKETSCib3BIqWYwuFGCbIB9NuBkKQ/rrHzOCTauS74q9kZPNJSG/qNOoRP8mjOSdCUjoBBLKJq+E256mAo2cCss1E1xNOxZ5RoLFSy4J9UYTui0+KC2Q0AkklE1eCSluE9unC0W1wGFGdSkYRl9L+ET9Ny4JdcLwNSxb0wIJnUBC2eSVMC4JNVNnVREWyqULRLUhagQaIGFhQEIr/Sdh3CYkdNGXlJD2q1VjFaWFhEUBCa30oYTarEQHijIv7Cc1kfCNjNoqUzdFSVgYkNBKP0rYAPVoxh0zhI7yq60yGyBhYUBCK30s4dRZ7Q1NPaNQ96Tj1F/cqVxTa9oqs+VsJGFiCCL2L9TPvEJCF5DQSh9LqJSJGofUW0PFnG4F6sopWaV7Uje/qoPhG8n0uv7L6/FL9AoJXUBCK/0soQQgoRNIKBtI6B+Q0AokLBdI6AQSygYS+gcktAIJywUSOoGEsoGE/gEJrUDCcoGETiChbCChf0BCK5CwXCChE0goG0joH5DQCiQsF0joBBLKBhL6ByS0AgnLBRI6gYSygYT+AQmtQMJygYROIKFsIKF/QEIrfS/hn33hv/zPukhuv+juv+fbaQESSgYSEqlv6wtv8UdeJn/3l3xDTUBCyUBCIu1tfa9eP/5//iQQyZcf/Lf1+ue+z3fUCCSUDCQkUt7WF+rnf8AfeZH8yVfq/5vvqBFIKBlISKS7rb95qy7awSD48efrv8G31AAklAwkJNLd1s/rx/nDLpbfrn+Eb6kBSCgZSEiku60H6g/yZ10sX65/jm+pAUgoGUhIpLutz9Yv5M+6XOp1vqUGIKFkICGR7rbqdf6kCwYS+gckJCChSCChFUgoHEjoH5CQgIQigYRWIKFwIKF/QEICEooEElqBhMKBhBn4nZ8/8B956rswbr/s7o/yPbUCCYUDCdMj/ZEY+2R8SCgeSJga/UjMX32Z3zdhXPjgJz5fv+U1vq0mIKFwIGFafl4//3p+00Ry4VfqF/FtNQEJhQMJU/I3b9VFOxgEj/5D/VN8X41AQuFAwpT4+0gMJJQOJEzJP5deEKoKaf0Wvq9GIKFwIGFKPlv/Mb9lcllhzUxIKB1ImBJ/MxMSSgcSpgQSlgAk9A9IyPfVSEUl3BM8w8lcQMIFBhLyfTVSUQnfC37FyVz4LOEivgevWA8JbVRUwtuCFzmZC3u+Xfz21jt4sQc8/8YFmf4Fe77tDJ7ge/CKjZDQRkUlXBx8m5O5aMq363/2af3HBwk3BGf4HnxiUbCHrz8tkFA2TgnXBV/nZC7sEhJmObnFQp7dWsIs2PPttuByvgefeCJ4nK8/LZBQNk4Jlx4JHuJ0DvyVcHHwDt+DT7wY3MvXn5YM1W5IWAJOCQfuDS7ldA7sEqrK4qNv6+e//h29flLtMH+CXSt+96a6cui4WteVSrP7+IrPsFu8X+9Y8ZnW3fo8P/vjqDoanXXrD97Q5zMJaFMCe769HzzM9+AT9wTP8vWnJUO122MJU5UYInE38tcF+zr3H7aV8A5e5tf6dcGtN2nJ6rR+XC3qbbw7ISHtv/ht7a3+v2m3OQ9Zqv+F+KwqxS46X7gpgT3fVEnvYc/MvuBqvv60ZKh2eyzhU8F9fBO+4S4JBx5PURSmk5CkUqWcNiUS5Pk3LJaZ/abUUzTtNufRkul/IXFWnSxOoDclaJNvtwXP8U34w5lgJ199atJ1sBEeS+hnN5vimQ45ui7Y+DonbUs6CW+9SRVStEi6GExxR+sJCWld1UONhU27jZzGtq13JM6qE+jzxZsStMm3dcFJ70YKXw4W89Wn5v3gZT64Ix5L+MXgZr4Jz3g9eI9voQ33Bic7zZpJK6Fu3OmaJksYtvY4UbOEaotuE7bsNhXNWMLorLGE4aYEbfItVUkvixeDPVfxxacmQ7XbYwmfDT7km/CMm4M1fAttWPp48HCH9m6WklATlnRqv6Mk1Nx6k9rYtJuSJCSMzhpLGG5K0E7CdcGf+9UqXPRusIyvPQO3pf6u8VjCnwT7+CY847HgO3wL7bhkZ3DSXSNNJ6GRR2MkoxItISFJZLpYzAk0elfTbjqEl7bekThrKGG8KUE7CQfWBO961af2WLBzKV96BlJ1sBEeSziwM9UsS3EsWh9cy3fQlkseDzY6uy8cEpq6o3k1PZdqo5GM+mSO6+ponIg6PXm/Ttl0Dt7d0DsanzWUMN6UoK2EV+0Mfsn34QPfDQ7ewFeeidTVbp8lXBycx3fhFS92ahJqrloTBO86JpE2S0hNsq2PakWUEFoz86p30DZjqW67XXBcbY8TrfijtyMJ9Tolb94dLZGE8VkjCaNNCdpKOHD1weAxb8rC7wbB+3zd2VgXrE9X7fZZwhuC9Wme+pHGw+kaGI/sCYKTH7Yr633ON8X7B4OH/WgXLnosCB7hq87KmuDhVBXSgjLTfEGG0BckcbzpyzEXbTNzTfAY34ZH3Bw8la6BsXTZTrr9k/TahOcSDtywM9joQx/p194NDq7ja86Mqnan+oDmykxdaanrRkBEORJefcS/ocIn/jxIn6k3LN5whN+EJnyXcOCqDerrRfpU7l99PQh25moPGm44ElyToizMJ6FuQFBTPKQcCVWrcKNnU6AWPZymRdgZ7yUcGPhDVdBvvOZyqS2KRV/7UNVBDr6Uo1805v0jwcudbzC/hKYDjWkn4S7dZu+W9pm5dINnnd26t7tj12gaKiDhwMCypyjd+n30RxIbzSXteTLzGH0TP9kT7Os4S687CWk0V/ePGwnNFH0t4X/iyfUkYTjBPpzJnxVHZqpatycNfGLRNcGRLmo3CSoh4cDAJcvufZxTS2PnhsVFZNW16v5c3dya/BJqAWlCvq5zkoTRFH2akn996Ftizr0+LjuuzLxENfC9GS184uHgSL7e7hYqImE/oLu5N97jqnbnk5A6ZlThRkNE4Wwm2kXDwaa5yO1BM4yka6iJmfyZcGbmVe8F69/xY0Lw5fu6auU3AAn9YemzXO3eSH9ayV8S3nqT1k0Xeer/SEIzfYJqqZRKp9NG6kS8ITPuzFx6YxDsu1m+hl97OQjeK6Q9qIGEXnH1sg2Oand+CemVGobKP5IwmqLfJCGVmz2TUDV+N6hEjz0n+OnCJy6/R30L7vxDvuACgIQVogsJdVtPyfcDPXdXS8gixhLSK5eEml5JODCw7j2T0jquXTZ8UU8t66qzuwlIWCG6LAnVy3/Wf7SA1PliJKT93CZsnsmfnTSZedUjt+nyUCjv3bvsEr7QgoCEFSK/hNQmVIrRtF0tYTxFn3tHuQSM59z3UMJ+AxJWiHwSUivPFHDHyTWqikZT9Hdt/ZZaDGuhSseGmfyZQWa2AgkrRNeZacbrewoysxVIWCG6zUyqg/YYZGYrkLBCdJuZeauYWUBmtgIJKwQy00+QbxUCmeknyLcKgcz0E+RbhUBm+skD9a/yuyOXFci3dEBCP7my/gG/O2J5tP5NvljgBhL6yX+t7+J3RywP1i/iiwVuIKGf/Eb98z/mt0coH99a/yFfLHADCT3lovqboluFHz9e/9xf8rUCN5DQU167vf6jBx/ld0gcH7/+K/UH/p4vFXQAEvrKa1fSNHqRrFD/fw4OpgUS+ssfXPaA+cwL5LKffp+vEnQEEgJQMpAQgJKBhACUDCQEoGQgIQAlAwkBKBnMxgegZP6l/Nn4X8VsfFBpfip/Nv4H9Sv5YgGoIp+qny92AiLzJmbjg2pzWf1PZbcKP1G/HTOgQKV57f/Vf/SgXA0/eLNe/yhfKgAV5W8Fz8Y/X/1/OxwE1eduwbPxr8RsfAAAAAAUz+DKw7wEACiB+aOrarUlvAIAWHDG52qKYV4DACw4y2e1hLX9vAoAWHC2k4QoCgEojUHVJFSs5FUAwIJjisJVg7wKAFhwhsnC7bwGAFhw9pOEq5bzKgBgwdlCFp7mNeA92zfxAvCG1SRhDTlXDWYO1ea8qdbM41PHrCUJ/ck50J4hykxPqjVDh+d28GLfM0TTZmrneBV4zCRlpRezL2b098UsrwDOuUlelcfqGV4AnThHWblqnlelMjhpeuVrvA4GTtP7IbRCOjayozbCy6ATQ2Yi4m5elcnyETNHRIFGUMi8eU8EVkiHth/SVwYJU2NmX9RE1x1muBhUDPEmMDBj3hFhQ/bzKyfMdUHCDJghp0Oy50CtDItCNDRiDpu3ZJxXRTBPhSABCdMzZiqkB3hVJstDCUV94kpm0HzgZ1fzuggGD9BFKSBhBkbMeya5h3QwrOII7g0sgdXm+3OHrIbyCbooSJiJQdPimhvjdYFwxWsHnt9p5Kh5X7ZIakvw2AkkzMYS86bJbRaa+cq1tQObdiBnGzATZyTNtuC8UiCrMsHV+LW8Kg1utR6aV6W24OK6DAZNt1rtKK+XzrjJq1lVJ4WEmQibXDIfUOMOt1n4Z2FeVdE1QtrKq81sOnU5Sw5BwmyEWSlyAICrXOiSscKTSGW8PeHF6G/zQVGdtj4wZt69VQLHwnk2AaLdtmGJqQBKsHCIv8tlD3fJhdvTw+ImkY6bCxPVASgLfofKb0zM88SmE7wOssK93dIs5Ib+HKartWclvUWl94QM8WQZPF6VHzMrv3ZOVJHDDmK2mpNwkkqpFoZ9MqizdEHY2y3JwtBBdMq42W3epjIbY/s5q+Q1aLwinJ8px8LQQXR2d4KnHtbWlqUAd5/BwW4JKxRSBu1DB9HZ1plwstihckZTw6JYVmPGS0ILZXRvhQ6isy0NYXVwroTm8yAP5dZOwMHuCS08LeDNDB1EcM10zHDeLfxQxVj4zDXGcgsh6uIqvWoffrOjgpOW1eEzlwv8FToZ2i9mAqvvhBbuKHmmZtjTgA7v9IQTVmqHFvBnfOdNqDAFurALI7SwjLZFRNTIQGdbFuZ5lKlWO7BQ313jYfE7h5gHBRJ+n86W9802FDYy1qIczEZYgVigwnAw7BWtbcGUpkKJajVlDQ1EXQxo6GdmSVgyLURhuCSK6rRgJW/fEE4CrJ0upTK4krtkZhHKIgdxG63XheE8Bx1BVbQnzIdNslUL/+5GNZxSG6U+s52/xGq1Ez2MADV4NKyv1LYgInNPCGch1XYvcD0jquGU3T3rMaujWuLs4V75EQWCxYSm3hG1yxayuzsRtLL8gUqPGYwqirXZkV68kfsjzWuHUBXtHcvj7m7e0nui/u4FL4Crxuoo92pzR4t+L2eSJ+dtoCckup8XpmY4H0aNLaMpWjkm4/riqqNFVko3xQrWTqM12GsmoxZ+z5oWCaLZT7VzyNoCiDsvFacL+lobOhC7XRteyJZK3xK38Iuv0zQxFPWsz8oMvOghY9GPByh2bO++cTjO0ReIOYwgLQyDI1FhuKqXPxc/FNVEa8PoFS2OTXEHivp2O9HVoM/yleEkDs1cTzp8gJXEt+lwrwbuEgpi6kXB7E+WhrW5E5vyvb+rR+KfiFSsKqBYBRmI22q1tb3QcPnhqLStbUEro3CWhDMvmLUrMza5B/fvTjQEFTsm8U250MS9lrXaoaLf/6SCPa3x9jFDJ+L3mBg+PJkyPPbymZG1zQcjl0ohnqirajQHCpwvvyTx8Zgdwfdrr1h+INmeM0x0MHFofORcYwmomDuB0aOyGNyezI7TxdRKlx9NfjJ2Y1yipyxpqlMaVk1MHBjZPjMTN/FmZvaPjJyYmIgbITFrc7YoQTEMTiaN2XG461/72BSNSWgm8OshvWfmhM2stGxZic6Y8mnQsDsPl+xu+Dj0pMMHWNh/wlYedmT23HY8tCuE/Q391Dk9HFu5tsHAucPI34VkbPJEawPRwdzao+izFsX+xMRBzdy5kZkM7YT5TbubPgBFTOQAWVm+aXdyGL8tw2u3o50gkLHk7EHD8OFNnQuzsfGR040FqWILurvLY/XMyIGJNi7OTewemcHcJcGMn24aOtJsmTgwsj/RyxYxNqP0aypAiWG0MyQwNjMzMzkSsUmtZqncgLKYX2mzijg0QZwbGdmt/vDGVmAgAN0ydvScpTxMBwwEoCCWHG1f1LVjeHeKBiQAID0zIxOpS8SJA+PoCwWgFyyf2X5gwjUKPDuxdmQlRpsA6DXUyXZiYmKCxgLnqINm4vDIOObDAAAAAAAAAAAAAAAAAAAAAAAAAAAAAAAAAIDKMDDw/wEQXhCAOrMyq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AutoShape 4" descr="data:image/png;base64,iVBORw0KGgoAAAANSUhEUgAAAoAAAAFoCAIAAABIUN0GAAAAAXNSR0IArs4c6QAAAARnQU1BAACxjwv8YQUAAAAJcEhZcwAADsMAAA7DAcdvqGQAAMlxSURBVHhe7J0FfBTX9sdH1iUbdxcIEty9RYsUKHV/bV+9r6/u1I32X+revnpxKFCKuwQLCXF392R9d2b+Z3aGZbMRIptkN7nf7ie99861mZD9zblz5xycYRgMgUAgEAhE30Lw/0cgEAgEAtGHIAFGIBAIBKIfQAKMQCAQCEQ/gAQYgUAgEIh+AAkwAoFAIBD9ABJgBAKBQCD6ASTACAQCgUD0A0iAEQgEAoHoB5AAIxAIBALRDyABRiAQCASiH0AC7PQwNJ9AuCLo14dAINoB+YJ2dnSHvoEPn0G4Gp5vJPApBAKBaAmygBEIBAKB6AeQBezsIAvYpekbC7iysrKqqorPIBAOZeTIkTiO8xmEQ0EC7OwgAXZp+kaAky3wGQTCodx66618CuFo0BI0AoFAIBD9ABJgBAKBQCD6ASTACAQCgUD0A0iAEQgEAoHoB5AAIxAIBALRDyABRiAQCASiH0ACjEAgEAhEP4AEGIFAIBCIfgAJMAKBQCAQ/QASYAQCgUAg+gEkwAgEAoFA9ANIgBEIBAKB6AeQACMQCAQC0Q8gAUYgEAgEoh9AAoxAILpJQ0PD0aNH+cwlzp8/39TUxGf6hDanAfRwJtDt6dOn+UxbaLXajiu0xmQybdu2zRkuGsIZQAKMQCBaALryzDPPbLGQm5vLl3Ya59GSHs6ksbExPj6ez7SFTqfruEJrdu7cGRAQMGvWLD5/Cbup/v33313tGeGKkK+99hqfRDgl5oLz8OEzCFdDetUDfKo3qbLAZ3oMWGmpqan33XffsGHDPD09jxw54ufnJxQKKysrs7OzQT8OHz584cKFIUOGQOXa2trg4GA4tHfvXpqmfX19QUtiYmIEAsG+ffuio6OhCfQA6gLVuP45oJOEhASuCWShFUhOenq6bU3bbiFr16T1NODWYceOHRkZGeHh4TBhbiZubm5ZWVltzgFGpCjq4MGDdtPQ6/VwmiDA0BXDMOfOneM6hAq2cwABvnjx4pQpU+zG5bJwLkBQUBBY0txZGAyGPXv2qNVqqVSqUChaT5W7aEqlEurDuRuNxrCwMO4iQE04U4IgwOZubm4+e/as3bWFUXJycmDy0An81izn5xji4uL4FMLRIAsYgUB0RH19PbfQCkIFknD8+HEQkqVLlxYXF3MmIEjU119/vXz5colEAmmoCWLz6aefgiqUlpaCQlx33XWFhYUglpb+WL777jsfH5+VK1eCnoGKZGZmgpJBFrRtxIgRXB27bu2atJ4GNAHBg7EiIyP//PNPrhOgpKSkzTkAJ0+eBHGFPsEwraurA6mDWw3Ibt++HbJQAWYFCjp16tSvvvoKsnZzsPTBYjsuTPWbb76ZMWNGSEgIKDGoqfUs4IIMHToUzF84x9ZTtV40f39/0LzJkydDzYqKip9++glGHDdu3CeffALVYM7QdvHixXbXFm4XfvjhB5hqVFQU1yHC+UECjEAg7KmuruaWoCExffp0+NIHXQE7csKECWAaQjYlJQVMN742hoGVuX79+sDAQBzHIQtyNXv27FGjRoGhBiIE/YCFalUsUJqysrLhw4dDZdAYUPeamhoQHshC5xqNhqsGWLuF0e2atDmN8ePHw0/oCipzJUCbc7ACOgd9Qiec+lqnAVk4CqcQGhoK5WBfgszbzYHrAbAbF07By8sLsmDsQtbu4nC0nqr1onFZjtTUVLCwoSGYwtAtdAjpq666Cg61Pi+Qbbg/sLRDuAZIgBEIhD3wPQ6mFQAJb29viqLAxgKTjiRJMLCeeOIJsDh37NjBVQZJgJKIiIi3334bVApKFi1atHfvXmgFaVA46Oehhx668cYbLdVZwHjlUxZgCLBoN23aJJVKuaVgwK5buyatpwEivXHjxt9///2ff/7hSqy0OYfWgDH95ZdfgqSBTckXXUIkEhEEYTcHjtbjymQyyEI/8+fPb31xgDananvRrOj1ej7VFp08L4TTggQYgUB0BGdy/fDDD2CKQTYtLU2pVIIpbFUjk8mUkZEBR0GlQFqgBNRx4sSJYPaBPXfixAkoBAuypKSEqw9KFhQUBP1A+bFjx2bMmAGHwECEcn9/f64OYNstzMGuSetpwKHExMSbb7556NChXAlHm3NoEzDxYebLli2DmXAlBQUF0CQvL08ikYjFYrs5cHXsxoVsc3OzQqEAMxqyrS8OV6f1VK0XDdIwXGNjIyRGjx7NLT/APYGHhwd0a6nL0vnzQjgtaBOWs4M2Ybk0rrgJCwBLNzQ0lM9gmEqlOnTo0O233w7KJBQKd+/ebTQar732WjgEugI1s7Ozz549Cwafn58fFIKajhgxorKyEn6Cph49erSmpmbs2LGWzlhAaUCBLl68ePXVV0Pz/Pz86OhoSIOWnDp1avjw4VAH5mDbrV2T1tMAAx0AaYQRQSkhDeUwExBCsLBbz4EDqoGyQgIsb5gt6GtmZibccEATMGRjYmJA20D87r77bjh3uzlAq9bjQsPc3Fy4VsOGDfv8889BekHFbS8ODAQ6atsE0lBuvWiQgHFhJnA14FKEh4cfOHBArVbfcsstUA0IDg6G0/f09LQ7L5BtTvUdC9qE1Xvg1psyhHOiO/QNfPgMwtXwfCOBT/UmyRb4TC8AnYOE3HPPPXze0Xz33Xdgy4KK7Nq1i6IosEH5Ay5IdXX1l19+uXr1ap1O984777z00ktSqZQ/5prceuutfArhaNASNAKBuAJgaC5YsIDP9AL33XdfcXHxli1bvLy8XFp9AR8fHzBVt27dCgb6s88+6+rqi+hVkAXs7Li0Bay48X3GqNVse53Pwx2f3FN53w+6A18aU/ZBVhgzTTL1VkHQSIyhTQUJur2fUHXFXM2BwcCwgBGDGWQB9x7IAkb0IqR3KOnZwvUBLpKQXmGEkn1ZAhfJlLeuZTQN2v2f6+P/FEZNVt71JS6UcDURCARiYIMEGNFvgHHc+Nn16s0vG85u0h3+TrtnLeERRAaxG3AQCARiwIMEGNGf2C440/Wl8BMXiLisIHC4dNY9OMn6/0MgEIiBBxJghLMgCI7DaIoqy+Cykik3Sec9SvpGclkEAoEYYCABRvQugvDxnm8kWD+qJ3byB1qCS5SSKTcbknbR2gauRH9mg27/51RVHpdFIBCIAQYSYETvQlVkNv/vfutHvfEF/oAtOCFfvpqhKe3uj/gSDDOXpOqO/shQJj6PGKBotdo2o/laaWgn3G9vYB3rvCU+IMzN1uczAuFYkAAjehdGrzbln7N+qJI23paRLX5GGDNV/fsTjI51v4dwCb799ttvvvlmy5YtW7dutfNg7HK0jr/LCbCuKxF/URBfRFdBAozoZ2TzHpWMX6le97S5LI0vQrgIs2bNuu6661auXEmSJGhPYWEh6HFqaip3FDQMsgBnRHJZa0DAw4cP2yk3wzDbt2+HOqB8kIVW6enpu3btEgqFnLfIKw5hhQsTBP2DglZWVloHPXLkiDUiApRDHegKEsnJydAD2L4ikYgbyw67uVlpsxMoz8rKss4KJgMTOHXqFHe+1gQcSkhIqKio4HoA45tLsP227AEOpaSkwARyc3O5o4iBARJgRH8iveoByYy71JtfNuXYmw6kZ4ho1CIMR/9EXYOTLWPr2oX4BX3yswm1axfNlxOtH374YcyYMVdffTUY1iB40CEX+Fav13OWZcdDWGbBYxttV6FQbN68GTo0Go0HDx6USNgXzSFrDdPr6+trjb/bnslrNzeusL1OSlpGIIY+oVV0dHRwcPBLL70UEhIyfPjwn3/+GXqA04EpwSn88ccfBw4csJ6aXQ8o1u9ABX27IfoNQWAsCDCjb5ZMvsntnu+4j2zJc9xRyex7FNe/Q/qhbxznBYTTaqUBID/4pdi6diF+QX2tWTgKP+2i+YI6QpYTpLKyMshyUZi4o1Y6GIKvYcE22q5cLof6IGkg2NOmTYP6XJ02w/S2Seu58Qfa6aR1pN5hw4b5+PjADQFMFWbl7e1tDQMMgg1tw8LCuFPz8PCAU2vdA4r1OyBBAozoRYwXdxtT9/MZC7S20XBui7mUXWej1fW6Q9/oT69v8ZC4nH8NyZiyD2rSdezLwQjnhFuCBuXg8zaAxtiG+LULtds6mi+gVCqhN2Dt2rVtrgPbYTcEX2oxTO2i7cIM09LSzpw5M3HiRK4EpK51mN4OaHNuHXQCI0LlnkTq7XkPCOcHCTCiF9Ed/xn0lc9YYAwazfa3zEVJkKabKjlP17YfQ8JfXE1T9kmoyRi1XBbhWoDFCXahNcSvXajd1tF8hUKhl5cXVIM0mJtcYcfYDWEFBNgu2i4k0tPTQSM9PT25Erswvdb4u23S3tza66TnkXpRrN9BAooH7OygeMAujYvGA+4kOTk5IGwgQuHh4aBSITaxdSsrK21D/C5ZssQ21K67u7s1mi/o4rlz52bPng0238mTJ1NTU0Gq3dzcoJ9gS+BbSIDCQRoSHQzBRREGwDC1i7ZLkiSIWWxsrNVQtgs2DFYsF38X6lvHAnWHsbhs67l10ElcXJxdpF5rn9YEnFdYWBgkuFFsE9ZlatseQN2hHBJ9D4oH3HugaEjODmcX8hmEq9Eb0ZD08etI3whh5OWFX0swJOeKhtT5EL8FBQUgxg8++CCf7zQDKYqwM4OiIfUeaAkagXAxJFNuZgw67Z6POe/ZzkknQ/yCvZiQkNC9r/iBFEUYMThBFrCzgyxgl8btnu9M+ef4jGOhTIakXZLpd0im3OKEFjBiwIAs4N4DCbCzgwTYpemNJWgWmmK3iOsaQX1xsRwJMKL3QALce6AlaESnwCVKQuHNZ9oCF8kI9xabURG9hLngvHbPWkHkROns+0B9+VIEAuFqIAEegOACsWj41dJZ94hGLSLk/HsXPUS++GnlnZ/xmbYQj1/h/uQuPoPoTXC5h+yap0lv3oUFAoFwUZAADzRIjyDVE9vl170hilsoX/qC6smdhIo3TIWRE8VjlnJpROdxtutG+qAYyQjEQAAJ8EBDuuA/GE40fryi8YubGt6fp935LmbmPeeBikim3calEZ0HXTcEAtEbIAEeaIB5RFVm0+oaSDOUyXBhB62pg7Ro2BzCMwSXqsRjl4lGL8ZJ1r8BgIvlotjZ4kk3CMLG2kU+INwDQXvAksYlSr7oEqRniHjCddCqPWtMGDtbGD6OS8MQwqEzJZNvYudgsyQOxrpwyAxICIJHSmACl+qTfjFQWRg9hctyiIZfDW1xkUw8erF4/Epoyx+wAFY+zFMy9VbRiHm4gPcUyEKQMChbPvzqy+VtFrZzKdq7bghn5uzZs1yABwTCmUGesJydrnrCEkZOEkVNMRcl0g28t3cOxS0fkt5hhEQhCBwmjJxoTDvI6JsFoaPd7vsRlJKQe0in3ymMmGhKP4RZYuCD8Cj/9Q2ooDBqsmTCdZhAhBOk4exm9tDI+cq7voKuSJ8I6dyHjBe2M0atICROGDON27AtnX2f/NqXTfln4VZAEDjc7d7vxaMWkyo/0GwQWqo8nXuBFSRNNv9RQeAI6VUPwKwk026HQmHYWPnK10mfcMnU20BWTRlHoBBw+/dPcEchX/maMHQMCKdkyi1UVQ5VUwCHxOOWu/3rW5gM6R4gnni9aPQ1xgs74CxAXGFoUdwiXCAUj15Cegabso63WQidtHcp2rxulhl1in73hFVZWVlYWMh5gCouLq6pqbG6Y+wzGIZ5++23p06d2tzcnJ6e3iWPTucsWJ1Kchw4cAAK7SIgWTEajWfOnFGr1UOGDCFJki+1EB8f7+XlxXnX4mizf6C9co6Oj14RuD/4+eefGxoaut0DRw+n0UmQJ6zeA1nAAw3d3k9pXaPyX98qbnjX1jxt/Ox6U9oBqjqv4aOl8AF5BmNOvuJVc97Zhk9XNf/6WNPXtwlCR4H9B5XhkGzpC+aS5Pr3rm74YKE+fp0g+PIfoWTGXcbEnU3/e6D5pwcbP15Oq2v5AxZAZaVXP6T56w1j0i52iBveoeqKoZPGr29vWLMA0jCo1Y4k3PwId/+Gj5Y0fLwctFY6536wMhs/vQ4++hO/isdeCxW4moB0xt3afz6Emg3vzzOXp8sWP8vZqSDnjV/c1Pj5DU0//rvp+3tI73DRiLlQLoiaBNNu+uaO5j+ehFa6I9+3V9jBpWh93aDQhUhISADR5dIHDx60C2fbN8CgUqkUZC8nJwduAvjSzpGamhodHc1nLjF37twOQhTAQD4+PsOHD7cVWgDuA/bv3y8QCPi8hTb7B9or5+j4aMfANHbv3v3f//63585DYBohISF8BuGCIAvY2emqBczomljlE8vEcYskU27GZSpT7mn4o4dDomFXEQovzooFwNqTTL9Dvf5ZRlsPWTDswPokPYOgOZh6kkk3ane+S9cWwRFzcRLpF01I3awWMOkVZgJb0KSzBEtgO+csYDB5FStf12x/k4upACUwB83ml+k6i0N5ykQ3VULP5vyzoGRcE1A4vhOGhp6b/3c/Xcd+RzMGNWi5KfsEZy5LZ/4LRtef+p3th6agiXj8SlPWUbq5GrpiLMvsACQkU2+lqvPhohEKTzCOqdpCqiwdjnBxHdos7OBSQNbuunWJfreA9+zZM378eM7qhfTVV1/92WefjR49WiQSffHFF2CMJiUl/fnnn0ePHoWjkyZNgnKuoVar/emnn44cObJ3795x48aBGf3tt98ePnzYzc2NM2GhwscffwzGHJib2dnZo0aNgvSPP/4IXYHKQparcOLECRjCz89PqVTCUZPJpNForHFtoUJubi4MnZWVNXbsWGjyzTffHD9+fMeOHTExMSqVCkafN2/ehQsX4O4Bps21WrNmDXcKkIaG//zzDwxXUlLyyy+/jBw58pNPPgG7PzMzMz8/H8rXrl2bmJgIJwJZmCecCPQssUQFBrj+zWZzB+NCCcwTThMqcH1yRwsKCr766is4QahAEIRdHe7UQGuhGlyB7du3w50Q3BZs2LABhLOiokImk8GJQ03rKdhdDfj5xx9/wFXduHHjmDFj5HL7V86gpk6ng8lkZGTA78h6WTr+zUKHv/3226FDhwwGA/wirNdn2rRpXAU7kAXceyALeABCa+o0O95pWLvMmHZAMuUW6fQ7+QMtIbxC4afyri/dn9zJfQTh47nHvdzGaaqcDf/CYxOVSLfnE1zhpXpyJ7tW7NniBlw671GwcY0Xd3NZ0jIEVcEGNOWwKDqGu9kEj7P2bFn6vjyQJYuLpFwOuFwT+rEoOkyDy4JGKq5/x+2e7+AscLECswRnNRcmGs5tkV/7suqR9aDlnLncZmEHl8KlAWOrrKzshx9+eNkCiLSHhwdoIegTqGBdXR18p8M373PPPQcGGY7jtl/xmzZtgm/kRx99FOzIxsZGEAawYqETLjYAAKoAIgQNoUNQIFAU0CpuoJSUFPhy5yo8++yzXESEiIgIqPnAAw/Mnz+f68FoNIJNDKM89dRToFJQ8vvvv1911VVPPvnkkiVL4uPjoQLM88CBAzDzO+/k/xlzhdapcqcDiWPHjk2fPp0b9IknnggNDYVZQWWY+aJFi55++mkQoYkTJz788MPu7u5cW2tXHY/buk+uFdyO3HLLLc8//7yXl1frOtypwQUESZ49e/Z//vMfEFQYFC7g1KlTH3zwQbhFgJpQAjO0bWK9GlBOUdQjjzwyZ86cvLw8dsY2QH240ZkxY8bjjz/O1e/Mb7a+vh5+TfBLufbaa9PT06ET6/XhKiD6EiTAAxYwDdUbXwCLUzh0Jl9kh8UsVq97GoxO7tP0+fXqX/9jOUSzP4kWz8+smMszGj9aqt31ARiObo+sJ30vx8zXbH6F9AiSXfMUn6cp9qftxiUubWgRPr07kJaFRJMefkivfkh+/dtUVY7u8Leara+BXc4esqDZ/lbj5zeayzLky16Sr+QXe9oo7OBSuDJNTU0gn++8885bb70F3+P+/v7wXezt7V1dXb1v376ZM2eChQeyBIWgNCCTkOAawvcyZxX9+uuvixcvBvkEAVi1apW1Ak3TICdgtEG6tLQ0PDz81KlTU6ZMgQqg+nAUym0rxMbGQp+2wgnU1taC8IAwg2yAjc6JARfUSK/Xg5EKFcBuA4tt6dLLr4FBIZh31pmAYQ2nCaYzyAmYv3azsg4BJdC53YIt1xUY5R2M2/pMrRMA3QLl3rlzJ0mS7Y0L9y5glYIqwzlyo4Nqcgm4N4KakICZ2zbhrgaUW6856Cv8dqDEFmt9SMDvFEo685uF2ws4x6+//ho6v+eee6ydcEcHOJQJbuIZfTOjbeA/kIXvEO5rqj9AAjygYZdqddZNQ4zJiAn5lTeAW+klFF5UfZn1Q+vYgKZ0Qzn8FATx8d3ATCRa7jpmzAbD+a2NX96M44QodjZfCtpcmqrd/ZF44vXci7PcJilh2BjLQRZB8EhQO7ONTdx5bF1PCELZPilLuH7x+BXGhL90R3805Z1lHS+3/HMCYdZsfVV/7H/iuIV8UavCDi4FYHfdXAj4Kudi3gEgDNxuHbCTQC3ASIWv6ZqaGpVKBZIJKhIYGMjVBMxmM5iJYCzee++9Y8aMgQpgOdmG3YUvcfgJwgPSBb3ZbuyCr374QodvfIIgoEJhYSEYdlABvuvhp1UJAJgS99VvTXCAIoLVCPoB5XFxcSBscCvAH7NUtp0qdAg3GVu2bLnmmmugIZTYDmrbM0zVuvTNYddVm+Naz9S2T2gFlwhkFcz906dPNzezf2JtjpuWlsYlrLqbn58fGRkJlxR+O3CRWzfhEtZrbnvxuRPksKsPic78ZuFmBWzfhx56aOXKlXDvYm07MIHz16vBFKFqi8zlmeaqPKqmkKoroRrK+Q9kawrMldnsmyMN5bSmjrn00mbfgAR4QEG4+6se2wSCRHqFkJ7BsvmPgWgZLA8yAbCGSY9gQUAs4R6IC8SmggSqPEO68AlOaHGRDKRUEMI+74FDdEOZdN6jpH8MofJX3PieIGikpQ/WzRZYnITSB9Kk/1BMIKJaxuTRn15vTN4jW/Yi6RcDikhV58mueVoQOpp9GSlqsnT+f4wpe7u3lYl1LXLty6RniDBignTWvabsk1w/cIdBBg0H+YQhZIufsS4di0bOF4H1jxO4UAKT4ebZZmEHlwKwu25coUtgKznZ2dmcAIA9BLpy5513gmBMnDjxr7/++vzzz8GCtN1ULJVKwSZ77733Pv30UzAE4ahAILDd0wQVoJ/3338fLCowoeDQtGnTdu/evXbt2mPHjt19991QAmYiVDh69CjcBEAW9ABEaMOGDXwXlilxW5m4uYHROW7cuDfeeGPNmjULFy4EyeH2OoEZumvXLp2OX9iwtuIAAQYZU6vVU6dOtc4KBh0yZAgMals5ODj4559/Bv3jsgB3tONxof82+ywqKoLr88EHH8yZM8fNza29cUtKSrhERkYGp7sVFRUwBHQL+g3NoQkovW0TSMDVsF5zSFAUBYkDBw7AL4udtwW7+pDozG8WrtLmzZu/+OKLL7/8Erq1djLAAB2lm6rMVTlUXTHdXMMYNOyqHrewZwfDsDpNmWltA91YCd9XoMpgHLdd2dGgYAzOTpeCMbC7l5e9KB51DegiZEGZdAe/1sf/yR0FKXW770f2+S7DNH6yAv5pkh5B8lVvctYkALeKmi2r2U1bYGIGxCpu/4QVWpoCCadrCkRxCxq/vAWGUN73oyDI8ifNMGAHa3a8A/9YJVNvBaGtW82+ywtC6PYgu1uq8dPrQC/lN7wtCOSNacOFHdq/3+ee5to2AUDzFLeubVy7FKxPyIL2qx5er/7jCaPlTSSPF48Y0w5CIdeVuShRvf45mDCkhdFTFNe/g0tVMA2YKukbaco6DhcNroNs+SsgtFCHbqyA+uaS5DYLId3BpWh93bg6naG3gjG0pB+DMcC4mZmZ119/PZ9HdIhGo/nss8+ef/55Pt9pQEdBTR977DG4yeCL+grXCsYA3y2s4sI3TM+kDYd7dLkH6wCf6EUzFQmws9MlAeYAdSE8gzHKRNUW293HgXwSPuGMup7z1MEBegkWMw2FTexmFltAPml1LfxrhoZQDW4SuXIQZkLlR9eXcV4+ALaCVGXtFoxItr5FIAFCqsLdfOjaYsZs4EoAuybsQrfSx3YOhJsf24PlFECA9af+gEsBGsw011rH5YDhCI9AuqEcbnVhLBiFfbQD5WDmeodBGqbKcJu82inkaO9StHndOsNAFeCmpiaw3nx8fIxG4/333w8mIH8A0T6JiYlbtmxZsWIFGNx8UacBSxoucr9cZ5cRYLB6m6tpXTOoMF/ScwiSVPrgMncQZL7EoSABdna6IcADEqsA83kXYcBbwIgBjysIMEM3VbM35b0jZ7hATLj7w10+n3cc6BkwAoFAIFwWykjVFLHugHrNmGTMBqq2iG7u2upXZ0ACjHANmn991HB+G59BIFpy9OhRirryyyTFxcUXLlyAhF39DpprNJo9e/Zs3bq1sZHfFY9wHhhdo7kqn9tT0rswDN1cTdUU8u4KHAQSYIRrYC5Obv2IGoEAjEbjiRMniFabZbKysn777Tc+Y0Gn0ykUCqh/4MABa327rB35+flhYWE+Pj4ff/wxemDnVLCK2FBut82lVwGlZ1+ttOwvcQhIgBEIhKuSlpYGtikIrYeHB47jJpPp0KFDnLVaWVm5a9eu8vLy06fZrewcdXV1wcHBtZc8aaSkpJSUlNhlbTuBJiNHjoyNjZ02bZpareYcjCCcAfa13eaa3lt2bg+GMptrixxlcyMBRiAQLklSUtL+/ftBIP/666/AwEAwT9euXSuTyUBiv/32W6VSSVHUkiVLOBdXAFTggjGUWjxpQDo9PT0oKMg2C0ps2wnXEEzkHTt2QD9ky9hKiP6BYai6EusbGf0ATVGgwXo1n+0BSIARCITrAWq6ffv222+/PSYmBsQyOjoa7Nfm5mZQ0+PHj0+ePFkqlep0OjgKSsw1aWpqIghCKBSmpqYmJyfr9fobbrgBDF/bLJjUtp1AK7CDX331VW9v77vvvpvrB9G/0A2lVu9+/QbcBNSXMIaeajASYAQC4XqYTCYwTD09PUGJQXpDQ0NBO6+66qrp06c/+uijs2bNssot38DimBOqcYmpU6dWV/Mvqdtm7TqBkoaGhkmTJkEJSLWlOqI/oRsrLW/6OgGsIV7K+RvoNkiAEQiE6yEQCMxmc1ZW1s8//0zTtFwud3NzKyoqAj0+deoURVFarRYqFBYW8g0ueWMG2dZoNHPmzKmqqiooKLDL2nUCrerr61E8PieB1tTRloChzgJDs2HZzN3fF43iATs7XY0HjHAq+j0e8EAF7NHw8HCwfWfPnh0WFhYUFBQdHQ3WanZ2dnBwsL+/P7fbGTQYslwTkFLOK7JKpQIlhlZ1dXVgQ9tmZ8yYYdsJVAbZhoRtEKfBhpPcfzD6ZrqxAuxOPu8kMDRj1BIyVfdcZSFPWM4O8oTl0iBPWAhXxyk8YVFGc3WBXaAz54GQqgiPyyGnOg9agkYgEAiEE8PueCp3WvUFaH0To+2OnxYkwAgEAoFwXujm6r7wddUT4BahqRLreixhJMAIBAKBcFIYg8Yu9JmTQlOWOKpde6SLBBiBQCAQTgnD0I2VTrfxqh0Yk47RdG2TNhJgBAKBQDgjYPvaRhB3ftj45ZSZz3QCJMAIBAKBcD4oU29EAOxVGJruUswYJMAIBAKBcDroxqq+jHTkKGh9M2PQ8JkrgQQYgUAgEM4FY9TSBudwOdlVLJGD+fSVQAKMQCAQCOeCbq51lb1XrWGM+k7GSkICjEAgEAgnAsxfxtjZVVynhKHVnXp6jQQYgUAgEE6ES5u/HJ00gpEAIxAIBMJZYEz6zm9icmKYzvgPQQKMQCAQCGfB4lR5IIQIYt1nXsk5pYsIMEMzJgOjb2a0DS0+UGIyuOJW9TbRm2gTNRD+5SEQCER3gK96XXeiGjgjDENrG/h0OzivALPb0NW1VH2puSLLXJ5F1eRTdSVUQ3mLD5TU5LMVKrIgTTfXWNYuXEzDdiTVrN1X/MzGnCfWZ1M0EmAEAjFIYXRNjBNHPeoqYCV2/DDb6eIBg4Iy+iZa14zRYNd2Y244RhCERIlLFLhEyZc5N4cy6n84Xg6Jmyb6LhvtzRVaQfGAXZq+iQdcWVk52ALyI/qMvgzIT1XnMyY9nxkQkO4BuMydz7TCaQSYpmltPaOpZ1hHmg6ZEo6TJC7zIOQeGEHyZc6HzkRvT6zJr9EV1urX3hQjEdqvSSABdmn6RoARXSI5ObkvRQXRSRizAQTY1fc/24GLZKR3GJ9phRMsQdMU3VRtrsqhm6oYyuQg9QUY0HK6uZqqzGHjadBdcJDdZxTU6rckVC+O83p8Xshd0wJaqy8CgUAMEhhd8wBTX4Ax6UDj+Ewr+tUCZtiN2kxzDfyfL+k1cJzAFV6EwhPDnUXkDmXUmyhmwQhPPt8u8AvC+STC9UC/PqcDWcDOCVWdx26qHXCQ7v64zIPPtKTf1IgxaOBys1Zvn+xhhlFYa7gqj9H3v39RjYH6/XRlmJekE+oLoK9vlwb9+hCIK8NQJuZKL+10Eqoiy3BuC3yMaQe4aIaG+HWmnFPc0b6Hbt8jR38IMGhhYwVVV+yoy9154HdM1ZXS9aUdrAn0NjlVum2JNdeN84n0kfJFCAQCMbhhdE2OWn8GAQZ9IX0i6MZKzZbV/fhtz8EYtO29K9vnAmzSUzUFtKa+/9b6GVrXRNXkM0YdX9BXwBnvTa0rqTfcNtlPih73IhAIxCUcuzZJuAcIwsZKptwC6ks1lPGlAG02ZR0H45gqz+AKzCUpVEO5Mf2QMfFv9nltb8DQ7bml7FMZYLQN5poCZ1jlZ8wmqrawM67CHEWTzvxrfMWwAPmcoe1uSUcgEIjBCOtqyfFvH7HOmgwaQu7F5zHMcH4bra4lPIN1R3+gKrOhhCpJ0e/7lJ2AQa3b+ylXzeG0Z+/1mQAzdEM51VjRf4ZvKxiGbqqi6kv7YEppZZp/Uupunugb4inmixAIBAJhwbJI68jvYVPGYc3mlzW7PpDOvg8Xy/hSDBNPvF4YOwsnhYRHMN3MBywSxi0SDZ8rGr+Cbqpk38pprDAXXoBPJ0MKdoZ+tYAZmnVTdSWfIP0AwzC6JqquuPceEtAMsyOptkFnvmmir0iAlp0RCATCHoebv8LYOfJVbylueEcQPp4vsqCPX6c78CXr7sPGSSQuELE/CQGGsx4jQJihgsUliMNWpBna1KbK9L4k0BRVW+TAWwmHw+7Hri3CWAcgDqZOY/otvnJiuHJalIovQiAQCERL+ij6L8OYCxNkVz8sHr+SUFxel7ZDEDxSPOE6+BBKH76o54CxZ9TyaRt6WYBZ9S3u++1OXQXuv6g60GBH7sq+UKQ+lNFw62Q/fxV7e4VAIBCINmAYrG80AsdFw67WbFmt3vg8ra7lC/uKNnWwNx1xgPrWuYD6WsEFItIrBCN7qpdmml12DvEQTwhX8kUIBMJpQI44usf+9PqpkW5ysYM9+zImHVVdwGcGLrhISnqH85lL9JoFzD73dSX1BRizkaoraXOlvvNUNZt+j6+cFaNC6otAIAYSM6JVmxOq6zQmPu8ojAMq+kJ7tPn6T+8IMMOAkrmW+nLANWL3ZHXXOdeZ/KZTuY13TPXzUgj5IgQCgRgQSITErZP99qTWlTc68mmdJQTAwAdnddH+THtFgOn6UktcXpcE7huoulI+02mMZnrT+Wr4B7p8jDeBI++DCARiACIg8Jsn+p3Mbcyrdph9NcDiD7YH+7S31Zk6XoBpdS1tcN49z52BMajppi5EVy1tMGw4VzV3mMeoYAVfhEAgEAMRsC9WjfPJqNAmlzrGyhokAgy09r7sYAFmDFq6uZrd1ebi0Oq6Tr46dTy7MalYfdtkfw+ZgC9CIBCIAc3iOK+aZmN8XhOf7zY01e1Hfq5HKwF26C5oysS+vNzfnq8dBkEKvMMxyzvabcLF0gerd1jAZU8riC5hNBpNpkHxBAjhPOTk5IwePZrPIHrA6bwmjZG6OrbtWHudgX3kV1voKJvNmLSLwRjx6CV8viuYS1LYjcq+UXy+F2i9EdpxAswwrMONtt41dl1woYT0DmszhHCdxvRPSt21o72VEgdvyh9UJCcnKxRo3R7Rp8hkMj8/Pz6D6BmpZZrcah18E/L5LsLom9l3TxwCw6jXPyNb9iIhtwnzyjDG1P3CoTNw4RWizxni1+EKT9HIBXy+F8BJAekXw2csOEyA6YYyWtvIZwYQhERJeAbzGRtohkGbrXoOeiMTgXB18qp15wubV4336cZXIqOpoxor+UzPoKoLDGfWy5Y8x+c5QJU3PCdf+gIuv4KZ3gcCjOG4ICCWT1twjAAzejVVX+KoZQTnAsdJVQAuQ74kewUkwAjEAKC80Xgwo/7GCb5CsmsaTDdXW4Mi9BD94e/IkDhh1BRT5lHDhe0YIRCNWkxVZpsyj5CewWTIaMnkm8AaNibvxigTG6xw+p0YThjObYEKuFiBkUJhzDQQYNvmothZfO8OAQQYLGDi8qKpIzZh0WyA/YGpvgAbNKkSox3vKRqBQCAGBgEq0TUjPX+Pr9CZ6EMZ9VXNnX5RmHbMDizGbDRX5QpCR8M3tiFxp3zZS4ob3wP5lM66h1D5y655BtSXrisxZR9X3LRGcevHYDSay9LBaDZlHVPc8pFs5WtcSAa75pa+HQnTUkrI1157jU92F1DfAfbo1x64t6BMuNSNzyIcR1VVFXoah0AMAKQiMsZP9v2x8r+Ta+UicliAnD/QIbS2vvXe4G5gzjkJP4WRk8DKxIVi3dEfGYOG9I3ACRKsXtGQmbhIai5ONuWcMueeNqUfouqKSY9AzKSHCoLw8fCTri9lN0n5Rds2N6Uf1h/70ZR+kPSJIK60iN0ZCImCV3oLPbWAYZa0bgA++rWD1qkZfTOfQSAQCEQrSuoNF4qawWA5lt3Y2SVRB701Y8o7KxrKG6zCobMUN7wDSqw/+iNXwiMUC0JGyVe9BR/lnV+wj3uFYsZs7yHStrloxDyuPggwf7iHtLT4eybAzIBefG4Bw56pg1ZLEAgEYuDhKRfeOTVgfJiyWW9OLeucmw5HvATMPUjm3yCiKe3uj0z55xhtA7tsieNguRozj5hLUgRBw6nqfGPSLlNBgv7Er9BKEDicKs80ph0wJu4E47iN5g6n5fn2aBMWaBKtqeczgwBCpiLcA/kMwhGgTVgIxMDDTDMaA6WSXtk3EVWVw5h76gmAff2XNovHXstlqboSc94ZXOYuGjYHwwm6qcqUdZz0jRSEjmEMalPGUcasFwSNIP2HQmXuKKHyIzxDMcoIKm7XnOvTUZAqP9zmLakeCLDZYK7KB0Hns4MBHCe9QnERcrvhMJAAIxCDGaoym6F6tsWVYTTb35TOe7TF67/OCunmiyu8+ExPlqDppurBpb4AwzhqxzwCgUAgHPBcD8fly1e7hPoCdhZvNwWYMWpdPeJC92AM2k76iEYgEAgEogO6KcCs+Tso9l61BoxgMP0RCAQC0VOYwbaM2pLuCDCYgK4YbN9RMCYDo+1xDJBBT0pKCn1p9amsrKymBq3tIxCDDhz+G8R0R4AtsXIH820LGMFVg3UBwGGEh4dnZ2dDAmS4srLS27ubztwRCIQLQ3R/H5Irgrd0l93lkwfjr3VU4cEGQ5kYbQOfQXQLhUJhNpv1en1OTk5MTIsIIQgEYtDQ6xawKfe0uSQZEob4dfzLvhYYg0az8UU2YdTqT693lEuQK9BDAabVNTBhPjOIodW16Dr0kKFDh5aXl1MUhSISIhCDFIdYwGwgwmeZdpxS4KTgiu+OEhKlnTT2Fi1fLO7aybNPfwe9+cvBUGZGi5xT9giBQDBx4kRk/iIQg5eue7owF5ynuRDClIkNbcTQxozDjK7JcHGXKTcebFzrPlk+LRDjAjFXwmEuTKSqcvkMq9BCTChmZ0KZTFknqLoSw7kt5tJU/jDDGNMPQQl8jCl7ocBclsam0w52x41XTyxgi98rZPZxMLS2jk8iuktAQADIMJ9BIBCDDZvYfJ3EVHCeqiuGBFiDxosgwAzpGQL9kF5hhCoA7GBTxhH2qEFjiP8DlyiokhSuPocp74zh/GbC47JPQ+jHlHqASxjOrDee30p4BuuP/0RVsptU9Cd+Ab0nVP7G1H3w01yeaYj/k/QOxbs+c5aWrbriCWsQur7qmL5xjNVwAGs8zqcRLkfoy3CDzacRCERLuuHPWHf4W0FwnDB6KvsQd9NLilv+D4xXa9R9MHm1O99X3PS+KeekuSJLOuteQ/w6wjsM6kOCVtfS6mrZkudwoRSaa7e/Lb/hHduEZutr0BY6BBsXxFs0coFm2xuy+Y9Bz7rdH4km3cAYtIZTv0lm3Ud6h/ET6jwgGd4ROFjbl+iCAA82z8+dgZC6ER5BfKaXKHwdK+hpyEhEvzG7L25YU8s0mRV9GhK0Iv1Udc4FuVdg5LQVfFEX+eKN/y677cHQqFg+3yH5mcn/+79X3vh2G593DmoqSn/6aPXTa36ozr0gkipVgdH8gUswDJ13fGvUzFV83nUY6i8bEdipeII9BPSyq+4FOxZguOjav98Tjb0WjGPRqEWCoBG2Agx/jeaCc/Llq3GpW5sCzCVgFGPiTkwgAgHWH/4OE0pI3yjD+a3yVW+AcpvL0kxpB2lto+yaJyHLzapTtArI32kBpimqMgf+PfFZBAdcUN8ojBTy2d4ACbBL0ycCvCWhGj58pvepzknIPrpx2j3vNpRmCSVyuVd37kHjf35l2Pw7VYEuvANAW1d+fsOamQ+uTd/zP5mnf9jEa/gDl2Boau/7ty984U8+7zpcN84HPnymN2HUdVRTJZ/pHGCbwpUVT7zeXJykO/KD8ta1IMCazS9LF/yHcGODi5uyjpkKEpjmavl1b7C2rI0AQ4Ixak05p+TLXmSMuisL8PB56g3PiuIWMfom4ZCZhNKHqi0iVH64QKzd+a542u3s6ncXwAWBLe44OxuQn1bXweT4DMIWHMfFvXmr2HgEazjMpxEuR3hf3Dyll2vhw2d6n6rMs4bmuqBRsyVuXiKZm7q6OPvI+oq0Uxd3fBExZZmuofLAR/caNI2pu74x6ZpLkg7BUZFUrvQNTdr2aWV6fG1+sk/02NKkwz5Ro6uzEy5s/DBs0uKC+B0liQdS//lOKJG5+Uce++q/zZUFlZlnMg/+Fhg3y9BUG//z6rAJi45++Z+a3MSavItZh/4IGTvPbNCe+O7pxrLcw589rPAOdA8ews0QTNLUv7+tLUzNPPg717y9KXH164vS4YagOvu8ROnVWJ6bvP3z8rSTmtoyr4g42zkf+/q/vjHj4Z4DKit9Q0iBqDz1hFfYiMwDv8FFoIx6OGR7KfJOboPTNOs1MLfaghTbbuEE4T4GxvKOHGV9NzT/1HbrRTAb9ef+fAdOGcye3W/dCOpO2ixd9jbDAuSdjKjfUyhjV0OtE3JPw9nNxvRDjEnPqGvZsL4EwejV+mP/YzS1gpDRhMLbcOp3Ycw0MH+hPlWSgsvcQSm5hGjoLLoqD+xJ0j/GlHlMNGIuu/fKLgGtKrLY58p+0ebSNHPBeaa5xpx7GhezDxx1ez82puwnPINEsXPg+5+dU+fACZKwicQAdHYTFqNFi89tw74QjJxyIAYT4VOWEqRg2/MLQGAgq/AJGbH4/lHLHwU9AyWDElIkHXHNfeNver7w3J7RK/4z/oZnMg78xtB0afKR4dfcN2Lxv3HL3teq7IScY5tmPfIZZCOmXhu37OEpd74OtjUcomnKI3QYlAQMn5Z3YiuUcDAMEz556ahrH5GqfGGs0ouH/YdNhaGDx14NSsZXwpjELR+PWfUkVAsZM5dr3uaUuNo8DDPp9lc9w0ek7/lx6j3vTrp9ddG5vWajzm7OrYHTh0mGjl8QOW2F3aWImr5S5uEHZyHzDLDtljIZQVbDJy0etuBu225tL4JHSKy+qdaobdbUlnuEDBXJlHylAQYp6pKGAWCAKm56X3HDO9JZ9ypu+Yhb0RWPW66843PJtDsgDRaR8u6vwUS2VMfEU24G89c2IZl5t3jSDVCNM3ZbJwDRmKUg7ewz48YKxS3/J1/1FnRuyjwKoq64kX3GLJ1zPygqV7mztFor7VR7sH0Zqk9eUnZBGIbq6h0cAuHSgGaMv/mFZW/uKEs5lrb7eygpPLMreceXIDlgt0FWomRD0whEEi4BgHWIE8S465/e887NYOFxhfnxO0MnLAQth7SusQZ6SN//C9TkjoLVaPkZrG+u5Uo4BGKJ5acUxpJ7BaprSkHMtHUVIrkHVwGUnjYbOcUCG72xPI9NtDUlLsHBLaSbdOrG8vyUnV8n7/jKf9gUghTazfmK2F0KDrtu4VLARYTJ84cvYXsR4CKHjJ0LVnLJhf1gTPM1Bh6kwJm9UYK1TfqEq9c9o970kv70OvH4lfyB7tHybSigcwKsa4IffAZhB4MxeuQaGjHoIIXisImLwUrLPrJeU1cGphvYrPyxdgBrdekbOyozz+oaqiA74ebnco5uAq0CyTz06QOx8+8aNu9Oriagb2Jf82ssy1H48AvFrWkozaYpEwgbWJaXbUQcp81msB0hCdNTBURyxZ1BKFFIlB5gxcLpjFz6INwc2M4ZTpkygawymrpyvkFL2rsUrbvlD9jQ+iIEj51Xlny0KifBJ2Y8VzLwwEmhU0sLjkuvelBx8weK69+Wr3iV9OvRlgVcIOJTl+iEADO0RYAR7ULr1X3kxgyBcAKKE/ad/f1NsNVAHobOvd07cnRFenzS1k80tW3LEgdlMkCri399LnXzlqhY19+gZ9Pufe/0r6+ZDVr3wOi0f77PPPQncelLKvf45ovbvwD5CR2/gCtpjcInpLmqCBJJf31Wk5fEFYLtOHbVk+fWvQPNa/KTYubczJV3BrBNx6x68vg3T8HZZez/1W7OUTOuO79+TdK2zymjgW9gwX/4VJht0bnddpcCemOffG/9xKBpsO2Wa2UHTuB2F0HhHaipq5B7+Lcp2AMGXMguaQwGWgvwlXdBM7pGqr6MzyDagVT5szvgewO0C9qlGYi7oPuAI188Nmblf664R/rEd8+MXHI/VKvOSciP3wl2MH8A0TP6bBc0QDdW0ppB4NQIx0mfSDsNvrIFTOvQA84rQ6NFAgSiz4mcvhLsUTArsw+vH3r1rXwpwrUQ9OZrnM5E15egaQrTd+HtI6oiq4ULzcSd1rVZuqmKc6TZNi0r92l4CkfAmHQY8pKNQDiI2Y981plXhAOGT5v18Cdxyx6edt/7rf1gIFwCyxK08+7DchSt1Re4ggAzukYG64LzjZYCTBsSdzK0GZKmzKPaf/7PmLKPO9IGNpU5+PAUtmEuOgx5cQV60rYzMAwyghEIBKKrsAI88PUXw0VtvFd9BQGmHfKCDcMwZoPsmqf5rAVTxmFrzIrWWMNT2Ia5sE1DHcagMV7cbTi/he+HC2RRmWNM2gWmM91QZkjYZkzezdqmGGbbFsxrqy1uLknhwmJAgq4vgw45B9zdAO2FRiD6DMpkyI/fyWcuUZJ4UN+MQqS4GjiBCwb+Pixc1MY5dijADM0YWfXqElR1PogrfIwZR+CvhC3CcdGI+S3iPjKMMXkvH1KqLazhKWzDXNimoWftrjWQxWWe2l0f0NoGLpCFIeEvGI5W1+pPrydU/oy2Ubf3U7t+4KSstjgbKMMiwJDQ7vkITHDohzvUVdiGNhY8AoHoNul7/ld49h8+0xYgwAWnd/CZS5QkHTK0fGm4L7ninBHtgUt6GtLGEL8OvvM1m19u/uURwwX2HwZYaJq/3tTu+rD518fAAjSm7mdf513/rHbnu9x7PabMo+p1T6s3PG/MOApZS4Wn1b8/rj/+k0X7tJrtb2s2vajZ+ipYdHaVuwwOKthFC5j1PdkNH09mA62uY11XdrCxDcflN7wjCBvLZ9uH9I3CxXJB0AjSO8w2bSpKwkghofQmZCrCI8gMWQuyhf8VjbqGcPOVzX+MUHgR3mHc/jrbtlzN1ohGzBOPWSoIHA69mQsvdNkUBkNfr+bTCASii6iri5N3fFmZcRoS5Wkni87v5TxtVedegPKic7u5aly2sSyHy1pbcVnApFOn7/2JYWjuUMrOr2mKvTMuTTrcXFnAVeZcXnCtIA0J1oHGzq9Mli0v0AMctWZth7BNwxCp/3wPWTC77eaM6BJdC2nQDqA48uveUNz0gfHiLu5rn67OF427VnnHZ3R9uTF1n/z6txQ3rSGD4/RnN8Ivz5C4U77sJcWN74liZ4E1aMo+DkcVt34MX+PmsnRzwQXSPUB+/Tvyla+DjW5bmRuuS7CxC9t6l+xKAtx1yIBY8YTr2M/4lb0YpcBkwEx6sLbhA9Yt6RkMZbhYwbkloxsr1RteMOWfo2sKLLU7BS5Vsf+jzVQN2y3d0NFLjW3CGPo0Ig0CMWAAMTv54wsjFt9PiqVy7yCrc0cQ2tzjW+KWPVxXnFF68UhzZSEI6silD5ZePApGsG0rSLP90PSxb55wD4pWVxWf/eMtqBk0es7xr5+AQ8WJB7KPboKShI0fZB9ZH7fsodTdP+gaKvWN1Sd/eEEVGB0+cfGpH56HmpWZZ2BEr/CRFzZ9aDsECLntcGd+fT0oblb0rBtO/e9F2zmz54PoCmxQ1y46pATAZgWTFz7wdQ1ZQegYdjVbLCO9QkECoIRQ+Qv8WffgVFWuIDiOC8svDB4JwgzDgbml2fmu4fw2sI+pmkJootmyWrPlFVBfur5UED6WaijX7l4LWbvK0ElXYbWpLToU4N70sGjKONLBM2BbWFcpFL8sbE2zQQBxQjx+BSi9KG4hYRFgK1RljiBwmGTKLYLo6XyRTVtcomCMWhBLhjJR1aybuhaQQvE4tlvh0C7f6dAGZAEjEN0Bx3GJ0jNxy8eqgChb98hF5/dx9qi2rqImL7EiIz50wiKoMHzRPfCX2roVCGTU9JUBI2ZYa3qExBo0jUZNAxyNmr6cLQkdFjZhAYwp8/BrqmT9eHhHjXYPHqL0C9U2VlFGXfCYq6HQPTC6qSLfdgiCJK1pkP+KtFPFF/bnHN0I1WgwCRDdhiDb3CTcMaIR8+Sr3oIP6RPBFwEMw+ia7XrDZSqrnNFwVOoGCfiGV9zwDvzL0x/9EROKBSGjuN6Ud34hGrkA7gnk174kmXKT/tiPdFNli8pdBxe1beK3K8AM3F066i0ghtHu/Vi7aw2troW7FVPeGSgxJu+xfwZMU+o/nlT/9h/15pcvv4CE44LISZq/3tSf/NU2TfqEQ7r598ehsm7fp6xBbIMgeIS5Iku98QVD/O/8H7NNW7gPEg2fq9nwnHbHO1g716Wb0OyTAz6NQCC6AD7r4U+9wobv//BubuHXCpiV7ItG9743esXjkG3pw9m+1dC5t2ce/ANMVbO+O3+JAqEU7uyTtn2asGFN+v5fLGW2Q2itabNeI1a6w8Tgs/ydPaRjv0kGH7iEFcWeYDizwZh2wHB+C0YKWkgy/FqDhlPlGcakv0258fr4P0SjFoPEaHd/ZMo/x2gbQI/ZCtX5xqRdpoIE/YlfwTgE89qQ8BdVC/dnOEYIbCvznXYey00cn25J+wIMxlzXHwCLxiyVTLqRzxCk8u6vWasfx2UL/qu48X23+36E+wth5CQosX8GDJXv+Q5uPRS3f6pY9RacpDUqhW2YixbpMUuVt38GlWVLX4D6toEscJm74sb3FDe8K1vyvPyGd7nCFm0nXKe44zP5ildlC59go1lByaVAGT2D6d66PQIxyAGDsir7XOjERQKRlKFpgUSmb2K3UwXGzSg4/TfD0LrGmsayHN+Y8WUpx6E8i1VZyq4VlHtHxIWOmw9GamDczMIzbMP64gywdEVyd3aYdqjMPAud1xakCCRyghSWJR8ds+pJ3+hxcMh2CLNBZ00TApHMM6A65wLUqUg/BT+tc0Z0A1aiur4KbYto/EqMMuPwa7j2JXYtWiASWgILAqw5e/3b8H+6oUw6535B8EhQHPGkG+n6MsIzRDLlFrbCCtaNGl1bIIyaRCh9hLGzQVbY+gseJxRetpW5PjsPa/7aBOG3pd14wHRzLdxq8hlE52FowrE+KVE8YJdmIMYD7g0IUlCTm1h8Yf+Qq25R+oZ4hg0HUdQ3VgUMny73Csg7sU1TW8pGIFZ6Stw88+N3RExZJnXz9AgdZtsK+nHzj/QfNqW5qsh3yATvyFE5RzYY1PVjVz3FjQJHBWLWVLUmVAERILHa+gpSKK4vyphw60sESboHx+Sf/EvpF6YKiLIdws0/wma40NAJCwvO7KrMiPeOGAUTs855ALgE6bt4wJfASQGja7y89tlFqJIUQuEpGjaH9B+CE5btTvCL9LkchwP0mPSPEQQOs34/E2D4Bg5jbWWL8F+uoGAdleNs8wg2azF57Sp3CZhYe0vQ7fiCZhiqIvOKbqIRbYDjAr+Y9u53ugPyBe3SIF/QTk99UXrKrm9nPriWzyP61he0FbqpilZ3cwnBDAIsc7fbDOQUgCL4RrW3H7ntJWjGpEfi203gtqXrL08jEIj+QqLyCZuwkM8g+o+erEILgkc6o/rCSQnEHbwN1I4AszuJkAJ3E873FgKBcAmkKu/QCYv4DKL/wEVS1gfiwIKQWd5ubYd2NmF161UnBAfTYpcmAoFAIDoFIeudoK79BU7gso52/7VjAbvOVl6rM2fWDaTlTfx+hzGhN5EuIfJlP3ZIwjHSxvOcwA1zn4OppmGCjv6lIhAIl0Nj6NqmKhzsRZu3wF0dQnqF02nrGG122BvA3YWqLTYXsvv7r4jVmbPu6I+GRHvn7P0Dw3TbofRAI+4fbPgGPs0BKjs5Hwu4n8/GfI5Nq8VGH8LGnMCmFGP+9/DlCATCNanXmjeeq/5oX/Ejv2f9dLKCL+0kBMntOh4I4Dje4ctvQBsCzO4h6u8tWHRtUScF2Ip0zv3isdfymf4Frh5yx8HT4c0s2MHSGOzifOwIjp2OwPR5WMwXrEGMQCBcFnepILtKm1DY3KQ3rxjLvtLTJSxGcI9eCHYScIHYEuq4I9oSYFM/PMK0DT1BVWQbzqw35Z/VbH6Fbq7WHf7WlMO+584YNOrf/8u9KGY4t0X9++OaTS+ZyzMsHbDRMPhq2gauK/W6p7sdW7CHMMgvXWegtNjFhfxbzvoCrPw7jJCwC9QIBMJlqVabgtzFnnLhuFAlJPjSToOLZFfULVcAJ+RefLJ92rGA+xzb0BOkf4x40k3CiInyVW8SyjbeRaOqC0xZxxS3fCRb+VprD6L6k7+JRi+GrqTzH9efabn+2Vcgh5TdQTEGLhxmuOSg1P8ebPR+TNjlO2gEAtFfnC9sPpXbeMdUv0evDlo2upt/vBZXGK5tBIMw4bIrL+Y5iwC3CD1xJdhQFcFxGEHipNDW1wkLw1A1BcazGzWbX9Yd+pquL+u2a5WeYImYgd7jsiD0w/zvvvzxvZUv58AFmGoG5n41FvUR5ncXlvcCZroUxdJtCuY+FwlwH8NH4rN8uKB73Sb+51cqM8/ymbY48sVjHVfoOdq68mOWUEgcDEPnHtvMZ5yG1tcBLl1jWRdW7+qL0vd/eDef6SdohtmSUI3j2PIx3gSOD/GTRft20z82LlG0Gb7edcA5d1pXpJUAs4Ez+0E57EJP8KUWcIHYfk+TEEraXeOF+tIFj8tXvaW4/m3lnV840ilVV2DMJj41yJHFYkP/d/kT8wVfziEbgo05ho0+gAU/gdXvxRptgl3n/hc7F4dp+UcMiL7BpGvmgvHBxy92Ml/aLabc9abf0Il8pi1mP/JZxxUcD8PkHN/Epy9RdG4PFzC4v+j5dfAIHTbv6Z/4TH9Qqzb9eqpy1hD3caFtRx3oKi5tBHfS/AXsfUEzZj2jbeQzfYgxdb+5JBmsVaosQzjsKhzs8NT9uFRFSJQYZTSl7sMlSsOZjbSuURy3iJB7Gs5swARCqjTNlHGE9B9C+kZRJSm4zJ30CsFMBmgLuktVZJrLM1nHkP0BIZazPlB6jkv7gg58ENNlshusCl/nP6WfYKHPY/V7sKZ4toKpmi0sfh+r/QtTzcYi38MajmCGQvYQY8JMVWzCpXE1X9BgARdfOGANagum1ZHPH9HUVWQfWS+SypW+ofmntmfs/yX78LqcY5uCRs0uTthXkngg9Z/vhBKZm39k0rZPK9Pja/OTfaLHnv5ltVCqlKq8T//8SkNJVuaB30DRmysLwLyrzj4vUXpd3P650jdEV1/V8RCc02ZAXV0MdSrSTl3c8UXElGVHv3rcPTBa4uYF9WEafrGTWtcxG7TlqSeCR1+1b82dqoDI8rSTpUmHzXqNwjuwsTw39e9vC8/tzj2xNXrm9U1ludaJwaHk7Z9DZU1tmVdE3LGv/ludkwCF3pGjcMv+IBjl7J9v1xemCSVyqbtPwoY1NbmJWUfWESQJo8CJ1+QlVWWdS9vzg1HbVJZ8LOvQHyFj5+EEb/CAyWs78/zTO7jrYJ1AXWGqT9To6uyECxs/DB479/TPq9u8gDIPP65DMPTjf14d5jh3Il3yBZ1UrL5QrL5hgq9C7DBrBzSMfZBHuaIZg5Mqf1zYqS//VhYwu3uoHyzgFqEnQEf9h4pHLabrS0FlhTEzRKOX0HXFkhl3iscsZfd2i2WyZS/CjQIu95Be8zSoL/RABo8kPVlv7KLRi0WjFrGLz5RJNIyN69kvoDeRugCtx5rPYWk3YFQTFvQwX4joJ9Q1ZdwStL6ZfRwgVnqOXvHYxFteyjq0DizI3BNbJt/5+oRbXlR4B0mUnhFTrwVbecqdr2cf3cjQdGnykeHX3Ddi8b/5MKAW+9J36CSoAzVzj29hixhm0u2vgrBZjrN0PARfCcMUPiEjFt8/avmjINJwZxA59dqi83uhvConAbS2zTpQwjD0iW+fHnXtw3BPEDV9JYgWTEbuFZi45eMxq56UefiHjp+fd2Ir29gyMc/wEel7fpx6z7uTbl9ddG4vZTJCD+GTFg9bcLf1pECbPYKHjF75OJxFSeIhkGEYccb9H6bv/QmMaYZhAoZNhRKRzA2EdtS1j8CNCDcZjjZnzmJzZaqyE+D+Y9YjnxWf33fFC9hf0AyzI6lGb6KvG+cjIBxssJIquL1wPSMY5AmXdnYZwF6AmX6648BJoWjYVeLx15EeQVwJSLJ4/EqcDc+JC6OmwCHCzY8NHWj5GyDcfNmY+THTweTlBNjWF6ggOM4SqH9RJ29DegWXvHfrV0CGTXVO4k1lMAPWIXzdw4cTP4ElkAshENLwTxrHQFQM6obGshy5F/unqmusAalO3/8LZdSDhTfu+qf3vHMzGMRsRxbAcCxLPgp1GkoyvS2awTW0peMhbCk8swu6AjEzG/WBcTPritIok96kbVL6hfE1WtaBbFN5nkHb5B1lE/wUvuhommZvkRmDut5/2FRNbSkUcsOZdOrG8vyUnV8n7/jKf9gU1mzFcRBsSzueyGkrNHWVu9++ESapripSBbJfQSDPYB0YLHctEjf20pEiCZcAuMlwtDdz2/PNj98ZOmEhQQo6cwH7hXqt+Y/TVRPD3SZH9s6rgwIxobh8++UisOYvn+wErQQY2W0Ool/e5nIxVDOw4P/y26zgviroUUwajdXtshzDMJ/rsRGbkHssp4KhGZNBm3t8s66xGiw8kLFDnz4QO/+uYfPu5CqAmC19Y0dl5lldA//4AKTLN2Y8p+ideahsNwRfaiH7yHpNXRn04xE6DLKkUCJ19y04s8vHEriXw64OoAqMjp17+6n/vchleXCcNptT/v526NW3qWtKbCVNKFFIlB5gRkMnI5c+CBLIH7CBFIon3vrS+Juezzz4h8TNq7GM9QUEhjLYvmDNc3U6oM2Z2zHh5udyjm6C24iuXsC+Ia1McyC9/sYJPv4q+/dQHAih9HYt79CE0gtuJ/lMJ7AXYAzJhoNArwJfGUqLhb2KTatmfWBNr8ei/o99GFz5G3/UYwHmvQoTt7A8EH2AdQm69OIRvugSFhuPoM0mfVPdqR9B0hj3wOi0f77PPPQnIRBRJsPZ39+8+NfnUjdviYrfBQrGYnXOBShM2vYp2ItcYQfYDQGqxh/AMO/I0RXp8UlbP9HUlnMloeMXQM+h4+dzWaB1HSBk3Hy5h3/WoT/AnFX6hsJRsLBHLrk/7+S2ooR9DaVZMXNu5quyEyDGrHry+DdPwRXI2P8rX9qSgjN/Qyfp+36OnLYc7FRtQxVM4+xvb4xe/libgt2a1jO3AzR+2r3vnf71NZh8ly5gb8Mw2K7kWjB/rx/vIxK0UhDHAr8MN1/4H591bnCBiFBc+d1fW1rGA2YYc0Ume4ERPcdRgYFdOh6wfCT7U5NiyVgASxcMX20GZrRYSISEzYqDMVMNpk68/BIwIPJnDeKmk669KD2w4gE3VeSDDHChcw9+fP/Uu98CS4471Jr4n1+JmXVjVx9VdmmInpBx4Ffv8DjvqDF8HmFDe/GAm3TmbYk1c4d5dMPDRreh60tpXROfcVpwnPQKay/wfnu0uH9hKLT+7DiQR2gApNdWfQFQ04ajvPoCtB6r349V/ITV7myhvoCxAms87trqO+CQewWCeQrW2PkN73tHjupAGgvP7NI1VLkFtHxNvxN0fogeEjv3DqS+XSKrUvtPSt2NE3z7Un0Bwj3AMW+U9CI4ofTpqvoCLSxgRtdE1bObERAOgYR/Nx3GouoULm0BIwaWBYwYJLS2gPem1okExJyh/bMngzHqqNpCp12dxcUyMH/5TFdouYJPO+ZtdKoiy1yaymcs2Lpx7iqm3NPsK8IAZdJsWa3e+KK5+KL+9Pqu9na5n76CcdD1RCAQiP5CY6B+i6+IDZD1l/oCYFyyD4OdMkgD65DRvZv70lsuQTvIa2NrAe4qpqwT+qM/cmmcFOAiNnwsVZ2HK7wUN7xD+kWzDjq6+Muw9tN30OhpOgLhVDCJW9ae+t+Ldq6vKtJPcW8iIVoDX7SrxvuGevazb0hC7kn0fEHR4eAE+/pr53betcbOAnb08zaGMeXGG85voRsve5cEa9h4cTdb2GxZNKNMILdUXYnh3BZOtummSlP+WZBbKGF0TZhAzHqj1DYY0w7S9aWG81vhpDGhmN3Og2HmsjSoBoe4h4Vc1pTFPzs0l6TQ9WUwHBsWydIPV0g1lBvTDxkT/2ZMvONruqECGnIfuq7lw8hugyxgBML5ECvc4WuTz1ioSI9X15TxmUuAQbLn3Vv4zCBGJiKlwpZK0U8QKn8cTC/nAcdJz+CexG6ys4AdLBjGi/8YU/YRHsH6+D94Fx+USbtrDRtHQeap3fUBrW1gzEbDmfXG81vhPkJ//CdQSlysIBReuFRF+kSA0LIh9+uK2ZeyVQHsUjsU0mZT6gHozFyeaYj/k/QOxS2bjUF3QVMhay5J1cf/yY5WkqLd8xGcF4zC92Mp1O/7FM6WMah1ez+FEkZTr939IeERSDdVUTUFbEBKR4CWoBG9QvM5PjG4UVcXJ+/4MmXn15w5W5p0uLmyAEoqM05z7kG4YBKQBgM39Z/va/OTTToNKRQLpUqzgb3zZhgayrMO/cF2Z6E69wI0LDq3G9K5J7Zq6yshi4xj54H0CMLFnfWR2bvguEWSejSZlvc1jnXeBOZv9gnJjLuFkZNkC5/g3qc2FSVhpJBQehMyFeERZIYsIBBL5z0C1YRRU6nqfDgl0icSNFgQNta6+Q0XSUnfKFzmIQgdw9m+VnCFjzB2NvzfmLRLEDEew0lB2GhzwXnOCBaNmCces1QQNIKrzCGMWyQaPlc0fgUb+IGmwP4WBA5n/W2NWsTeHDjqJqtzu6BNFFqpRnQFxojlPM6+tTWIaa4sPPvHWyOXPhg0es5xS7yj4sQD2Uc3QUnCxg+yj6yPW/ZQ6u4fdA2V+sbq07++Hj7pGq+IOC7OhFf4yAubPoQmZ355DdKBI2fmx++EbGNZTu7xLVChrjij9OIRG7+VTuF5CsECRqdHcP9rMKivmx+oGJ/tLr0pwPBFQZkIiYLPcJgMmEkPKgsf0jME7HcoY7XZoqmtg/t2jCBgqHjKLcbEHZrtbzNGHQxHN5RDz3R9mWj4PK4OWNJcwhZuIJwQwNiQINz9zSUp7Gr5xd2she0oOvdM/b1/CtefrWrW90PYRIRL4jYNi16LqROwglfY96cHJRUZ8aETFsHXoEdIrEHTaNQ0QGHU9OVsSeiwsAkL4O8b5LOpsgjKA4ZP40Q0eAzrHN49MLqpIp+h6caKfL/YSQqfkIgpS6G86Pw+Lhqjtq6iJm9Q3984NQQB2oHbKUtfwt4EBBFyDz7bA+yWoB2qAZZ7BHNNASSpikzOow1YvaB74vErLL6aF1q9N9vTYcBBK1RtEZjF0nmP4gRBa2oJlT8ZOBx6ho8geoqdodwB5qKLpP8Q+HMUBI9k4z04CIahjmU3cK+IdPCpbDLuSKp5Yn32hnNVZrRva4DRcJgPA+Xgz5uYNh2r/AWrtg+uN0gw67sR/YlJ2vZpwoY16ft/4fK0yQAyzKU5QscvAJN32r3vjV7xOF+EcEIsD1+JtoyrXgfn5N8xq6Q2EtULHg/EE28wHP9JveF5c3EyF6CY9AkXRE5q/v1x9eaXdfs+tQRfagOBXzRVnqHe+IJdbGA7GH0z+2LS+udwhRfckkim3268sF29/ln1+mdgRL5SJwAVNxecN+efM6bs0e5Za92Z1WPwmVFK7o26Dj4qqQDHsbGhyunRKodHFEH0M+5zWHebDv9IYzBchI09xQZ8HJQExs0sPPM33NbXF2eApSuSX3l/LEMzZclHx6x60tfigRnu2pX+4XUFKerq4pIkNuJnYNyMgtNsn7rGGovTR5w2m/o3VDCifXDCI5BQ+oAY8wW9Dy4QC7zDHLgAftkRB7tNqTrPad907lV0h78VhI4RRk6C09f+/Z540o1chKUewvq09Ym4og+XbReqJ0a4tetcBswd5IjDdekNRxxlX2KKMexC9CW4pRQ+M2hoKM0qTtgvVrgPuepWyJYkHvSOGiNRetomPEKGEgJxXWFq0KjZUKc690JF2imf6LGG5vqwSYspkyF970+g30q/MJm7r9wriKtg7ZPLxsy52TYq4mCAsw34jHPDGLV0Q3mvux2EL3OJG+Hu3/mF1c5gI8AmPV1T0MI19KDBXJamP/4LTgrgtygIGS2ZeoujrjIJt0s9fPkYCbBLgzxhIVwQFxJgFpoCDaYN6l4yIEF8QXrb3E7UQ1osQQ9O9QUEgcMVN74nX/WW4qY1kmm3OfYeB4FAIBC9CEESnsHso1n2lVzHrkjjhNyD9IvuDfUFkNL0Mo7d14ZAIBCItrC8vxrBeuBnX3LpsQyza85KgW8kofJ3QFC7drARYCQVvcFgXVToFMoJWNjLfLoDQp5mQxYiEAjElcBlKtI3ivQKJqRu3dqfheOkgFD6CHyj2Jd0uvhmbFdBFnAv0wt7y50RcSA29Ecs9if2E/URFvQoRnbiyTfIavibfLoDQl/CPPi3uhEIBOKKsO4UPYIEfjGkyp+QuYOmdijGOBzFRTJC6QXKTfrFEEpvzOI5qrdp8QyYTzgBrA9nO4fMDvdT3TcMEgtYOQnz/xcm9GPTknAs8gNs3HmM7L835REIBIIgcbkH4R4Amirwiya9w0j3AELlBwYu94Es6RnMvhzrPxSOEkpfUG6+bZ9gK8BOJBVWv80cjFHb/NMDjJZ1duNiDBILmKP4fSzjbiz1Oix1JSaLxbyv48sRCASifyHYaHi4zJ2NqqT05j6QxSVKdutWH75MbIuTCrAdcOGU93zngOD2fc4gfQLMRQsQ+bM/Peaxq9MCNzbN4bGAXanGWwbwImWsT4m4ndiYw+xRtyl8uRXPRezR0Qex4P+ibeoIBGIA0KdL0IxRpzvwpXrj8+o/njDlnIQS/eHvTLnxlmOMZtOLVO1lqxcAw1ezZbW5JAWjqeafHuScUxpT96vXPa3+/XH98Z/YV6cMGs1fb2p3fdj862O0po5N7/9cveE5zV9vcQ6twG7WbH8bOodWbFDCPmZwbsLyuRHDaKx+L5s21bCr02zJJUKeYh05MS0dDIW9hgVZAgxUbcAkUdiYI5g0mj8E+NyExf6MaVIwYwUWtRaLZD3pIxAIhEtzWYD7RCgY0ahrFDe8J1v2oiHhL8gLoqaYctmQYVRNISaUkl4hlmoWKJNu91rRqEWC4JF8CXyp15WYso8rblqjuPVjRq82l6WzhdX5onHXKu/4DBeI6fpS8ZilihvfJ1V+ptwzcFR/8jfR6MXy69+Rzn9cf2aDpRtE7wDSCPbr+AtYzBdYwat8uB74CR/fS3FVRb6Y+9VY5e981krJh9i5EVj+y6ybp+Rr2H+Znov5QwAhwc6PxfKex9Jvxcq/wQIfwgSutxziuuSd3HbJIyMDac6vexdh9n9wN2XqgrsiymQ48sVjR7/8T+LWj5O2sWFDu4e1H21dOV/ULQrP7jbpNZDIPrLeMp+OzkjXWFN68QifsVB84UDqP9/zmVYwNL1z9TIupARi8HBZgPtgCRwXSqmqHO3f72n3fMxtqiIDhlIV2WC5mnJPCSMnctU4jCn7MIlSGH3Z3x4AOk03VoJZrNnyCqgvyC0UEip/gf8QrgIh9yS9w9mEewAGFjPDUDUFxrMbNZtf1h36mq4vYwxazbbX2ezRH7gmCIehSWJjD9TvwZrPsNubg//Ll1f+zLpEFlsCb3hfzxrH1essB2wwVvFrMKDQQm+M1mJCG+d/0IPhUrz06i2sHssv35YhehXKpM8+soGLYK9vqmPTXX8EAA2FUgUp7MJLHWUpxz2Ch856+NMxK/87esV/+NKuY+1H5hnAF3UHJvvwOsKyMzZm9k0wHzgjuCbtnVFNXlJDaYv1tsqM094RcXymFdDV0jd2dMajNWIgQb722iU3h0YdY2Dv73oPU8F5U8YR2TVPiWKmm7NPiEbMxQmS0TXS6loq/6x48k0WPyYsVEmKIGICVZrMvpQFgsowxqRdYD1DTYymZEueEw2/Wjx6CeuxmTKZMo9BV5Zml9NURRZGkFDBlHlUuuBx8dhrRcPnQhNcIBTFzoHmwjDWIXtvg4vluLhnrigbj7Cq5uTIYjHfm7HcJ7CKn7D6/Vj596yz4qCHsdLPMVqP6fOw4Ccxcy3WeByL+pBdSa74H9vKbQr7ZLfwdTYNcjvkG2zYH6x1C12JfLDGo/yJhz6PNZ++fBEESvZpce0OTJvBlzgz4X3hRjS9XAsfPuNo1NXFVdnnIqYsg3R9cYa+uVYkc8vc/0vAiBmNZTnn/nwnYPi0+J9eyo/fkbbnB5+osRI3LzA3wf7LPbE1aNTsY189DofKUo4pfUOgSd7Jvy5s/gjM6MwDv4WNX1BXlHZh0/8VJ+wDmzIobqZIzvsbaijNOvPLa2ajjhSKEzaugUOtax796vHaghTopzrnAgxk0qnP/v4mDJp18Peg0VcJxFK7fpK2fWI7q6Lze2FidYUpMCuuq4z9v9YXp4Ngp/7znaa2zG/oJG4yQMKGD6rzEhtKMryjxh7/5gmYQFNlgVHbCG25CsUJ+xPWv59zbJPZoCUIwZlfX4cbF6O2ySucF93Mg78NuepmmED20Y2BI2faTb46J4G7pNby0uSjoePmQzl/1ls/8Y0eJ1X52A7kHTGK69zhDAuQw4fPIHoNmzvZXnP2YYUNS2A2mIsv6k/8xlyKPSyMmmpM+htngxu3vPvDcdnCJ0B3qVo2oieHIGg4VZ0PhaaCBP2JX+nmK/m/xXFhzHT98V9MufHGtAOGi//w5X0F3k+b6/qf+n1suB4JuxrBWrd1uzHf21gjWDUDq/zVUqMlQ37A3KZi5+KwEx7Y6QjM3MSXtwbsY8BYYckgep3G8ry6wrR/3roRPie+e9YrYpTSN6y5it2ukXdqOwhzwoY1UTNWzX7ks+EL/lV47h8Qnpr85Nh5d8x57AsQy5g5N1/1+DeqgEhV0BBdQ1XuiS1XPf71zAfXghktlLnV5ifTlGnafe9Hz1gFwsONCLgHDVH4BM/495qgUbOM2ubWNdlR8i6GT1o8+9HPQZuhSdJfn4VPXjLj3x+QIrG+kQ+TbNuP3azAJnYPivGKHGPtavq/1+Sf2h41feXMBz4CXeR64AgZNy903Lxp974vkims84Ez4o7CeeUc2zjn8a9GXHNfVdY5z7DhcLcx7V9vD5nDP3mxiHFz1pEN6pqSCTe/0HryXG/W8jmPfdlQkkUZddazjlv2UFHCXruBuM4RrkuXl5J6giAkTjRmGV1bLBo2Wzyaf8JHeoeBeWoXhZcMHsk69pS5S69+mK6/tPYIeiaSyVeshgRdWyCMmkQofXCBSMiZv6zAX06T/kO4iEai0YtFoxaxnVAm0TA2HDeiL1BNxxgjZrh081T5M7toHP46q6y1O/lCW1TTWFtfl8OmBe4Y0XJlz2v55RVp7xUYpca07NcWog+ozDg95a43r3l5A3x8ose6B0aLFe5gB5t0zZWZZ3xjxtXkX/SLZY1Fk14jEMs1teU+UWM8w0YwNA0GXMCI6XAIVNxvyPiSpENg1YH0gg6BJEOitjB11LJHIFFXnK4KuByCDNqa9FrQOejNzS+sdU3rKM1VRTIPf5CusuSjeSe3nl//3rD5d7sH89Jo20+bs/IKG2Y9pG+qDRw5A9o2VxV6BMdwPXBY5dZ2PnBG3NHCs/+YdJpTP74IdwaTbl/NyS0Myh0FoBWY4CUJ+4ct/BeXtZ08lHC9XZ4kwxCkACeF1rOGaytRetkNZOkb4cLYCHCfvNohjJwknnAdGRArHHYVX4TjopEL7ML/CYJHcrH62VekQ+KMWcdxuSf8c4QSXKwATRWPv470H8pWJYWi4bzo2qatAgwIguNgUFHcIlx4hciAjmdQvTDjfze74hrxFjb6EOZ7K1bwOmaq4w/VbsfMdZj/PVjNZnZRujXN5zDvlVjAfZjfndjYE3yhFVDfMSdYn5RRH7Fr1OXfdGQiIxxKU2WBZ2isJcnoGqrdg4eyzz4F4os7vhw2/07Wx5AF2mzMj98B+gqqBhICJZTZADWhan1xRk1ektTdX1NbJnHzgn7S9/zPjZVbRldfpfQLt0nwaOrKZR5+IDzQW5s1raNwCcpklKq8wUKddMdrgXGzuE4A2364+ia9Gn7azsp6CO4nuERDabbVuuUAwfOOYLcd2M4H2nJH9c11Ixb/e9q978UtfUis8AAd5QbljgLQCiTff8S0vBPbuKzt5K29QVbuyfZZnnbCKyKOIMnmygKZhy/D0Oy1HT/fbiC2a4QrYyvATrtYyjDqWum8R1xSzAbJErTmItZwgF1wdp/DLjJr07GkuVjRO/xRgDbyK88Vv1jyFvQFbCuOrAew2r+xkOcw/7uw/Fewsq8wXR5/qPEYln4HVvU7FvBv1rDOewHLe5Y/hOhlwJgz6dQSFRuZDqw6mqYs245wqbuPUd0YNnGxQCQNHn3VvjV3HvzkwaFzb1f6hYGqcbuNBCKJm3/kwY/vB9XxCImFhiHj5qf+893xb5+GrvxjJ8NPQiCEcpueeUAdoQkkuN5a17SOAgn3oBiRTOkROuzg2n8f+/rJ4oT9lj5Y7PqBBNRUBUZzswKD3rarxrJc78jRkKjKPu9lEUgrqsCos3++U1eQajcf7mj4pMUXt39+4vtnT3z/HE2Z4VagoSQraesn3FGA24E1YtG96Xv/B7as3eStvUE10OAjXzyWc2zTqOWP6Zvq4MYCzujwpw9Fz7pB6u5nNxDXOcJ1sYkHbFDbvYaL6DmkR2BP41gNmHjAsb9g7rPZ57uDyjsYigfcLS5s/ihwxHS/2Ml8vrs4qp++4dAnD0y/733rXujqnITihH3jbnyOy/YlLhYP2GWxtYAH02Jpn4GuKofQE/O5Aav6c3CpL6LrMAx96scXGoozfWL4J6zdw1H99Bmtnxzb7vNCDEhsLGCjjvWGMVidJ/YSpFdIT717DwwL2PdmLOJtLHnZoNs8hSxghAuCLOC+ocUz4EH7ykwvgixgjqp12OkotHUZgUAgrFyWB5wQML3jDssQv86YwroFNuWeNpckc4WOhDIZzm3hPD87F3BH0/tvVyMQV0RdXVyZwfp85VDXlBSd281nuoVJr0nf+1PxhcvbnTjsBnIglZlnknd+ZegFZ402jja7Sed7aO+6tUnuia365kvvESAGIjb2GSsVvbtchpNsQCg+4zhg0rhA5Jy2JtzW8CkEov8oSTyorr38Pr3ZoCVFrKOobnPmt9dlHv6qQJuAGRbsBqrOSUjY8D6f6QGNZTkpf38TPHoO6eg3CSkbR5vdo0s9WK/boU8euJLnZ4Yy6h1+vginwsYVJY4z6loHajCtqTOm7GGaqmhdIy6Wkb5RtLqOECtwqZu5JIWBO8b8c1RpGuEdRlcXmDIOExIlHIKGjEFjSjtoLrnIxmsUy+EfuCknHqTMlLofY2jCzde2DjQhpCqqMlvgPxTqsOXph8zFF3GCJBReULPFWF4h3MvEbQ9hNppz40nfSMdpOc7Ntke4hCtKRHs4hyvKzEN/RE1fQYokuce3eIWPYF+DiRwtEEsbS3Oyj6wzNNeBJOgaa6qzz1VmnSWFoqrMs/AXBLoCAiDz8IMebGvmHtucf/pvuadf8OirqrLP5Z/6C5rUF2e6+YXbDiSWuyXv/FrXVEuSAmhVW5CSe2yTprbMPXgIjuNF5/bQZlNxwj6viLj2piFRst5XwKpOtLzS4xk6TOEVmHXoz/K0EyBjYrmqdWX44845thmE3zNsOIii3aDNlYVZh/6Ac5K683+Y0HljeQ5G02XJx2Am0AQmk3NsY2N5rntgdPbhdXCCbgERApGkvQlDD03luSHj5lekn6JMBtbRx6UpEaQArmF9SaauvkLq7ldwagd33fRNtSWJh6CyKiiac5kJGLVNUBl6U9cUQ2XaZNQ3VnuGDqfNRjCFS5OPqPwjBWIZTMP2VwNXoDb/YnVuQkXaKe/IUXCOUN/uEnEVanIT4QLmnfwLsuzF6fCJI3JF2Te0VJpL79T3HMao1W57HbSN1jWZLOvPgDXMPiT0+z4FNaXqSzUbXzRmHSNUfpodbzMGLWihdtcaMMdxmad21we0toExGw1n1hvPbyU8g/XHf2JDCjKMbt9nGG0mPIIxkx76MSTuZGgzG75w2+uW8kDdsf9xEQ+tYzEGtW6vJaZKO0OwAZoc+hi8J7fVCITjYP084Dh54vvnfC3Om7KPrCcIoizlWDJrVl6VdWRdbX4yqPLZP98BzQDjOOPAr/Al7jd04vkNa6C+XU03/wj34JjwKUtBcrIOrwseOzdxy1pL7IEWA4kV7gxlHr7wX36xk6GH9L0/c4KddfAPqJmx/5eMA78pfUPbm4ZVmaQqH/iqiJ17u3vw0CNf/Eei8vaJGnPk80fgvrp15Qub15r1Grl3ECiZ3aCgcMe/ezpgxIzGikuvmMONRXlebX4K3DFo6stBbmFidcXpwWOu1tZX/vPWjUrfMKFEkbAejPh2Jww9uAVEwXWozAKpjrx8GYWS4988BfUFQkn8z6sJUmi9bnCn4hU2PGLqtXCJuGkwDM1VBv3mKjeUZkFXUA6nLJQq3ANjTv30EjuNlr8aqJOw8QORTNVYlgP3EFx9u0vEVajMOL1vzZ1SN++ylON1BancuIj+xU6AWevQIZjB3PSJFI2YLx6zVBS3iC+1QRi3iI2OMHYpLpJKZ/5LGDNd4BdDN5abipJgGmCYEjIV4RFkhiwAf17zHhFGThJGTaWq8y0dYAyOC8PG2rrQgkFJnwjR6CXCqCnSmXebso5z5dxYovEr6KZKjKbaHgLDZAv/Kxp1jSOf2jrueiIQ3UbfVKdrqoav70m3vaIKiKJMepqihFJlyq5vZe4+BWd3sdoQEAlf0CMX3x85bQVYewZ1/bgbnwXzztIBY1dTr673iRqr9AlJ3fXdhJue8wge6h40xD92st1AIBsmndo7coxIrkra+umk21d7hA5jqzXXQk2DpmHyna8HjJje3jTkXkGW0TFSJDZpm32HTCxLPuoVPjJswiL/2Ck4TjCUqXVloUTWXFXkHTFK6RdmN6jF5sPBbOUCS3BAD8MX3hM0ajY0gTpQwRLwYB/IKqhjTf7FgjO7QsbN63jCYG6aDdrRyx+DWVmn1FxdpPAJhp6hCVwuMIgvXbdQk17jGT4S5NbqLasiPd6uMki7V+QYKDeo65rK8/Ljt8OJs9No8ath5z/06tugodiyAFAQv7P1JeIqSNy8Ryy+PzBuJnybopVtJ6GFAHPLs47BZCAkSj7dFuxTW0Aghr8YSwELWKLQEIxaUFn4kJ4hpMUhJTsxy79UvhWOS+c/xjrI2vQSH8/fAqNtxC8NigvEjI73Vsi1Yh/H4hZxbXMIscLxG6Yct6KAQHSb5qrCwJEzQXRBJCDLOkp09wENoE3GmDk3x8678+r/fiuUyKFayFjWWTokguJmgQ0HRpV3xEjW+VTLmg0lWe5BMWajHrRc6u4HVheYwkrfELuBQC1wS8A+kGH46xTJ2L/NemgbHGsdonXn1mlYgYEwnPUz21ieqwpkb7iNumZSICKE4taVRy55ADTs0KcPGtQNdoPCPcfcJ77LPbk19/gWrjJg7QHqgGhl7Pu59OLhkHHzCYKInX9X1Izr5j39Y/CYuR1POHziYk0NGxrVtsOa3CQunlJ56gm4OJDgrhskQBQ5T1hWrJWLLxzgKtcWpnqFDYOa0TNvAKN5+r8/YEW95a8GqlmHayjJ9Ika3f4lYuotFSDB+fKEOoh+p6UF7DgFAsuSqilgvS5QJqrK4mG/c0BDkErx+BUW780LOY/Q9sBffEM52NbS2fdy8fw5wBo2lyQzZgOkTQUJZOAwrtyOTg3hCBx5Q4NAdBewpdyDh45d9UTCpg8hyy2Zgp6BfILNp64uqco+Zw1aABWsnpC5hF1NKK/JS4SvcjAoKZOhOufCuT/fIQRiaGs3kFHbRFPm+uIMMIUxBitLPZEfv6MmLylk7FzrEB1Mw0p9UbpnKPu3DFZ1SeIhEJLj3zw1cukD0Kdd5brC1LLk42DhSdy8RFBuO+iYq7OPbNA310G5xR81CwzXWJZbdH5vRdrJyswzPjHjawtSPEJiQcaaKguhlVmvKU7Yz37ftDNhSIMkg043VxfDPG3nD7Y49FaSdOjiji/BloUS7rpBAqxY+GjrL0f0slbOPPCrpTLvHVqi9IQ7A4xmCs/+AxfT7ldjHc6aaO8SwU0M/L5Ecnf2BqKl109EP2KzCQt+5yYd+xTWERAyFV1fpjvynTnvLOkdgUsUoI5USQoucwej05pgjDpz/jnRUNZ5ujnnFOkXI/CPYQwa3YHPTdknqcILbNRenGgd5ddwer3h7EZz4QXJlJsJuQcXLZhQejMmg/7w98a0gxhtksy4EyTQOhbItjF1v2jEPELh2cEQDgTOmt3h1UPQJiyXxgk2YYHq+A+bogqIAKPQLSAy9/hmUCO5V1DAsGkliQcNmkY4Ct/gEoU7Z5/pGqqgBGQMEiAYYoWnbU1SIM4+uhFMQLBtvcJGlKefipq2UhUUBV/9dgOBnW026GmzEboNGD61LPkoIRCOvf4pUii2DgHGXHvTsAINpe6+oMEeIUPAcK/Nvzhkzs1+sZNBHe0qixXuoLjQ+ajlj4JtajcoxlAwUMDw6WBEcvWhB/egaMpkBPt14m0vQx3vqNFVWeflHv7jb3pWU1sGY0H/Cq+g9ibM/pUrPdyDhniEDNXWV0pVPtYpeYYNBxXHCSJswiLoFjrnrhsIoZt/eFVOgnfEKMGlYOEeocOaKwvhu81k0EZMXkJTVHnayYipy6AhDF2TmwjzVPqGWacBCfYeiCC54eBEBCJJB5eIMhrEcjdVYDQIsNInxO1KFjDahNU3XPaEBTDaeqrB9cKsgsmr/vMpxa1rnc3iJNx8uZ3YPWLA+IIenDiZJyyw7c7+8dbsRz4HfeKLuoJJ11x4bg8YmpNuf5Uv6mVgwvE/vTLrobVSd3YztotyxetWmnTYsqW5OvPQH9PvfR+sdrCthy+6jz/c5yBPWH2D3SYs11uXoJuqNJteEkZPd8L1XrQEjXAqGIYuSTw08ZaXuqe+QENZjknbPO7GPopGxU147KonXFp9gSteN4nKuyTpEFjM0+55t7EiD6z2YQvv4Y8hBi4tLGCMMpmr8tgHt4ieg+Ps2nvPdxsiC9ilQb6gES4IsoD7BjsLGFlsjoTfs41AIBAIRCtaCjCrGUiDHYPlrScU3QKB6E/UXfNNzWQd+tOk1/C59jFqmzIP/Ja88yt9Uy1fhEB0nVYCLOyRh1jEZdCr7ghEf1PS0jd1x1iexzGdcVJRV5jqwfrFDDr61eMMemaH6C72Atxnq9CG+HWmnFN8xnEwBo1m44t8pl/BBUiAEYge0VxZmLzjS85vIhidGft/zT66oSTxABipusaaivT4/Pjt2UfWMzSVe2Irm7BooW2r2sJUvyHjKZMh+8gGyLIhlXZ8WZOXVHrxCGSLzu1pqshP+fubmtxEyOqb6uReQQQpsJbX5vPR27hYTA0lmVxD/2FTfWPGh09eYlQ3MjQSYEQ3QUvQvQZyg4VA9ABb182grHZ+ldtzcdzS4XML39RlKcfsPFfzfpVjJ8X/sppzm9yi3MYVNttwzNXn1r1rqcBCGfVpu3+AtiDYXAkC0VVaWcBgt/XgySUYoMbkPYZzW1iPGXwRY0w/BCXw4aIC22EuTKSqchmj1nrUXJICJXyioRyaGxP/5sP9UiZT1gmqrgR6M5fy/sTZQS/uNpzfQtXz3uAAtsPk3eyObtpsyjrOTqk8gzsE3dJN1eyszm9htI18YVkaO8O0g47aBI4sYASiJ9i6bm7tKrk9F8e2rcCitfFNHdnaczXnV9kncozVbbJ3RFwrf8uMXUMo0jfV7nn3FplnwIRbX7LUQSC6Q2sLuPsbd9sMRqQ/8QtdV0Ko/I2p++AnV9OKKe+M4fxmqM8YdcaUfVwhdUmAWwcyunJkJA7KpN35HhvcECcM57fR6lqorzv6A1vf0q1uz0cYZcZIoWbbaxjc+pZnGuL/JL1DcUc544SvASTACEQPsHXd3Nqvcnsujm1bQR2rb+o2PVfz7p11zVKVDymSQolHyFBrOedv2dqQMhnKUo9zo+saqkLGLwSNt0ZTQCC6Qat/PTjRbRFqMxgRVVMoHrNUGDNN4BeDyz24mhzmggTjxV2yZS92sPPLLpARWwQ3uh1GRmLgr23XGtGoRcLoaZAVT7xeGDsLJ4Wg0HRzjaW6pduR88Wjl8LQrM9qC7jCRxg7G/5vLkoyF17g1Lq74GgJGoHoAYyt62Y7v8pW18etXBwLbVvZ+qaGaq09V1flXKgvSj/z2+tRM1Za+7Tzt2xtmLj1Y4FIBhXgkK6xOmD4VMs8EYju08btW7fdF7cZjIh0DzAk7mS9LjeUE0pv7igHrvBi9GrMbOLzbWEfyAjS5BUiI0E5LlXR6jr2KJjg8et0B74EqWa0DVwJYG2LS5VgVQsChoqn3GJM3KHZ/jajb6Zq2EBJdEO5pW53wEW8i1cEAtEtcM/Q2MKz/4SOXxg0avaQq26RefibdOpJt73iN3Qi3GPHzr3Nsm5MDZlzM9SmTMYR19xn10rhEwI/faLH+sdOATt4yl1vVmTED73q1rhlD0Lb2sLU0csfA1GHHsImLrb2CdYwtII+IeEfO4kUSibf+QY0BLPYIziGM3kps1GqavFthkB0g5aesCzQ6lq6qYrPdAWqukB36Cv5dW+A+hrObWFMOsnkW9QbnhXFLWL0TcIhMwnlZdcqhvh1hHcYY9Sack7Jl73IUCb1H08qbvoAEwh1uz4QREwQjVzA1RFGTwXbV73hecWN7zFwj7r9bfkN70APxsSdmEAkGjGfqsol/aKpikzDxd3S2fdBBdnylzVbX5VMv0sQNEK94Tn50hdwmbvuwBeC8PHQG3QL40pm3s0YtJrNL8tWvgb3CoTKD6at3fmueNrtbOSGnsEGG7Y52R6BPGG5NH3iCSutXJPRfjAGRGvge+/VB1au/ny9QHSFR0WNjY3bt28fN27cxp++vOn664ZNdnDIFuckNkA2HAVj6H3aEGDGqKNqCuH/fL4rsMZu2kGMFBIqX+nch3GhVLvnY7quGBexi8yiMUuFUVP4mpfEVX/sJ7C5xZNuAM02pR/Cld641A2Es/MCrDv4FbeMLJ3zb8I9kKtAN1Zo/14jX/EqCLwx6W9MLAOrFPrkBJjS1NK1xZhRK5q4SjR0trk0VX/iFzhj0i8KJJyzsHsC6RlsXQzoKQ2HsMajfBrhcoSthr8yPo3ob37dW3zHAvb2Wq/X//zzzw888ABX3gEGg+Gbb76pr6+fPn36vHnz+FKE00KbQcIYk4FNUCZ2U63ZyB/CSYyEjxCHhEAIisDu1OlXd0ltCDDcHJorMuEnn+0BYExrd30AwglpqjzTcOEv2eI+cuPeAZd1vZfAcYFfjOPD+yMQiJ5hFWDEgIKhGV0TbdBgBg37LnhnxQtn/xOIcLGCDR3bH88N2zL1HLeDl5B7kj7h6nXPqDe9pD+9Tjx+JX9gQMM+sUbqi0AgEL0KmI+gu/Wl5opsqqEc0gxNdcV0ZNgeTAYwFKnaIqoym26uZswG/mCf0JYFbInxB3PiM4guQsjcCfcAPoNAIJwGZAEPEMDk1dSDSDEMKC5f5iBwXCwjFF7d3ozcJdp+2OkoC3iQgrxAIxAIRG8A0gsGa2UO1VRlsXf5YsfBMAYNVVcMNjEk+LJeo53dRiJp/z6admVw9A4SAoFAOBxG13RZensV5rIMY1RHL8r2kPYsYFHPdwIPUnDcAUH4EQgEAmGFMtN1JVRDWa9Lry0WGTZX59Gaer7E0bSrsoSj3qIZZOASBfzgMwgEAoHoGYy2gQIV1Dd3ZYOV46BpurGCfTXX+jqT42hXgHExWkftDgRaf0YgEAiHwDBg9VKNFX1q+LYFY9Saq/MZg5rPO4gOBFiBHgN3FRyuGGsBIxAIBKJn0GZ2J5S2sX8M39bAXUBdCa3hnRw7hLZfQ+KgagoYoyUIYL/AMLrD31FVOYy6FhNJpXMfwQwaw/mtDG0mZCrpwidwoZR1KonjVEkyrakXxS0Sj13Gt+0ncIGICwiBQCCcEPQakstg0lP1pUwvrPr2FIu7cMLdH1J8SQ/oaKcVawT3H1RlFmPSKW5aI13wX0HQCEHgMFzmLluxWnHj+4TCx1yYyFVjNHXy695Q3PSB8eIux96bdAOHuZ9EIBCIwQq73ltT6IzqCzAMrW0AU9ghdnnHAix3iMg7Crgh0J/8TbP5ZVMRr76AIHQMhhO4WEZ6hdKNlXxpv4CjF5AQCASiR4D6UrXFrA9nJ4bRq6l6B2hwhwIskmJERxV6F0JAVeWqNz6vP/2naPQSdkV6/2fCsHHyVW+Jhszk61hh4HAzH2Swn8BBgfvEeQoCgUAMTIx651dfDosGl8L/+Xy3uIK+9uPLSIy+mfQMEUZMYuWW2wInENP1pcb0Q6ack5YqLIYzG4xpBwznt2CkgPSJ4Ev7BVBftG0NgUAgugervoUuob4cbPD4uh5p8BUEmH2o2U+iQteXweigqbhMpTv4JVVXIlvwOEObMbNBMuff1pC9ovErMcqMCySya1/qX+chhBQ9AEYgEIhuYTZRdcVsLCOXAjSYbqjgM13nigIMVl3/qBqta+QMXzayI9wFSJWgxOJxK0RxiwTBcYRnMFcNJ4WiuIWiMUv61381jhNoBxYCgUB0B4amGkpZ+8oFAanqtqusjl5D4qAbK/tndzFtNhWcp+tKcZFUEDWFkHvw5TaYS1LY0EOXxLgfIWQqwj2QzyA6zZZjZRpdP79ijxg8iATETVcH8RmE00DXlbCOrlwXHCe9QruxCffKAswYdZZ1+Z5u9xrQ4KRnsMUJJaJroPcyEYhBDq2upZuqe/Ik1RnACQHpHY4JhHy+c1x5eRkMUJzsWqeDDoJE6otAIBBdhTFo6GaXV1+Aoc3d2BTdqee7uFTFpxBtQcjQ9UEgEIguwrBxDgbM8ipj0tHqrj2u7ZQAE1I39IJNu+DsBjE+jUAgEIjOQTdWOqm7q+7CWvMmPZ/pBJ3b4SwQ4UIpn0a0BCfRxUEgEIiuwS4+6xr5zICBDd9U3nmbvrOvGFk2ISMjuA0IRRvbsxEIBALRLgNr8dkWxqSn1bV85kp0VoBxqRtOCvgM4hI4QeJSdz6DQCAQiE5AN9cOsMVnW1gBpkx8pkM6K8AAIffkU4hL4HBN0NNxBAKB6DyUidb2c+S63gXse/bFqivTBQHG5e54v/p6dDZwjGjTPQgCgUAg2oNursFoF3M52VVofVNnoul3RVBxAkd6YwMuc8MIUmOg9KYB/o8JgUAgHIPZQGsH3N6r1jCM5f3mK9A1i5Y1+NCKKw+OK9g1eTPN/H66kkaewrpIZpGaT2FYs9ZcXteFvfsIBMJFoRqrQJ34zICGMWgZ/eVvuTbp4pIyKezHAIVOBS6Wc+EfVFLBwhGem853asUfYaWwUptVzP/r3Hi4VClFW/wQiAEOY9IzBg2fGfgwtLqGT7ZDl5/pEkpv9unnIAfHCaUXn8awYA/xiED57pQBva3A0cyf4LvvPNwLY7llmkBviQIJMAIx0GHYqEGDaLGQveEwavlMW3R9U5VAzDrGGtyw5m/LwBcgwDIRcbbAlQN69C04js0e7X0ksWbfuaqFE/34UgQCMVChzYzrP/01l6TQdSV85oowjOWeo126LsDQxs1ncD8Jxkk3Xz5pw6wh7mUNhrzqK+98Q3CMjHCLDpbPGuWN9hUgEAMeWlPPdN78panmnx5kzAZIGhK26Y79jyvud6iSFKqumM90AjbMYvvvBHdHgNknwYP4nWA29EI7wf+vHe19MrepqrlTr2AjgCdvjB4ejnYVIBADHYbu2BZsD1PeGXNBgnT6nXze5WCYDsL1XzkecNvQFFWZAz3z2cEDjgt8o+AWhM+2wkQxv5yquGWSr0xE8kU9g2ZoAr1+7bKgXx8CATC6Rqq+jM90BrCAf3lEuuhJ/eFv5ctX45bnnsbU/cbkPewWHLmHdO4jUGiIX8eAGFVkgsiJJ1xnLkqi60tIvyHSOfcxRp1290e43IOuLcJl7sLoqca0A5hRK736IdIvRnf4W0FwHBQyBo1m00uKW/6PMen5+nXFuFgpW/wULpSa888Zzm9laDPYXdKFT0AJjEh4h0FDbpqdgiAFfjFtLht3V4DhgqprqSZ2E82gglB4syvwHaIxUBvOVd0x1V9AOGBpdU/6b7vTf+MzCFdj7XW7+RQCMYih6oqv+E5OCywCTMjcReOWc2pHVRfoDn0lv+4NXCA2JO6kmyqls+4FOaS19dKrHjCXpOoOfCFf9SZ8RWs2vyRd8DguVqj/fEq29HnSK0zz1xsgupKpt5rzzpgKzoMGtynAfH3vcP3h7wj/IaLY2WBnEl4hMCKUkMEjoX53BBjHSfdA7h7Cju7fm8OdwmDzDo0TJGF597dj5GJycZzXxnOD7u4EgUAg2oA2d+/tI9GkGw0XtjMmdmMNVZULksm9/CkMHklX51uqYILQMfDVTHgEEp7BhJLdnwQazMXlJeSeoKZsiXuAIGwsW+Lm20GkBL4+JNwDMMvjZ1Bx/cnfNJtfNhUlWqp0CzBz9W3vz+3B4hics8of/sdnBzzwW3Tzw4hOLSz7uYkmhLv9fbGzMTEQCARioMLomroX+EgQPEIYNVl38GtI4zKVVcZoXXObBmXnASG/cjQIhtHt/0wYNk6+6i3RkJl8Ybegwfpv64ltj55O4RIlIVXwmYEOLpLBvwA+0wlifKXeCuHJ3EHgdA2BQCDahwYB7i7iscsxo86YslcQNJwqzzAm/W3KjdfH/yEatZiv0S1I30hT2n5T/lndgS872swkENP1pcb0Q6ack3xJ92Bo9i6kFeRrr73GJ7sFyBKja+ze3Y0rQRACz5BOmr9Wgj3EqWVaE8X4KNvdtHVFcmsu5tRc5DMIV2PRsNv5FAIxODGbOuMVuRU4IPAfyn73hsTRNYWCwFjh0Fl0TRGjrRePXioIGMrVI938OGsYJ4Wkdxhf6BlMiOXwjU36RLKHLKvKOJRAWiiBaqRnKC6WgbiKxy4jpCrSNwrHCWt9gFB4EQpPYegYqjoPZiIcNsc6kDXRNRiGfYOmJd3fhGWF0TZSjeUDW4NJlX+3A1GsO1M1Z6i7v0rE57sI2oTl0qBNWIhBDq2uo5sq+cxghr2fGIK1fCfCAQIMULVFA9jDJ1j51hurbkAzzC8nK1eN91FKuvNiEhJgl6ZvBDi1uTmjGXlhQ/QKKwMDe/KokqoraW8L0mCD9AzBJS0e2jpGgDGz0VyTP0BDPOIC34j2PG90Ep2J/vN05R1T/YVkl/esIQF2afpGgDeXlcGHzyAQDuWPCRP4VDdgGKoiazB6jGgLdlm7pRfFHm3CuoxARKoCwMTmswMGdv+6fw/VF5AKieVjvNefrRrwz8oRCATCCmPUIvW10vpNaAcJMEiV1I2NFjywIOCkZO58pmd4KYQzYlTbk64QnQqB6C8Yhkn7+eeU777jPqk//ECbzfyxdoAmuX/9xWd6k9NvvtmYm8tnWlJ59uzRp57K37mTz3eFDrrtPF26CMbm5sOPPw6JY08/XXX+PFfIoa2oOPDgg3ymK3Bn0We/iy7RcSygwQZDGTG6xd+UwwQYAOOa22Y2MMBFMgLMescR7iUJ9ZQcyWrg8wiEM4Hj+PC77hp5332V58+P+Ne/Rtx7LyG4kqcdms7dto1P9xMVZ87E3nprxNKlfL7v6dZFmPnhh77jx/MZCzJ//7lfsy+8dhMn+F20pmverwY8cJekb7FZqqevIbUEJyQK9nk7TfEFLgtOCkivLr93dEUCVKLcKp3ORPsqO7spGr2G5NL0zWtI6c3N8OEzPSb/778jFi/GCeL4c89VJyY2FRS4Dxly5q23GrKzM9ev95swQSCVcjXztm8vO3bMrNUampqSv/kmdN48+IbZc+edYfPnn1q9urmoCIy8rPXrA6ZNg8pn3nzT2gMcgg6rL1yQeHrKfPmnYhe//rryzJna1FTvUaMKdu0qPXIELHKBTOYWHl569Kh3XBxMJvGTT8IWLICxuJpCmSxnyxZNRYVQLk/89FNutmJ3dyiECmDHh19zja6q6uDDDxsbG1P/9z+TWg1dwVGorwwJ4boVKhS2c2Mo6uRLLzXl5x994gl5YKDc39826x4V9fcNN/iNHw8z56ZtvQhwlD2ptuYAdzenXnkFhoARjQ0NEUuWgNmqDA6GVuc/+KA+IwNOExT06NNPRy5dWnPxYuqPP9alp2dbLh079JNPaisrczZv5qZdcfp08rffVsTHa8rLvUaM4M6i9Ngx6zRESkcGOFkVGMinugrD9Nf+Z7C8Dee2CAKH2e067ndwgcjWTHX05AiS8Ah0+YfBOE54BHUQcaEnzB3mkVGhLaln/ZwhEM4MQ9NhixbF3nZb8cGDYK6N/Pe/QZhBb/jDGBa5bJnU1xfKQ+bMMdTVgdQ1ZGa6R0YKlUqQMY+hQ+GQ/5Qp+Tt3Fu3fb9cDdD7xhRdAP7iuIFt2/Piwu+4afvfdoP0gUVB50osv5m7dylWoSkwECw8MR0hba8Kdgc+YMSBafhMnWmerDA0FCz7ugQcUwcH1mZlQXyCRQOVxTz5ZtG/fqIceGvv443BbYOmVxW5u0Ln/pEnQPGj2bO+RI+2y8OWwZNMmVVQU39jmIsgDAtqbA9xMgHBCdsiNN/LNLID5roqOHvXww9brAKKV9PnnYx59NO7++4PmzOGW1kHsRz344PhnnsnetAlucdJ//XXKa69NfP754gMHaCPvzsl2GlxJv8MFE3QspqwT+qM/8pkOISRKJ1Qizq2mFcffHeBCKenuyhoM6qvyt4u371iuG+tzKKO+Xss+DDCa0b4shJOC4zjYf5AAI6zsxAkw5sCG8xo+nDvaAhwPnjOn+NChwn37IpYt48o4JVAEBurr6lr3AIaapRYPiO6Y//xn77/+lfbTT5DV19ZC5Yw//zTr9VyFwt27wcImBAK7mlasswUK9+6F5qB8lKW52GKtCsRiLgFYuwXs5ibz91eXlYHOaauqxCqVXZZv0w7tzaG5pIQ7X6mPD26zsB+xdCnctey5807ro2iQcMpkgjsYSEs9PRvzWY/HpEQCPwmhkDabwYgHCzv1hx9Svv8e7gwwwrksvBaY9HA/wad7gLksDcxZY9pBuqHClH+Wqs6DLFVbZMo8ylVgtA1sGi5c1gmqMseYtAt+FZhQzJq/XGFdCTQxl6Zy9WFWxvRDUMJ2m7KXL7RAlWewhcm7rXcPMChXEz5dCMXfDozx8j88oFd+eeyGLDc/+MfI510Kdqe4gzZetQdcmJsm+v51ofpwZsM3R0v50oHI5LAFE0Kv5jMWSEKwaNjtIR4xfP4Sw/wnQvmowOl8HuFMgJT6jh0L1hV8wNbkS1sSOn9+ydGjNUlJYJJyJfp6NgxqY14eWIGd6QHkZMmGDVUJCdqKisOPPz701ltjb7mFP4ZhYL+CBcxZtNaauuo2XCyxi9Ll5TAQmOB8UYfYzQ0mDDqX+v33E597DoTQLsu3uRJ2c1AGB2ss74nBhBmbrW2kSAR27binnsrauJEvIghWZS0PFHR1daqICK7YilAuF3t4DP/Xv6DzTj2n7z+u7Gy5E5jLMw3xf5LeoThB4hIFfD/jUhXpE0HIPAznt9FadkuNMf0wJGA4w5n1hoS/2G9Y0N3UA3CIKzSe30p4BuuP/0RVZkOh/sQvIKVgaBlT91kiGvAY0w7oLWMxerVmy2qMphhNvXb3h4RHIN1URdUUdMkbcZvgIP428fl76+6JkHvAlXI5DQbpZeNp9D4iASEUEN8fK0st1Qzgd5NmRq+YEr6Iz1gQkZKFw26P9BrJ5y2oJF53TXpxQextE8Pm8UUIZwIMteqkpORvvrn41Ve224bBGFWGhFz88kvQWrDtBBKJKirKKgl5f/2V/O231YmJIVdf3V4PViij8dz770MFiacndKWKjEz/+efsTZtAorgKkJj6+utn3nkHxrLWlHh5cUdt8R45svLsWZgVCDlf1CF2cwOTXV1cDOUXv/mmNjnZLgvfn39ff317F4EvajWHgGnTwJYFg7jk8GHi0hkBhXv2QJ2M33+PXLKEKwEbesxjj53/8EO4dDBc9KpVXLkVdgHg0UdPvPgi9Jb55598actpJH3xRbZV0fsPu+XWnoArfISxs0GASZ9IUBZB2FhcqhSEjjbnxsNvxJR9XDhkBldTtvC/olHXtNi+IxBL5z0ijJwkjJpKWWIoUTWF4jFLhTHTBH4xl10cQj9pB6VzHxaETxBPvB60ABQXTGdB4HBh1BTxqEXQJy7p6cN1Br7uTZeNYAc54mgHurmajf3kIgpDSFXsA+w+obTB8O2Rstxq9h/oa9dGRPvyu1pa49KOOJ6e+6XepP786LN8nn0lWvHOsk3bLn5zJId/tgfcNuEZL7m/SCCt11b+cOp1vnRAMKgccZx5662wRYv8LH4bjj399KiHHrJ9VuoqnHzppRH33AMzB1Uu+OcfMEZtsxOff56v52hAqs++997sjz/m890FvtKPPfXUpFdekXg45r3QbjviAOMVc8RLwOayNJBGWtsou+ZJc34CVZEpmXUPlFPVBfqTv0qm3QE/5ctfYQwa7fa35Te8A4esadtCY+JOTCASjVygP/wdJpSQvlGG81vlq97AhZavX5pW//GE/Pq3OWdVut0fCYddBXazdse74sk3mgsTQR3EY69la/YMsPEIpTef5v7XS7AjuYgdzJrsfaW+QJC7+PXlEW8sj5g1xJ2T4UFLhNfwcSFzNid9yecvISRF7lL+nynC+QGhqklOtq4/uy6R114Lxi7YlzmbNg254Qa7LF/J0ehra5O++irk6hbPa7qHoa5u6C23OEp9uw/7LowDTC+qtgiUUjrvUTDx6eYaTCi2Pp1lPQSb9Ibzm0Uj53MlnYKmzRWZhHsA3VQhW/Isr74AQRBeoaaiC5Bk9GoYl/CJMBddJP2H0I0VguCRYDRzFXtKHyxBW7GoPRskmc87IThOKDxtnwT0GZE+0vtnBS4YfuUg/wMVuPYrRz8UX7CntMF+WfLauPteveY3H0UQn0c4N0KlcvH69db155kffuiK5i/gP3nyzDVrRv7731PffBNOwS7LV3I0Ei+vqa+/DmLP53sAdNXeU/a+xPZJZ09g9M2aLavV65/DFV6kR5DAL5oqz1BvfIF9wQnHhTHTqbJ0QfAovnZnAKH1CDZe/MdckKDb+4kpN54vh0s3/XYwtTWbXtRse1085WZC5g7aby44b84/Z0zZo92z1iGL6raPxnt3CdoKo2uiGsqccS0ax9nYUk7sw8vVl6A9ZX5ljZfFlcDJCK8R1iXoyeELrx153zv77tMYGqGy7RL07OgVUyMWf370WbXBhV2XIF/QCFene0vQrBFZxz4771VMWcfMFVnSWffy+U5Aq2u1uz5Q3PgepKnyTMOFv2SLLz8js0N3+FtB6Bhh5CQQL+3f74kn3QiSzB/rLmzYRL9oLt1HW9hxqRsbf5F0sg17BEl6BDuz+g4AzJSxTltp/dRrq/gDcL8plC0d8S+4wwD15YtsOJKz7b1997u0+g5OKs6c0ZSX8xkLJrW6aP9+PjMgKNy71+4cbaGMxtQff+yMd0x9bW3HV6b0yBHbvV0cV2zlFFAO2AJ9BRjGmHZINHQWn+0chNyT9AlXr3tGvekl/el14vEr+QNtIRwyw3Bui2bzy+oNzxGeoaSP/ab0bsBQl7fB95EAA7hYRnqH9+r7tV0CF0kFMJ+WwaEQDqdKXfzHuf+zfjYlfsEfwLAFsbepDY3H87rjxRfRLzAUtfdf/+Iz7VB59iz3yo2VgSHAnTl3jvRfflGGhnbGO6aupqbjK1Ny9Kihro7PXOKKrZwBpg/8IeK4fMVq0s/+ncYrgOPSqx5U3PyB4vq35Ste7bi5IHA42MryVW8pblojmXYb+2Jxz8HBDOc1uO8EmAVMb+9QQuEJl4Av6RdwnF3c9wrFBN0Mko9wCHEBU/3dwv5v5d9rr9sNnyBV5MiAqZCI9unKEx1E75P3119cbIa8HTt0VVUp330H9h9zKXgDZ6JxWdu3X6yt+LzFnqtNZZ0hwCFoCFINaZDnsuPHwabkKlsTcAhkRltRATWhAtve0oNt1naI1sPZUrRvX31mpnVQwLYrsCnBcIf5w/Rg0Krz5zN+/52hads6tucuEItJiQRKTBrWta+6pMQ6pYacnIrTp8tOnICB2uvKDtZlx/ffQ1e2/Vg752jd3NqKzzsbNnYewg6rEdy3AsyCE25+IH54P4kfjEt6hhDuAY65l0H0gJ/OvP3FsWetnxpNWX5tKiSK69mX5RFOQv6uXWa9PvaOOxpzc239HZ59993AadOiVq48/frrIDBn337ba/jwgKlTC/75x64V1w8IUtbGjR5Dh5556y15YODI++7L3b69JjkZBDj+9de94+LcIiL23HGHe1SU7/jx5z/4AJoU7tmT9ssvMFzJ4cNQE/RJERw84r770n76CbTQdojWw9kBXZUcOQKDgnkKbe26ApsSTidswQKvESOgZlVCQuxtt4Edb1vH9tw5w7SpoKD81CnovGD3bqtrLffoaKt3zPa64mpyQA+qiIiwhQvjX31VrFKBpsI9hLG5GW5lrD637WZr14qr42w4ahPWAIRhrBuh+0eEcJGMdWWi9O5bFcQtq/8RAylkk0tT2pCbU33R+jGY9RpjkyXBbjVcFncvGMeeMj+uMqK/cAsLAyGpPHPG1rEU6A3YeaCLuVu3gg5ROh38BOEEnWBjD7RqBbqY+Pnnsz/+GCcIriaG45FLlhRbllIhC6oG+q0MC1NFRcn9/ZsKC9lhGCbG4okicMYMMP6gcziK4zhUay4uth2izUnaETp3LgzqERsLbe26gqP+kyfDHCABhVErVkCidR07YG4lhw7BJBuysoLnzOFLbehMV3DL4h4TowwOhpsAQigE/a5OTCw9dixiyRK4Vlyd1s1tW3HuNp0OF3H/0D9cujj9ZwWyjlt8BCDDUhVk+MJeg5AqBb6RhMoPGb59SZ2mskHXIgQyzVB12kqtsY3QPY26mib95cddepNWZ9JAfT6P6CfAKJz5wQeF+/al/fwzX2RB7O4O5iB8lm3bRkqllNGI0Ze9Lti1UkVGynx9y06cgK8ek64773IIZLKGnJxTq1enWBwsQ4ntEO1Nsj3sumqTK9YBwaZNJlBEqY9Pxy4hOzMcKRbDl2LovHlF+/aBrodcdRV/oMPmXCs+41Q49C/XXJLSBT/MlMmYxvqh7B4O8aB5BS75J+nv35xARHgECnwjCJkKbhf5QgeC44TUjbW2PYLRE9++58f41387u4bPWADr9s3dd50tamMLyXcnV2+88BmfwbB9GX++vPNGO/1G9D2V58+LVKrg2bNZSwvHabMZPgKxWO7nV5OUBBUqzpxhb6fDwmrT09UlJaVHWRf5LVoBOD7l1VdBQrRVVSDGbCx6hsnftSt88WL2aPuwTpKh5t9/+44bV3PxIgjtsLvuIkjW0aDtELZpuBXIXLeOsbkbaI1dV21iX+fSuVsOWsBxnzFjLn71VbCNWLZJB8OBpjbm5tampQnlckIk8ps8GUrMOp3Ul4/SCLRubteKK3QuHOEDywpVktL5l5pAQTlH0N2AVteqf3mk19fPL10cx8YD7i6EAJco2RAIBMluXnfA2gWOkwJC4Um6B+Iyd6d7/akroHjALo0rxgO2A7Q2888/KYNh+F13gdC6R0fn79zpFhkZsWwZu+p79ixog8TTM3DGjMLdu03NzZHLlsn8/aVeXpdbwZ+jSOQZG+s9apS6uBhKwBQuP3UqeuVK9xh2DyocBVW2S3gMGVK0d2/I3LlgEYbOnes7dqxHbCwod01iYtTy5fLAQNshBBKJNW20BCeGacC47AlcQhUdzT1VVQQH+02caNuVSKkUymTK0FC+ZmQkO4GWw4nc3KznLpRIlOHh0JsiMFBXVRW2aJGdGQpDcEF52+7qUlAHmKH3yJEgpQ1ZWeOfeQY6gRKwd73j4rxGsv7S4QRgIJ+xY+2a27XieusluhcPmGGdEDtMg0GA4Zuc9Azh8x1DmUyZx0Qj5vLZroCLZOKx1+KOjgRvByGWcy8E9ZEjji7BGDTsR9fE0OYuiTH790aQuNQNh9NjH/T2615rB+HSjjgQyBFHT+ieQ+mEjz6KWLKkg4fBTg3DHHjggWlvvWVrAfcv3XPEQZVnMt0SYNZ78+6PCKUPVVuI0ZRs8TOQNsSvI7zDhNFTzfnnDOe3gjQQMpV04RO4UAqHGJqiKjIZbYN4ys3C6Gkt/D+n7jcm7wZJFoSNlUy/E0RBd/g7qiqHvT8QSaVzH8FxQnfsRxiIbqwQRk2VzLz7shPp3R/hcg+6rhgXK2WLn4Kx4KRsK0vnPcLNuatYHESyfnad8eEBaCfh5kv6RQv8oknPYJgoLlPhQkmLABcccMMolOBSFdRha/pGk34xhJsfLlYMDPVFIAYzoQsWWCP4dp5xTz7pquqLYSaNJnT+fOdR327D9MARNF1fKhq1SHHDu6Cmhgvb+VILYAfLVqxW3Pg+ofAxFyZyhYy+Sb7yNdnyVwxnN9ma3XRdiSn7uOKmNYpbP2b0anNZOlWZxZh0UCJd8F9B0AhB4DCQc+ncRxU3fUD6DRFPup5vaQGmIR6zFMYiVX6m3DNQ0kHl7uGUT++tcEvTSh/SPZD0iRD4D4Hr1eLjPxTKSY9AqAM1XXqpGYFA2BG2YEH/BxXoW4QKRUyvhXzoS/AemEDs6yre4ZAQBA2jG1p4HAPjSn/yN83ml01FvPoCgtAx7K5euSeGk7aLplRNId1YqdmyWrPlFVBfEFT+QOewToN9bfVSBAjH4twCjEAgEAhXxBGbamldcwuPEQyj2/+ZMGycfNVboiEz+cIOEIoFIaOgMnyUd34hGrkAjDqqKle98Xn96T9Fo5ewai0Q6w58rl7/LOkXRbh1+NJjlyp3zKVrgwQYgUAgEI6mBwJMq2t1+z4z5Z0xnNssHNEy1KBADIasMf2QKeckX9I+gqDhVHW+MWmXqSBBf+JXurma0TeTniHCiEmsfnPOMimjMHy8MHoq6R1hDXTYLl2q3D7W5QEkwAgEAoFwND3wuEAovMA8petKJNPvFIaNhRIyeCS7BRrHZQseZzfnmg2SOf/mNkXzhwCcYAMD4zgYzULLFmhcJJOvWA0JurZAGDWJUPrQ9WW4RMm6Y5KpdAe/NFdkMbpGwiMISqiaAt3Bry+3vZQASP8hpG8UY9LZVeaOdodLFwcJMAKBQCAcTc9cHpG+keIJ1wkCh3FZQfBIwjMYEiCc4nErRHGLBMFxXIn1EEgvu8gM45JC0XBeO3GxQjR6sXj8daQ/uy+P1jVyhi9jAvsVxyUKxqBlzEYG0DWzO5OtbW064QQYgzp2lbvNpeUBJMAIBAKBcDTdfTvZ1vR0OJJJNwgiJ1DV+ZhJL1v6AukRJFvyLGbU0TUFwugpkim38PXaAhfLO1/5Clx6o8cZ3wNG2ILeA3Zp0HvACFenm+8B1xUzejWfQbSE9AqxvCuLLGAEAtGK/J07eZ+LDAPpjt06to3FoQRt7L5bXRj07xtvNDY28vkrUXL4cNrPP1tb6WtrueB91hKuAlfZ2ejq3EoOHTr08MNOezoATiLXv+2A49ili4MEGIFAtIAyGHK2bOEcHOrr663pLgENhQpFT9wUw6BLNmwQqVR8/kpUnjvnNWKEtVVNcnKDJTShtYSrwFV2Nro2N4bJ/PPPGe+/P/yuu/gSJ6R9J9sIq8sKtATt7KAlaJfGFZegmwoLL6xdO/vjjyFdnZRUYAmZUHLw4NgnnmjMy0v94YeJL7xw9r33zHq9tqJiyquvusfEHHvmGYFMZmpunvrGGydffhmMTlIkUgQFQRMwoAv37KEpCo5e9fnnjQUF2Rs2gBFQn5kJQ0AdblCAq0mKxdrKSq4mNyh39Pizz8oDA5sKCkRK5dQ33zSp1XZzOPz449PeeINrFXbNNSdffNEtPJwN2zdkCNcPV6Hi7NmapKS4Bx5IWLvW0NhoqK+f+eGHzUVFKd9+S5tMw+68M2/7dm4geUDAhOeeg4Fsa1odg0A5nCmcJk6SMl9f6N96EYbddRc3Ilw9LmGdPNcnlNtdBG5u0BX0SQiFtNnsFhoKDe2uCXc7kvTFF1DuP2XK2McfP//hh23+ImZ99BE3z57TvSVoRtNANbbwodE9qIosjCDZPVADBpwQBPCe2pAFjEAgWtCUn1+Xnr7nzjvhc+rll71GjlSGhDSXsMHg8v/+O/yaay58/HHU8uWzPvxw2O23F+3fDxZzbWrq0Jtvhi/9i19/HXP99XM+/dQtIkIVHa2rrs7dvn32J5+AuYYRhFCprEtNBZ0DnY5cvrwuLY0bEbDWnPzqq9aa0AN3FIaoSUkJW7hw9tq1DdnZlF7feg6gOtZWnrGxipAQ0KSYG27gSrgK2Zs3a0pLxz311MVvvglftGj6W2+Btulra6GOUC6/+uuv/SZO5Aaa9X//V5eRAUPb1eTmA3BnOmPNGkVwsFdcnO1FYANUxMVBHeiWO2TXJ5TbXgTr5Lk+Z37wgXt0NDRsfU0sI7PRkcMWLICzS/r88/Z+EVzN/kQg5BM9gWH0p9fh8j7yhsYYtfrT6/n3g20wxK8z5ZziMz3G1mMjEmBE3zEu5KoX5n/HpaVCRYjHEC7dmo6PArZdIRxL5blzk195ZeEvv8DHe9QoVWSkWKXS19WBSFSdP+8zZkxNaiobUR+sQK0W7C1NRQVU8xw2DAxfsO3AMoNDoOK+Y8eWHjsWOncuThAge6qICEjUpqWNvP9+SNRnZIBIWwZkabMm9MAdvTwEw+AWA7H1HJShodZWVkmDClwJVCBEopLDh2PvuAOOlp84kbdjB5i2sbfdBmpnnZV1ILjhkPn5ta5pmQ77XNn2TEHvrQ3ZkoICKIFEVUKC7SGuTyi3uwjc5KHcrs/W1wQOAY25uXBLAYZve78Irlo/QwqtL9t0G1pdA+Yv62OyJaasE/qjP/KZDul8TQ5Couz5tK+AjW8vJMCI7vCvKa+svW4391m96JdlI+8VdmLPhVLs7qvkA4pdPeT6J6/61EfBr0B6yHxJ4vKNod3R1th2Ndg4lvtXVtUFPtMLNBcWegyx3P0wjK6mxiMmBr76SZEo5fvvh956K34p8jxtNBbs2hVy1VWsWli+9CmjEWoSAkFDVlZNcrLM11dTXi7x9IR+0n/7jZVb6LC62g3Expq4hLUmjGKtCT1wR2EIuUW6yuPjvYYPb3MOtq1AiqS+vqxiXSqBCgFTpwZMmZK/cyfMU+LlBQboxBdeCJw+3XYy1nPhEvY1L2HSaKAVnClYnKCaXP+88jGMuqRE6u1tvQh2fV4e7lICymHy1j5bXz3+mlyiLj2dH8tC61+EM4CDAPf48aa56CLpFcany9IM57YY0w7SDRWm/LNUdR5kGV0TG6u/vsx4cTdVmY3RZlPWcSinytmVBrqp0ramtROow8dsYBhj+iEogY8xZS87Z6GYe4PZOpxtdAdzYSJVxW4s6Am229OQACO6g5c8oLQx74tjz3557LkLJUeuirn+1glP88c6x5nCfevOf1SjYZ8SgfqCio8LnsMdAmyPIuyYGbXcaNZtT/6+VlPBFzkO1nbUaCTerJMBo1rNUBS7kQrHQVEMjY1hCxYIJJLgmTMP3H//4ccfH3LTTWC6gVpwG4gEYrFbWNjhxx4DkxEkHBqCKqT+738nXnoJ7FG/CROgQ0IohPLLPV8ieM4cqHnypZdA82xrckfBKG8sKDj69NN527bFPfhge3OwtpJ6ejbm5Fz88ktrCbfLadgdd8CtAAizx9Chhx599MTzz5ccOmQ7lvVcIOEeFSVSKGxrWubCAuVgksKZFu3bB0YntLU2hGvlPmTI4f/+Fy4CSL7tIa5P63CQ4C4CV4HtMzKSu3o+Y8ZAud01YTsHGKa5qAhku4NfRP+iNVJmmoHrgPd4HxZdX0JYvFyZyzMN8X+S3qE4QeISBaHwwqUq0icC9JIqSdHu+YihzYzZaDi/jVbXEp7BuqM/gB7j4hY1QXeNiX9DJ+aSVH38n9Ct/sQvdF0JofI3pu6Dn9ZI/rbDsfOwwLrGPL+Z8OhOdOQW2CxBo01Yzo5zbsJ6eu6XepP686PPctlbxz81MWz+K3/frDY0cCUAyGqDrsY2Jujs6JUrRj3wxJZFfP4SnnK/Vxb+/Of5/wPd5YtaIRerBISgUcc/hGuvK2fjkVlrcqsv8hmHYqbN54sPXhWzCvR44LwHzDAgXdPfesv6vJOD26PU+R3RfUZFfDxYwHEPPMDne4OW18TY3HzihReu+vxz7mAf0NVNWMmlmu+Pld0w3neKVzOmb+ZLu4Vu/+cCi+9lVhFP/SaZdR/pzRrEpqwTVEWmZNY9kDbEr8Pl7qI4/quA1tbT1QXGzKPCyEnQ8HJNhtFsekk4ch4h82DMBsOZDYqbP9T89ZZs/mO43EO3+yPRpBsIuScXDNhuOBgCdJ1WV8uWPIcLpdxA3QRuSzxDLOHqLTkkwE6OSwjwzKhrrxv98Pv7769oKhKR4pWjHxoTPEsikJlpY3LZqU2Jn2uN7N+hrWrOiLp25agHntq6ZE7Mdcvj7rd0w3Ku6MDv5z6wHoUSH0XQXZNfClJFQrqiqfCTI0/oTVrbriK9Rjw4452T+f9su9gD76y9Qy/tgqYZ6lT+P3BVZ0Yvh+s8AAQ4+euv2d1VRmPQ7Nkx17eItApG+cGHHpr3/ffWh6D9jr6u7sgTTygCAuCbfPLq1b0UM7H1NSk7eTLl229H3Htv0MxOxAJyEFYBPpnbWNF45Re7SxsMp/PY9d7rY4mlkT3SF93hbwXBcaCjkDaXpZnSDtLaRtk1T5rzE2wFmIvVD2l9/DqqOlcQMMxckiwaucBOgNXrnxWEjeEUFBdKRKMW6Y/8gAklpG+U4fxW+ao3MJq2RvK3Hc54/i84DXPBOfny1bjUDY52HxwX+A2xuglDS9AIBxDqMZSizdVqVgPunPTCyIApv59d8+aeu349+/5Q33FQwlWzhcRJAmeXd84VHfzlzLuQOJC14Ytjz3J3G9ajwIpR9+tM6ue3r3zur+XHcltE5wYC3MLvnfpaWsXZ7cmDZU9WTs3F7cnfx/iMnh97C6gvX+rixD344Mz/+785n31mp74AKRbP//FH51FfQOLpufDnn6e/997stWt7L2Jx62sSOG3agp9+6kv1tWValOq6cT5X/EyKYCUq1FMSHejONew2hMKbbq6GBFVbBDIpnfco/DOgm2swobiNYEQMYy5MkF39sHj8SkLhxRdaa+I4ofInA4eLJ1zHepmOnoIxmLkik3APoJsqZEuetTVt7YeDf4TeYaJR12j3fWr7SLgbsGvaNv+SkQAjuolEqIj2GTXEd+y1cf8eH3L13ow/QYODVFEjAqZsSfo6pTy+TlN5sfTE9pTvQIOD3Nt9jU9taCisZ3dMVDUX51RfrG313Fcl9QZTz2DWGSnDyfy/wfzlD1hWue+f/lZ2dRJIOBiFfOlARylyB+t/0O5BQzg5XnLhMwtD37kuckSYF96zHcWkXwwXRZ/RN2u2rFavfw5XeJEeQQK/aKo8Q73xBbqpkqvJguOiYVez1TY+T6v5Z1W2NSXTbzde2A52sHr9M+biZBBCwiPYePEfc0GCbu8nptx4rglgNxxXKBo+l/QINpzdzGW7iajFHTMSYEQ3CVJFPjJzzf3T3oz1G7/hwif7MtlNDSEeMfAztybJUoUlryYVfvopL+937Son8v4eFTj9oRnvDvefCHexfKmFf0993WjWDSr1Bfzcun8x+weGyd64kd3l2z4NOTmc58gr04neHI66pKTy7FlI5FuddPYMrh/rWTuqW2cg2lc6OoR1dIyTQsYaer5bgBnKBk6gKUHQCMWN7ytuel86536wInGZu+K2TxQ3vEu4+Ymn3MytPwOiUYsUd3wGNeUrXuUKbWvCB8oVN61R3PSBKHY2+1i3sUJxy//JV70lmXaHKfMoLpZz6892w1mHkMy8WzzpBnak7oILxHzKAhJgRDfJrbn4xJZFT29bumb/g/EFu7nNVnIxu/oEpqqlCgttKRcS3X8r/1T+ri+PPQ/m9b+nvfnYrA8kwsu3kPGFu8EQHB00g88jnBLG8iHFLb567DBrtdweq8OPP96x/+fO9OZwSo8e1VRUUDZOOnuCtR/urB3VrRNi3W3UPXCxDLTQVNwr2xgJuSfpE65e94x600v60+vE41fyB3oPHMeFEj5tAQkwwpHUWB4De8sv79T3kvv/f3vnAR9FtbbxzNZssqmbXkgPIQ0CiYReRNqHhU+8Khau3qv4iQ2lXUXlongRsWK9liuKVyygFCnSQ4KkAAlJCOkd0vsm2/d7JmcYl00hQCqcv/mt55x5z3tmJmGfeWfOvAefFc0lpNopV5wJmFud+u8TL2869oKvY+hYn1lcq4VFXN6OM2XH7h393NALCm84VLW1lUlJRXv2nN+yhQRzJQcP1mdnI1pV19XJ3d0FIpFBo8n54YeML75AQEm6XEhIyP/118b8/NbKSjt///wdO5oKC7O3blXV18MYm2Csqqvr1BtamoqKMr/6qjaTvcsCqk6dgn1Dbi4JK7vy0G7Lwu9z3rZtRr2+YNcuttC+8oRZXz6bB0n30fFAuvJDKDlwgITspMD7IUfNVyuSknAqzIYe0jCX33G9BiwnLiJr8vc+DCOb9oT8vrfkC9YhMha6snfv+hSGvaS47IqECjClN8mrSVfr2m4LuZ9MoZKKZLNHPFjRVFxSn0MMOoW8vKSwdidVUxhGwKfEutBUaMDX2+V3m388836Tqu6RsasxFtdEGQhq0tPPvP++xNYWcgL5wVVV9vff52zdKvfywqaG/HxcZsUtX26pUDhFRsa98AKbzSo9/dTGjZBSkUyW+/PPQrFY7uHhOGKE39y5UltbGIvlcruAgMS1azt6Qwuq6OUyZsyZd9/FDlw4cQJVrylTTr39Nj9cpx7IDgN+nytTUg4+/rhMobj4xx91WVkd+/LZPGz9/Do9kE79kFFgn/Xttzg6lMhhEj9mVZSrTp+29fW9bOghDmMpx79hrkLB5cjlZ4MKMKU3UaobfzzzwQjX6Jdnb35q8obVs/5jL3PekrzB9G3gjmj1mvOVKdODF6ALwlmutR2xQPzMlI0rbv1kYfQLL0z/sFFVm1oWx21rR6Vt3Zz4BuJss46UfgbaE3zvvR4TJzqFhyN0QwiraWyMeekl93HjSBKMor17FaGhw2bMcIuJYRjGqNOhPeyRR/zmzRNaWjJCoUAiQXToGBoq9/auTE5W19dDmRBWoktHb2hRNzREPfccIkh2eIjc11+PXrrUPijIPjDQNTq6MjGxKw/t+8vC7zPUFHviPn489kQolXbsS3avmwPp1A8ZBa5kzs7oDj9khSj+EHi3FSdP6traIp94wuzAiYehCyOSmOayuMnpeEOeCjDlWtid8dXv59lZVx05XXrkXwce25+1Jbcq7efUDzceXlLeyCVvy6pM+W/Kxo5lsDnpjZ3pX+RVn43P34Uqv1WjV68/sDix+Pc6ZeWB899vOPgECZdNu8P/J8f/kVWRbDZFi9KfNJeWIvpEoT431zUmBlWPCRMQ3ZJNDkFBEBUilmwqKIkEP3wXYoACUSa2cOpU4Pz5vnPmjF+3Dgrd0Rvf0lhQgC46tRo/MhcXvUaD6NPGy6sbDzxoZHfAaGzIzXWKiECB5Ibs2JfsHil0eSAd/LQPwvbC/qBw8eRJUiB+TN36zJypbH+T22xotAx1GMvLcqrcvOBijQowpVdAwNpNOuL61qqTRfv2n/8urTyepOAgVDWXJpcc7FgGCGSP5+/cl7WFqLXp1lrlxWN5v2BTUvEBta6NNJp1L6jNRLX7OJvSd+jV6oacnOIDByoSE8mCDWTBAGwyGgw6pVJsY2Pr51d27BgkKuHFF8P+9jdsIu0o8MYI/hDXtlZWWjo4QMjRt+T33w06XUdvfAsp4MsN+1CTlnb2o49EMhkMuvLAw7uCcuPLUWJnx+eG7LQvb9/VgXT0QwbCQbVWVZXHxZ3fskUREWF2CNhtbXOz/x13tJSV1Wdnmw1NPAxpruExsFF35XQfvYzReFUv+KriN+vKuZkHPYURmM3AAsI1a9ZwRcqgJL/mbF5Nn0wCpPQDs0c8yJX6kqzmZvxwlYGgpbwcGmMzbBjCuDErVgglkraqKsTB0EKIjdTe3j4gwCEwUNvaWpuREXT33a7R0Xw7uvPGNj4+1ampivBwt5iYtpqamrNn7QICbLy9O3rjW1BA0IlGh5CQiqQkNKpqa72nTXMKD+/UA9lhwLvSq1QSW1sEtdqWFrmXF46i074WBkP3B9LRDxlI7uGhqqtjhELvqVPZZQov+SFuGQsLqYODfWCgfXAwWvzmzjUdmngYWO72uK7sx4xIbFTWQ+K4+pUwtNQq//u8JHJOf967Vif/rCtKEQ0bxdWvBCOz15zdKw5gl67qIQIre/aJ+OXQVJSDHbog/5BmKC7Ifw2UHT3aVFwcumgRV+93oHkIMaHB57/7DurrMZG+mdZrXNuC/KYYGi4YWrt7tWzoYTC0/LjSev4/GWkP43tGqPgzBTQPjYAHOzQCHtLcJBEwwl/HkBB27bwBAnFkdVpa/fnzHhMmmE6zolw/1xkBE4w9XpXBqFa2/rJGEnYrW/jtTV1ZujplmzYvURwQwwjF6pNbdSVpCFg1p35hrOyE7WslaTIPth3+BJ9sFOs90qhqUu5cJwmdZsEwuoIkVfLPaFQd/Vx9apsm7TdGZoteRk1r628btOn7tNlxkuGTNWl7tCWpIs8wY2tD2763Nen7NGd2WkithE6+ne4G67nolNDJp+NaxZ3CCEUCO/aFTDPoM2AKhXK9uN1yi137zeSBQiCRBN97b/hjj2FPuCbKoIGRyskiu1eLob5cOmqe/C9vCu1ctflJpBH6aj1/jdWdL0OGLYwGfXWRJvOA9YLX5fduEHpFqJJ/EsidGLGlvo7NYanJPi4Jm4FOksg58nvWW93+ovr0DrTris4I7d2tF7yBKNbC5F5327EvRcMns+0L1mlSthuU7KvYne4GI1cYmqpI+Yowss4X8qICTKFQKJS+hGEE17SIEJusysmXLdi7W1xafYF9UssI2NCTEVoYjfqqfJFXBEnxKPYKN1QXYjixX7Qm83cEr4baYpF7CCOW6avyWn9b37r/PYv2BCki3yh9w8XWfe/qLnCva7MYDIbaEvEwNu8HLhqECh9DTTHKne7GVcAwXa2hRAWYYo7C2i3Ki305hHLDcP2phnvuQatUnv/uO9Pl63m4jMq9msy5pby85OCf8+EHFb2eQdrsBPL+Bz/tCtQnGTkYKzv+/rahrZlInThkir4kTVuQLAoYiwBXW3RKm58om7XU+vYX2RvI6CWxsr7jJcvYe1XHv/pzRQcopaXcqGn/yzQaDSrOW+foNB1nNXcK+zJ0F5ZUgCnmhLuP63QBwb4mwmP8Y+PXyqXXu4QZxYzrTzV8VR6S16+3cnGxCwjomNW5PC5O3djYu8mcdW1tIssefQ/2P72bQRoQh/wJJFVu2+AGgseI+yR9t8gzVH/xvCbtN23+SdXJ/0oi56KRkVoLFD7qlJ/FwZPZKuJjnVpXelaVsMWo16JFk3lQfXqHvrYEGy34BRIQOgdNaDv0sa4oRZ2yDcotdPbjNpkBeW64KHDo0dNxgXWXC1bSSViDnf6fhOXrOCLENXp/v0+9DnaJivQYn1C4W6vvj7cALcVWC6KeblTVNKn6MOPuYJiEhRixsaDAaDBcPHHCMTQUStCYn5//669NBQV2/v5527ZVnTlj6+sLGUMoadBqEbwqwsJgg02q+nrYwENTYaH3tGkVSUl6lQrfPuhSdfq0UCwWiMVQl4bc3NbKSpmzc9HevcV791q5uqrq6sqPHdNrNFBiBH+wgZOqU6d8Z8826nRwghExHHYGm6R2drrW1pwffpA6OJDldU1HV9XW1mZk1KSlYXRFeDiilOaSktwffxRZWWHE2vR0RUSESCarO3cOB6W8eNG+/bVg3rlQIsEFQUef/CHwc8cMGk3uzz9fPHkS9hJbNvTBDhfu2SOxsanLyuJfK+L3p+bsWYfhwwt/+w1Vh5AQDAoPBbt2XYiPZ8+nTIYj8r/9dk1zMzl7Zv678cMPhD3EuHyBOORPIKkKLS0LduxwHDHC9ACJB/ym8nfsqElNZd0KBGanyPQ0cvad0SuTsADDCIyqFq7SNezhs8rnzxdIu0CuIDOehLauXDzNsMslIb4UD59kqCkxttZLR84TuQ/n7B29BDI7se9odmA7V0YqN9SVif1jhPbukFWBwhuBr7G5Whp9t9DWRV+RA2EWeYYJ3YIENk76qkLG2t4y9n6Ey53uhrGtSZMTL426Hc5Je5egr71nV2Y0AqYMFuLzd67d97Bp4o4+xUpiM9Znprst+2jnxgbf/nWZmdBXPktzfXa21+TJrdXV+x9+2MbbW2xtzaZTNsmWfOHEicyvvvKcPBn2tZmZ8PBnsmI/Pz6HM776E/7xD3hAIWndOoiZrY8Pvtx958xBgc/qTGx0SmVFYiK0xyyZs1NERNzzz2d98w0uDtI++gg7bDY6n2kZAoNrCOjZidWr3ceNayoqgnHu9u0CgQBdzn/3HbpAVtnlFjrLFG3mk0tDbcW9RtIxw7NZcmliBrrK/Ny7GaTBxcREMi5/xohD0ypk9Y/Vq12ioswOkHhI/fBDrVJp7eHRUlZmdorMTmM/ANVkhJdlIuscoVgSeutlBRTdgqG1KIi8wqGsbBPDSMJnkrldEFfJyLnSMf9rGrAKFcPQyE/+EvvfIo3+X6F7iHjENFShrJIR09guDp76qnxd+TnYE0uRVwQsMTS3dGBnu6EtShEHxvZkZln7s+ouRZoK8M2LgBHe4nPb3aOWzAt/NMApgmu9HNhMD75ntDf7JwsiPMbD/i+jnx3pOYm0DHMYPs5vDsxifWcvjH5hWtACW8vL7rdA4W4LuR9dJgfcabqSINxi0wi3GPQa5cXeJvJ2CIIl2Qq3EwPuEApEcH7v6OdQFgsluJDFDsN+SuB8s6UXuh8FP3NDF82PfMJfwaY5BPA/JYBdfSzcfTyC1HD3q3ihfsiB7/cRDz/MZ2nG1wEintIjRxABS+3tazIyivfv95o2DZETly05Nvbcf/4Dm+Lff0eAi0jLNFkxvvFRJTmcW0pL5Z6e8Iwu0BWBRKJuaHAaORISju99PqszscEQ9kFBsEF3kgmZS+YcEGDp5BS9ciV6YTjoSsfRSaZlxMc4HPJlhu6Qeb1ajXAQmnf2k09iVq1CHOkWE0MyUZtliu7okxyCtTu3BIhZhmeDVmuWXJqYAX5/+jSDNEDASsaFJQpmDlFFZHxy7droVatwRGYHSDyIrawgvYrwcBsfH7NTZHoa24t9D/4Bd30zdgAxKOtEfmOg0Fy9BzASK0nIVK7SNTji7g+ZCvBNCvTs6clvzQx5QGfQOlq5PjlpPVSN23YJ/PU8EL1sZsjCulZ2kgLE7IHo5Vq9pk3TcmfEY/YyJzT6KULRvmTSm5MC7hQLpVDBZ6e+xz/HHek58YXpH3raBai0rRDR56dtspZy0/FnDL9vduhDj459WWHlFuQ8Ei3+inDIJNkKtzOH3//kxPXj/f4Hin73yCfvG7304VtWwb9EKLsj4u9/H/9PYgm6H2VO6KJnpr7jYuMd7BL11OSNIa7sNxp23scxBAVXG69A50hsbTe/MeEyFV/K0owwqPz4ce9p0/BtPnzhwoA77pj+yScwgBnJlqxpadFrNEF33z38/vunfvAB4mPTZMWmDiHeRCH4LMcNeXn27e8jEZEwszHNqMwP15CT4xQWhm8qSBeC5k5HJ8PBOcJlsY3NtE2bCnfvLti5EzE9VEfb2gqJRTtscIyQTN45yRTdjU8ejE7UGsYQOTg0Sy5NzADXt48zSAMYYFyEzhWJiSiYOcQnNBtCjgujjgdIPIQ9+qhbbOyxZ5/F5Qj8m54i09NIjPsBxsrh2t5H6lPEfjFsjHs1OyYOHNfd/KxLsG8fdZvPiwrwTcrkgLucbbzeOfL0jrP//ibpX3vPfTsn9GGZ+LJMadC5MPfYfyesLqo9h+oY7+kpJYd2pn++K+PLdb8/2tBWQ8ycrD0qmos3Hl6yOfGND+OWOchcELaiHUHqPVHP/H7++68TX0cvjGUlsZkSeBfpBcLcxn6a8NKmuOU/ndnENZlgY+lQrbzwzpFnPj/xakLBbkThliKrDQefaPf2RaBTpLOc/U684igBTuEfxa3AVmzClcSkgDvQePZCwjfJ/0LhUM6PH8atOJzz5xqxNxhGgwEiVHLoEJ+lGXGVQ3BwY2Fhc0kJ1BHqVXbkCGt2KVuyUCJBZIkgSVleXn3mDMqmyYr5VMawRIBVm5lZHheX8fnnbJLF9pulrJaYZnV2dORtTDMq88OxCh0TQ/pCvM1G5+25glyet3074jYU4Jnc3UUZ3SGTCD1rMzK8pk7lnZNCVz5hwGOW4RlXJ+himlyamPF9+zqDNPRSXVdXl5V16q23pPb2sDRzWJeZCR0d+dRTqe+/b3aAxAH64pxg5xFhS9sfaf95iqZMMT2NxL4/EAgEcgVXvuFBBGNzhYOlAnyTEuExPq/6rKXYytHaFT8VTUVQMndbH25ze7w7zncO1LeglnueVN1SDj0md3H1hsveqdiW+jFZCOFCY2F5Yz6x8VOEWUts82pSyRDQRWz1cWDjTsLJon35NelcpTN+OP0ecZtbnYrPn1M/IvOzyC45ydmbh1ccJb5gV1lDHgroW1CT7tTZqsM3MLrW1ugVKwRiMb76p3/6KYLCqGefba2qElpazt6yBXFV6aFD+ApGACpTKDzaMzgKpdJJGzZUJCXVnjsH2TBotQiUIUijnn0WIRocBt93H+xhGbRggZWrq1apjFm50mXMGFNhC33kkaaiIozrP28ebwP/fHd+OARzju2xsmNIiHNUlNnovD0KAXfdhd3A1UPJgQPDbr0V3cm9WYZhJr75JnQFseCU99/HMfLOUYBBVz5hwOM3Z47b2LFlR4+OfPJJ6BO63LJ6dUVysvuECeyUpUvGfF+Enjh8tBg0mtC//hUFRJ/Yt+L9+xE38/vA25v578YPB8NEr1yJq5Pgv/wlBOf/0hnjO5Ib+84jR+LyBXpveoDEAa5mmoqLG3JyYteswXm77BSJxaankdj3DwK5Y4+eBA99BNYKi/ZXnrqB5oIe7PRRLujX/mer2Qs/+EtA/AptmxI4/67IxSX12baWCsS1SjX3Jom9zOmhmFX+TuHYhIj5fGUKGonx0u2ziQ3427hXHaxcNx56coL/vAWjnuJaL5FddfrT+BdReOP2bXHtaxyRdmDqyswtLhcejX3ltf2L6pTszXBP+4Bl0z/66uTa9AsnrmqU+ZFPhHuMe20fe6Mbav3yrM3fn3o7qfgA2doX3CS5oIG2paXk4EFEXTH/6Kd32BD+pmzYMGnjRv6Oay+Cw0HUTpNLg+vPBW2GUVmvbxwab09dOwKhyCUQET9X7QIaAd+kaPTqE4W/QeH4n+d/mcMHu+DrxHVioeTB6OXMpUcjDW01m+KWvXvk2Tat8vHxrwU6R5J2M6QiK6LZWj2bMubVPfebjkJ0sRfpn1EoV6SxoACiFbV0KVfvY3C9WBYXN2b58r5QXyCUSDTNzaWHDvnMmnUzq29fwFjZcxOMb1yENk5XVF9ABfgmpbKpJNBpJC+uHalvrfou5a3hLmNmhSzkmtpB+PtZwmq9QevrGMo1WViQmU1AKpL5OoZcaCpEuaKpBJ+Bzj1d4evauOZRNO0p5USCS4/cKNeHU2RkyIMP9ltODIZhQhct+vOF195GQJNL9x343rF1xv+46g0HLi/Y6WY9gArwTcq+rC3Ocs8Ho1f4KUJRGOU1+e5RS7htl8iqSD6c+9PMkAegrxKh9LHxayM9Jjhau473mysSSkrrczg7C4u/jn1p5ogHwtzGPhr7ilAgSijYjUZI9bmKxPmRi2OGzXC18fZxDLkt5P4w97GkS29xzaO0qBuUmqbR3tMQyge7sNlfKRRK/8BY2gg6LI57g4DLCztXfHLVbqECfJPCBrInXoL0Lp6w7sWZX94e/jeVlsvN26ZtqVVyT2j2ZG7OqkyeE/qQzqhrVNXeN+b5l2dtnh58z/a0j7OrThMb8J/E12O8b3103Csyifzj46tqWrjnkd8mv5lafnxu2F9X3fb5kklvQucaWrm503WtlWY5N0zHNS0DVGHPz/xS69pQVWlbSbXno7RoGslTZML2tE/cbIctmbSBCvAAUnb06LnNm7nKNdFzD3qN5viyZceXL6/NzLwQH882GY2HFi82aHo/+RrG+uPVVzHW3oULVfX1XCvlEgI7t/5ccr/fYBfe77Dub1fQSViDnUG+IH/HSVgUU26eSVjXzKmNG72mTiXvCl8bPfcAqa7Pzo5YvBiFpuLi0EWLVHV1kOTbvvqKs+gDMr74QmpnF3TPPVx9qNHrk7B4jG1N+oYLuAbi6kMfRiRhs3H1+JVimgt6sDPIF+QfqMTRQ4WbZEH+6yFn61ZNY2PODz9cTEjwnj697ty502+/XbhrV9WpU0V795YdOZK9dav3rbfWZWUlvfZawY4dlg4Ojfn5p999N//XX3WtrYrwcPQNXrCgPD4+/5df3MePR9B5ISEBHjwmTIhfsaL00CH4qc/Kkjk7J61bp29raywsxKB6tVrT1CQQi6tTU6tOn07btMk9NhZKiRFNncMDwmXY16SleUycWJ2WdvLVV4v37XOKiPjjlVc82tNXwa21h0fK+vWmltzhWViUHj5s6+fXd4+r+5reygXdEXZ5Bq3KqOuP3O/9AcMIHTyvan4ZvQVNuS6MRgO9iUK5ZqCCDXl5/rffPuXddxtyc/UqlWNo6IT166e89x5C1cj/+7/olSu1SqVOqazLzBRbW0//9FOH4cPzfvkFBohfqy7lCcndtk1ZXj76hRdQhQoOv+++ye+8c/bTT4MWLJj01lv2gYGKiAh8yr28xr/++sglS+Te3rGvvoqoFG4lNja3rF7tM3s2RmyrrjZzXpOR4TNr1uS33647fx47XLBz56hnnpn24YdWbm423t7NZWWa5mZ0lHt6mlmCiqSkhBdfxD8SXFiQFooZ7I3oG+W14Ku6+UygAky5LuLydzz/S3/lkqXccCgrKpwiI+2DgnAZx4jFjEiU9e23R5YsiV+5srW6OuOLLzK//HL088/LXFxqz50Lf/xxRiAoOXAAknxyzRq0xKxaBQ8CiaTs6NGQhx7iHTqOGGE0GBCtusWyWb7ZJJchIXyeEKLZJGEI77apqAhxakfnxBuE1srVFfaQ9jPvvZf1zTdCiQRBbWNBQe6PP0LmW6uqzCwB1Hrkk0+OWb4c/kkLxRyhSODg1cMpS4MZdgFEO+733nPonwWFQhkwII3y9jucF0+eVISGkiULp3300fCFCyGZ49aujVq6lH24a5InWVVfH/bII9gU/ve/S+3t4cF93Dj32NjC3ezce1ZrR4xAATqKXiTXdE16upWLS2tFBaQRWshmkHZxYUWRd3up0NE58UYKBq0W1wq3fvYZu25j+0qLF0+cqEhO9p0718wSBTBsxgzrPrt/e8PASGSIg4e0BrOPfh088X+u3mOoAFMolAGjNiMDIWPcsmUFv/4a8cQTMoUCEvjHyy9fOHEC0nXkqaeOL1tWnZrKLmAgFpM8yT4zZ6Z/9hls8GNoX1NIERY24qGHsrZsgehCa8kiEBK5HBHq0aefLti1y3nUKPStz8mxDw7GJpmjY2Ne3tmPP+bd8nmYzZzz3kie6obcXDg89txz/nfeCWMbb+/yuLjRS5dC5s0sUYCiI4JHgXJFBFb2+OEqQ472R7/dL7rQFXQW9GBnkM+CpnQPnQU9eEjdtAmx8vVMtzYjb/t2qGzE4sVc/Qal72ZBX45RX1tqVHMvQw4ZyMQry8sW9ug5NAKmUCg3OAgzTq5Zg/gVoTDXdN00l5YW7NxJ1jWi9AaM0NHraicxDTBQXzu3a1ZfQAWYQqHc4DAME7tmzdQPPhCIem3CrY2398yvv+5FhxQLRjCUNJio7/XdOafvAQ92Bvl7wJTuCRTHWlpalpWV/fTTT1FRUUVFRZWVlc3NzXFxcbW1tVZWVvX19SkpKRcuXDh79qyXl1ddXd2+ffuqq6vRgirKVVVVBoMBZuiIQnx8vFAoNPN2USQauu8BUwY5ffcecCcwjEBmY9SqLPRarmVw0hvqC+gz4MEOfQY8pFk1YXNubq6np2deXp6rq6uNjY1arZZKpfgMCQnBv77du3fPmzcPIRqkFJZBQUHl5eWjR4/eu3fvjBkz9uzZc+edd8JPYWEhBBvMnDkTumvmzVoul4jFSqVSp9PZ2dnhE+0ODg4QeLIb8AkzJycnlMko+BQIBH5+fvn5+YGBgenp6ZGR3PJWDQ0N8ADjqyqYdsSeNDU1ubtzSy+b2pCq6a6KRCJ8ymQydHF2di4oKAgODsZe+fv7NzY2mnakDAhQiP6eoGw0sM+DNVyu2UFHL6kvoLegKZQ+BBqjac8zjHC2uLiYlEF2dnZCQgLiWkgvQAtvCQVCfAxpFIvFYWFhCHbREe2pqakRERHE2MxbXW0tXEHAEEZDyGtqas6fP49wGbqLUS5evAgNO336NEQdjRBvdMEnJDk5ORkF+IRU8wPBFTxcbcG03NLSgnFBayv7HWpqA1A13VWylXRJTEzE5QV2MisrC1XY8NcQlIFiAF4PYgRCxTB2XvQgfDdJIBA6eveK+gIqwBRKH4IYjkgIRC4qKgoqSNqHDx8+YcIEBKlCIff2Am+JyA8RKsQJZcSm8+fPT0tLQzk2NhZ6SSTNzBvBtNHW1hYeEHnDAwQYWovQGTJcVlZGjAFUvKqqSqVSoWw6UPdotey9QXzi+oC0dAqOAgfYlXx2uv+kC3a1rq5OIpGMGzcOOk1v0d2kMIzA3l1g29NlhfoHRiwVOfn24lNqKsAUSh+iVqtHjx5NyhA8qAspE6BDISEhu3fvRrQH8eMt3d3dIbTQocOHDx8/fhx6jEaRSDR58uQjR44QTeroDfCNkLecnJz4+Hi4RWyN6BlDwKGbmxuxJERHRyMAVSqVpgN1g7e3d2lpKVwVFhaizLV2BuJ4mJGQulM67j/pgvBXoVCgipMTExOTkZFBtlJuQgTWDmy4KRgEM93w5yiVCxW+FleT6vmK0GfAgx36DHhI0z/vAVMoNzJ6naGp0tDW3P48eiAQCIS2Lj1cY/+qoBEwhUKhUAYxbL5oT6Gj5wAs28AwAksbkbN/X6gvoBHw4Ae/oME3E4HSU+ivj0LpJQx6Q1O1oa3Bol9kixFJBDZOjMyOq/cBVIApFAqFMnTQaw3NtX0qw6z0yhWMFaS3b6+eqQBTKBQKZagBGW6pM7Q1WhgNvabEDMOIpAJrh36QXgIVYAqFQqEMTSBg6hajqtnY1myEEl8j0F0xI7NjZLaIfbm2foEKMIVCoVCGOEaDUa00alVGrdqoUbLC1p20Mex/QjEjsbYQSxipNQJfbkv/QgWYQqFQKDcURr2WzSaNHyicXse1MgwjEFoIRBYCISOWWjAD/xIQFWAKhUKhUAYA+h4whUKhUCgDABVgCoVCoVAGACrAFAqFQqEMAFSAKRQKhUIZAKgAUygUCoXS71hY/D8PArk84vm21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22" name="TekstSylinder 21">
            <a:extLst>
              <a:ext uri="{FF2B5EF4-FFF2-40B4-BE49-F238E27FC236}">
                <a16:creationId xmlns:a16="http://schemas.microsoft.com/office/drawing/2014/main" id="{E9D83623-314C-40C6-94E7-24304A548FCF}"/>
              </a:ext>
            </a:extLst>
          </p:cNvPr>
          <p:cNvSpPr txBox="1"/>
          <p:nvPr/>
        </p:nvSpPr>
        <p:spPr>
          <a:xfrm>
            <a:off x="1977356" y="5331838"/>
            <a:ext cx="3631122" cy="253916"/>
          </a:xfrm>
          <a:prstGeom prst="rect">
            <a:avLst/>
          </a:prstGeom>
          <a:noFill/>
        </p:spPr>
        <p:txBody>
          <a:bodyPr wrap="none" rtlCol="0">
            <a:spAutoFit/>
          </a:bodyPr>
          <a:lstStyle/>
          <a:p>
            <a:r>
              <a:rPr lang="nb-NO" sz="1050" b="1" dirty="0">
                <a:solidFill>
                  <a:schemeClr val="bg1">
                    <a:lumMod val="50000"/>
                  </a:schemeClr>
                </a:solidFill>
              </a:rPr>
              <a:t>Figur 10: Forståelsen av lokal sosial bærekraft: Innovasjon 1-3</a:t>
            </a:r>
          </a:p>
        </p:txBody>
      </p:sp>
      <p:graphicFrame>
        <p:nvGraphicFramePr>
          <p:cNvPr id="15" name="Diagram 14">
            <a:extLst>
              <a:ext uri="{FF2B5EF4-FFF2-40B4-BE49-F238E27FC236}">
                <a16:creationId xmlns:a16="http://schemas.microsoft.com/office/drawing/2014/main" id="{EEB6285F-F63C-42C2-90C1-CB9C76E40D79}"/>
              </a:ext>
            </a:extLst>
          </p:cNvPr>
          <p:cNvGraphicFramePr/>
          <p:nvPr>
            <p:extLst>
              <p:ext uri="{D42A27DB-BD31-4B8C-83A1-F6EECF244321}">
                <p14:modId xmlns:p14="http://schemas.microsoft.com/office/powerpoint/2010/main" val="2550143847"/>
              </p:ext>
            </p:extLst>
          </p:nvPr>
        </p:nvGraphicFramePr>
        <p:xfrm>
          <a:off x="445707" y="6533671"/>
          <a:ext cx="6665085" cy="2729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object 4">
            <a:extLst>
              <a:ext uri="{FF2B5EF4-FFF2-40B4-BE49-F238E27FC236}">
                <a16:creationId xmlns:a16="http://schemas.microsoft.com/office/drawing/2014/main" id="{F01CAAE3-C1C8-498F-9E7B-C333348E8A99}"/>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20" name="Rett linje 19">
            <a:extLst>
              <a:ext uri="{FF2B5EF4-FFF2-40B4-BE49-F238E27FC236}">
                <a16:creationId xmlns:a16="http://schemas.microsoft.com/office/drawing/2014/main" id="{C7D21B97-4358-4714-9E1C-EAE3E9868494}"/>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 name="Plassholder for lysbildenummer 3">
            <a:extLst>
              <a:ext uri="{FF2B5EF4-FFF2-40B4-BE49-F238E27FC236}">
                <a16:creationId xmlns:a16="http://schemas.microsoft.com/office/drawing/2014/main" id="{0C018C05-C7B3-D6C6-F775-5A613ECEC58A}"/>
              </a:ext>
            </a:extLst>
          </p:cNvPr>
          <p:cNvSpPr>
            <a:spLocks noGrp="1"/>
          </p:cNvSpPr>
          <p:nvPr>
            <p:ph type="sldNum" sz="quarter" idx="7"/>
          </p:nvPr>
        </p:nvSpPr>
        <p:spPr/>
        <p:txBody>
          <a:bodyPr/>
          <a:lstStyle/>
          <a:p>
            <a:fld id="{B6F15528-21DE-4FAA-801E-634DDDAF4B2B}" type="slidenum">
              <a:rPr lang="nb-NO" smtClean="0"/>
              <a:t>18</a:t>
            </a:fld>
            <a:endParaRPr lang="nb-NO"/>
          </a:p>
        </p:txBody>
      </p:sp>
    </p:spTree>
    <p:extLst>
      <p:ext uri="{BB962C8B-B14F-4D97-AF65-F5344CB8AC3E}">
        <p14:creationId xmlns:p14="http://schemas.microsoft.com/office/powerpoint/2010/main" val="2906266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8635" y="6344753"/>
            <a:ext cx="45719" cy="3641256"/>
          </a:xfrm>
          <a:custGeom>
            <a:avLst/>
            <a:gdLst/>
            <a:ahLst/>
            <a:cxnLst/>
            <a:rect l="l" t="t" r="r" b="b"/>
            <a:pathLst>
              <a:path h="5041900">
                <a:moveTo>
                  <a:pt x="0" y="0"/>
                </a:moveTo>
                <a:lnTo>
                  <a:pt x="0" y="5041645"/>
                </a:lnTo>
              </a:path>
            </a:pathLst>
          </a:custGeom>
          <a:ln w="12014">
            <a:solidFill>
              <a:srgbClr val="7E7E7E"/>
            </a:solidFill>
            <a:prstDash val="sysDot"/>
          </a:ln>
        </p:spPr>
        <p:txBody>
          <a:bodyPr wrap="square" lIns="0" tIns="0" rIns="0" bIns="0" rtlCol="0"/>
          <a:lstStyle/>
          <a:p>
            <a:endParaRPr/>
          </a:p>
        </p:txBody>
      </p:sp>
      <p:sp>
        <p:nvSpPr>
          <p:cNvPr id="3" name="object 3"/>
          <p:cNvSpPr/>
          <p:nvPr/>
        </p:nvSpPr>
        <p:spPr>
          <a:xfrm>
            <a:off x="3768636" y="927102"/>
            <a:ext cx="91437" cy="5417651"/>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20" name="object 15"/>
          <p:cNvSpPr txBox="1"/>
          <p:nvPr/>
        </p:nvSpPr>
        <p:spPr>
          <a:xfrm>
            <a:off x="452649" y="829854"/>
            <a:ext cx="3116773" cy="9516323"/>
          </a:xfrm>
          <a:prstGeom prst="rect">
            <a:avLst/>
          </a:prstGeom>
        </p:spPr>
        <p:txBody>
          <a:bodyPr vert="horz" wrap="square" lIns="0" tIns="12065" rIns="0" bIns="0" rtlCol="0" anchor="t">
            <a:spAutoFit/>
          </a:bodyPr>
          <a:lstStyle/>
          <a:p>
            <a:pPr algn="ctr"/>
            <a:r>
              <a:rPr lang="nb-NO" sz="1050" b="1" dirty="0">
                <a:solidFill>
                  <a:schemeClr val="accent2">
                    <a:lumMod val="75000"/>
                  </a:schemeClr>
                </a:solidFill>
              </a:rPr>
              <a:t>Prosessinnovasjon: </a:t>
            </a:r>
            <a:br>
              <a:rPr lang="nb-NO" sz="1050" b="1" dirty="0">
                <a:solidFill>
                  <a:schemeClr val="accent2">
                    <a:lumMod val="75000"/>
                  </a:schemeClr>
                </a:solidFill>
              </a:rPr>
            </a:br>
            <a:r>
              <a:rPr lang="nb-NO" sz="1050" b="1" dirty="0">
                <a:solidFill>
                  <a:schemeClr val="accent2">
                    <a:lumMod val="75000"/>
                  </a:schemeClr>
                </a:solidFill>
              </a:rPr>
              <a:t>Uttesting av politisk verksted</a:t>
            </a:r>
            <a:endParaRPr lang="nb-NO" sz="1050" b="1" dirty="0">
              <a:solidFill>
                <a:schemeClr val="accent2">
                  <a:lumMod val="75000"/>
                </a:schemeClr>
              </a:solidFill>
              <a:highlight>
                <a:srgbClr val="FFFF00"/>
              </a:highlight>
            </a:endParaRPr>
          </a:p>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Politisk verksted inviterer lokalpolitikere til å anvende informasjon fra medvirkningsprosesser i behandlingen av en fiktiv, men mest mulig realistisk, politisk sak. Formålet er å tydeliggjøre hvordan sosial bærekraft kan settes på den politiske dagsorden, gjennom: </a:t>
            </a:r>
          </a:p>
          <a:p>
            <a:pPr marL="180975" indent="-180975" algn="just">
              <a:lnSpc>
                <a:spcPct val="107000"/>
              </a:lnSpc>
              <a:spcAft>
                <a:spcPts val="800"/>
              </a:spcAft>
              <a:buAutoNum type="alphaLcParenR"/>
            </a:pPr>
            <a:r>
              <a:rPr lang="nb-NO" sz="1050" kern="100" dirty="0">
                <a:effectLst/>
                <a:ea typeface="Calibri" panose="020F0502020204030204" pitchFamily="34" charset="0"/>
                <a:cs typeface="Times New Roman" panose="02020603050405020304" pitchFamily="18" charset="0"/>
              </a:rPr>
              <a:t>å bringe kunnskap om sosial bærekraft inn i den politiske vedtaksprosessen</a:t>
            </a:r>
          </a:p>
          <a:p>
            <a:pPr marL="180975" indent="-180975" algn="just">
              <a:lnSpc>
                <a:spcPct val="107000"/>
              </a:lnSpc>
              <a:spcAft>
                <a:spcPts val="800"/>
              </a:spcAft>
              <a:buAutoNum type="alphaLcParenR"/>
            </a:pPr>
            <a:r>
              <a:rPr lang="nb-NO" sz="1050" kern="100" dirty="0">
                <a:effectLst/>
                <a:ea typeface="Calibri" panose="020F0502020204030204" pitchFamily="34" charset="0"/>
                <a:cs typeface="Times New Roman" panose="02020603050405020304" pitchFamily="18" charset="0"/>
              </a:rPr>
              <a:t>å oversette kunnskap fra medvirkningsprosesser til politiske vedtak</a:t>
            </a:r>
          </a:p>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Selve metoden er utviklet og også videreutviklet innenfor rammen av SOSLOKAL. Felles for politikerverkstedene i Kristiansand, Stavanger og Fredrikstad er at lokalpolitikere i tre omganger blir bedt om å diskutere og ta stilling til et politisk saksframlegg hvor saken i første omgang belyses gjennom levekårsdata og statistikk, i andre omgang gjennom funn fra Stedskompasset og i siste omgang gjennom funn fra </a:t>
            </a:r>
            <a:r>
              <a:rPr lang="nb-NO" sz="1050" kern="100" dirty="0" err="1">
                <a:effectLst/>
                <a:ea typeface="Calibri" panose="020F0502020204030204" pitchFamily="34" charset="0"/>
                <a:cs typeface="Times New Roman" panose="02020603050405020304" pitchFamily="18" charset="0"/>
              </a:rPr>
              <a:t>Bylab</a:t>
            </a:r>
            <a:r>
              <a:rPr lang="nb-NO" sz="1050" kern="100" dirty="0">
                <a:effectLst/>
                <a:ea typeface="Calibri" panose="020F0502020204030204" pitchFamily="34" charset="0"/>
                <a:cs typeface="Times New Roman" panose="02020603050405020304" pitchFamily="18" charset="0"/>
              </a:rPr>
              <a:t>/fremtidsverksted. Hensikten er å utforske hvordan ulike kilder til kunnskap om sosial bærekraft påvirker politikernes forståelse av lokalsamfunnet og muligheten for politiske intervensjoner. </a:t>
            </a:r>
          </a:p>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Samtidig er det gjort flere tilpasninger i metoden gjennom de tre politiske verkstedene. Kristiansand var først ut. Her ble By- og stedsutviklingsutvalget invitert til å vurdere et forslag til vedtak om utvikling av bydelen Tinnheia (se Hofstad et al. 2021). I Stavanger, som har representative organ på to nivå, ble det politiske verkstedet gjennomført i to omganger, først i Kommunedelsutvalget i Madla og Kvernevik, og deretter i Utvalg for by- og samfunnsutvikling i Stavanger. En ytterligere justering i metoden, var at politikerne ble bedt om å formulere, ikke bare ta stilling til, et politisk vedtak (se Hofstad et al. 2022). </a:t>
            </a:r>
          </a:p>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I Fredrikstad ble det bestemt at vi skulle invitere bredere til det politiske verkstedet, både ved at invitasjonen ikke ble begrenset til ett politisk utvalg og ved at administrasjonen ble invitert inn i gruppediskusjonene. Basert på erfaringene fra Kristiansand og Stavanger, ble deltakerne også denne gangen bedt om å formulere et vedtak basert på gruppediskusjonene. I det følgende, vil vi presentere foreløpige funn fra Fredrikstad, men også kontrastere disse med funn fra tidligere verksted. </a:t>
            </a:r>
          </a:p>
          <a:p>
            <a:pPr>
              <a:lnSpc>
                <a:spcPct val="107000"/>
              </a:lnSpc>
              <a:spcAft>
                <a:spcPts val="800"/>
              </a:spcAft>
            </a:pPr>
            <a:endParaRPr lang="nb-NO" sz="1050" kern="100" dirty="0">
              <a:ea typeface="Calibri" panose="020F0502020204030204" pitchFamily="34" charset="0"/>
              <a:cs typeface="Times New Roman" panose="02020603050405020304" pitchFamily="18" charset="0"/>
            </a:endParaRPr>
          </a:p>
          <a:p>
            <a:pPr algn="ctr">
              <a:lnSpc>
                <a:spcPct val="107000"/>
              </a:lnSpc>
            </a:pPr>
            <a:r>
              <a:rPr lang="nb-NO" sz="1050" b="1" i="1" kern="100" dirty="0">
                <a:solidFill>
                  <a:schemeClr val="accent2">
                    <a:lumMod val="60000"/>
                    <a:lumOff val="40000"/>
                  </a:schemeClr>
                </a:solidFill>
                <a:ea typeface="Calibri" panose="020F0502020204030204" pitchFamily="34" charset="0"/>
                <a:cs typeface="Times New Roman" panose="02020603050405020304" pitchFamily="18" charset="0"/>
              </a:rPr>
              <a:t>Gjennomføring av p</a:t>
            </a:r>
            <a:r>
              <a:rPr lang="nb-NO" sz="1050" b="1" i="1" kern="100" dirty="0">
                <a:solidFill>
                  <a:schemeClr val="accent2">
                    <a:lumMod val="60000"/>
                    <a:lumOff val="40000"/>
                  </a:schemeClr>
                </a:solidFill>
                <a:effectLst/>
                <a:ea typeface="Calibri" panose="020F0502020204030204" pitchFamily="34" charset="0"/>
                <a:cs typeface="Times New Roman" panose="02020603050405020304" pitchFamily="18" charset="0"/>
              </a:rPr>
              <a:t>olitisk verksted i Fredrikstad</a:t>
            </a:r>
          </a:p>
          <a:p>
            <a:pPr algn="just">
              <a:lnSpc>
                <a:spcPct val="107000"/>
              </a:lnSpc>
            </a:pPr>
            <a:r>
              <a:rPr lang="nb-NO" sz="1050" kern="100" dirty="0">
                <a:effectLst/>
                <a:ea typeface="Calibri" panose="020F0502020204030204" pitchFamily="34" charset="0"/>
                <a:cs typeface="Times New Roman" panose="02020603050405020304" pitchFamily="18" charset="0"/>
              </a:rPr>
              <a:t>Kultur- og miljøutvalget og de politiske gruppelederne i Fredrikstad ble, sammen med noen utvalgte representanter for kommuneadministrasjonen, invitert til det politiske verkstedet. Totalt </a:t>
            </a:r>
            <a:r>
              <a:rPr lang="nb-NO" sz="1050" kern="100" dirty="0">
                <a:ea typeface="Calibri" panose="020F0502020204030204" pitchFamily="34" charset="0"/>
                <a:cs typeface="Times New Roman" panose="02020603050405020304" pitchFamily="18" charset="0"/>
              </a:rPr>
              <a:t>deltok</a:t>
            </a:r>
            <a:r>
              <a:rPr lang="nb-NO" sz="1050" kern="100" dirty="0">
                <a:effectLst/>
                <a:ea typeface="Calibri" panose="020F0502020204030204" pitchFamily="34" charset="0"/>
                <a:cs typeface="Times New Roman" panose="02020603050405020304" pitchFamily="18" charset="0"/>
              </a:rPr>
              <a:t> 25 politikere og ni fra administrasjonen invitert.</a:t>
            </a:r>
            <a:endParaRPr lang="nb-NO" sz="1050" kern="100" dirty="0">
              <a:ea typeface="Calibri" panose="020F0502020204030204" pitchFamily="34" charset="0"/>
              <a:cs typeface="Times New Roman" panose="02020603050405020304" pitchFamily="18" charset="0"/>
            </a:endParaRPr>
          </a:p>
        </p:txBody>
      </p:sp>
      <p:sp>
        <p:nvSpPr>
          <p:cNvPr id="14" name="TekstSylinder 13">
            <a:extLst>
              <a:ext uri="{FF2B5EF4-FFF2-40B4-BE49-F238E27FC236}">
                <a16:creationId xmlns:a16="http://schemas.microsoft.com/office/drawing/2014/main" id="{BFA40501-8458-4817-9C3A-A3C4FB51A636}"/>
              </a:ext>
            </a:extLst>
          </p:cNvPr>
          <p:cNvSpPr txBox="1"/>
          <p:nvPr/>
        </p:nvSpPr>
        <p:spPr>
          <a:xfrm>
            <a:off x="3987080" y="847232"/>
            <a:ext cx="3281133" cy="4886979"/>
          </a:xfrm>
          <a:prstGeom prst="rect">
            <a:avLst/>
          </a:prstGeom>
          <a:noFill/>
        </p:spPr>
        <p:txBody>
          <a:bodyPr wrap="square">
            <a:spAutoFit/>
          </a:bodyPr>
          <a:lstStyle/>
          <a:p>
            <a:pPr algn="just">
              <a:lnSpc>
                <a:spcPct val="107000"/>
              </a:lnSpc>
            </a:pPr>
            <a:r>
              <a:rPr lang="nb-NO" sz="1050" kern="100" dirty="0">
                <a:effectLst/>
                <a:ea typeface="Calibri" panose="020F0502020204030204" pitchFamily="34" charset="0"/>
                <a:cs typeface="Times New Roman" panose="02020603050405020304" pitchFamily="18" charset="0"/>
              </a:rPr>
              <a:t>Planleggingen av politikerverkstedet ble gjennomført i tett dialog mellom virksomhetsleder, etatsleder og direktør, og ordfører ble tidlig informert om verkstedet. Halvannen måned før det politiske verkstedet sendte kommunedirektør ut invitasjon til de aktuelle politikerne. </a:t>
            </a:r>
          </a:p>
          <a:p>
            <a:pPr>
              <a:lnSpc>
                <a:spcPct val="107000"/>
              </a:lnSpc>
            </a:pPr>
            <a:endParaRPr lang="nb-NO" sz="105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Basert på erfaringer fra Kristiansand og Stavanger, ble det også besluttet at etatsleder skulle informere Kultur- og miljøutvalget om SOSLOKAL og om det politiske verkstedet. Dette viste seg å være viktig både som en påminnelse til utvalgsmedlemmene og for å få engasjert andre sentrale politikere som ønsket å delta, men som ikke hadde fått invitasjon. Orienteringen i kultur- og miljøutvalget førte også til at flere fra administrasjonen ba om å få tilsendt invitasjonen. </a:t>
            </a:r>
          </a:p>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Med utgangspunkt i Fredrikstad kommunes områdesatsing, ble det utarbeidet tre fiktive saksframlegg om sosial bærekraft og Fredrikstad kommunes områdesatsing: </a:t>
            </a:r>
          </a:p>
          <a:p>
            <a:pPr marL="228600" lvl="0" indent="-228600">
              <a:lnSpc>
                <a:spcPct val="107000"/>
              </a:lnSpc>
              <a:buFont typeface="+mj-lt"/>
              <a:buAutoNum type="arabicParenR"/>
            </a:pPr>
            <a:r>
              <a:rPr lang="nb-NO" sz="1050" kern="100" dirty="0">
                <a:effectLst/>
                <a:ea typeface="Calibri" panose="020F0502020204030204" pitchFamily="34" charset="0"/>
                <a:cs typeface="Times New Roman" panose="02020603050405020304" pitchFamily="18" charset="0"/>
              </a:rPr>
              <a:t>Sosial bærekraft og områdesatsing</a:t>
            </a:r>
          </a:p>
          <a:p>
            <a:pPr marL="228600" lvl="0" indent="-228600">
              <a:lnSpc>
                <a:spcPct val="107000"/>
              </a:lnSpc>
              <a:buFont typeface="+mj-lt"/>
              <a:buAutoNum type="arabicParenR"/>
            </a:pPr>
            <a:r>
              <a:rPr lang="nb-NO" sz="1050" kern="100" dirty="0">
                <a:effectLst/>
                <a:ea typeface="Calibri" panose="020F0502020204030204" pitchFamily="34" charset="0"/>
                <a:cs typeface="Times New Roman" panose="02020603050405020304" pitchFamily="18" charset="0"/>
              </a:rPr>
              <a:t>Stedskompasset: Innbyggerne i fire sentrumsområder sine vurderinger av nærmiljøet</a:t>
            </a:r>
          </a:p>
          <a:p>
            <a:pPr marL="228600" lvl="0" indent="-228600">
              <a:lnSpc>
                <a:spcPct val="107000"/>
              </a:lnSpc>
              <a:spcAft>
                <a:spcPts val="800"/>
              </a:spcAft>
              <a:buFont typeface="+mj-lt"/>
              <a:buAutoNum type="arabicParenR"/>
            </a:pPr>
            <a:r>
              <a:rPr lang="nb-NO" sz="1050" kern="100" dirty="0">
                <a:effectLst/>
                <a:ea typeface="Calibri" panose="020F0502020204030204" pitchFamily="34" charset="0"/>
                <a:cs typeface="Times New Roman" panose="02020603050405020304" pitchFamily="18" charset="0"/>
              </a:rPr>
              <a:t>Fremtidsverkstedet: Hva er et godt nærområde, og hvordan skape det sammen?</a:t>
            </a:r>
          </a:p>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Saksframleggene ble sendt til deltakerne en uke før planlagt verksted. </a:t>
            </a:r>
          </a:p>
        </p:txBody>
      </p:sp>
      <p:sp>
        <p:nvSpPr>
          <p:cNvPr id="10" name="object 4">
            <a:extLst>
              <a:ext uri="{FF2B5EF4-FFF2-40B4-BE49-F238E27FC236}">
                <a16:creationId xmlns:a16="http://schemas.microsoft.com/office/drawing/2014/main" id="{330DC661-DCE5-46DE-B382-18275C17005F}"/>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11" name="Rett linje 10">
            <a:extLst>
              <a:ext uri="{FF2B5EF4-FFF2-40B4-BE49-F238E27FC236}">
                <a16:creationId xmlns:a16="http://schemas.microsoft.com/office/drawing/2014/main" id="{79DECB27-A3BB-487E-AC17-345E56F351FD}"/>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B79CFE8C-AAA5-A544-6755-B0DC040BCC71}"/>
              </a:ext>
            </a:extLst>
          </p:cNvPr>
          <p:cNvSpPr txBox="1"/>
          <p:nvPr/>
        </p:nvSpPr>
        <p:spPr>
          <a:xfrm>
            <a:off x="3987080" y="5863838"/>
            <a:ext cx="3082895" cy="253916"/>
          </a:xfrm>
          <a:prstGeom prst="rect">
            <a:avLst/>
          </a:prstGeom>
          <a:noFill/>
        </p:spPr>
        <p:txBody>
          <a:bodyPr wrap="none" rtlCol="0">
            <a:spAutoFit/>
          </a:bodyPr>
          <a:lstStyle/>
          <a:p>
            <a:r>
              <a:rPr lang="nb-NO" sz="1050" b="1" dirty="0">
                <a:solidFill>
                  <a:schemeClr val="bg1">
                    <a:lumMod val="50000"/>
                  </a:schemeClr>
                </a:solidFill>
              </a:rPr>
              <a:t>Figur 11: Program for politisk verksted i Fredrikstad </a:t>
            </a:r>
          </a:p>
        </p:txBody>
      </p:sp>
      <p:pic>
        <p:nvPicPr>
          <p:cNvPr id="5" name="Picture 7" descr="A white paper with black text&#10;&#10;Description automatically generated">
            <a:extLst>
              <a:ext uri="{FF2B5EF4-FFF2-40B4-BE49-F238E27FC236}">
                <a16:creationId xmlns:a16="http://schemas.microsoft.com/office/drawing/2014/main" id="{4421C079-461C-72C9-A357-CD3889947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9287" y="6225701"/>
            <a:ext cx="3376364" cy="2120949"/>
          </a:xfrm>
          <a:prstGeom prst="rect">
            <a:avLst/>
          </a:prstGeom>
        </p:spPr>
      </p:pic>
      <p:sp>
        <p:nvSpPr>
          <p:cNvPr id="6" name="TekstSylinder 5">
            <a:extLst>
              <a:ext uri="{FF2B5EF4-FFF2-40B4-BE49-F238E27FC236}">
                <a16:creationId xmlns:a16="http://schemas.microsoft.com/office/drawing/2014/main" id="{79CE31F6-0B7F-95F2-BB13-302BE35845E6}"/>
              </a:ext>
            </a:extLst>
          </p:cNvPr>
          <p:cNvSpPr txBox="1"/>
          <p:nvPr/>
        </p:nvSpPr>
        <p:spPr>
          <a:xfrm>
            <a:off x="4013567" y="8448738"/>
            <a:ext cx="3281133" cy="1708160"/>
          </a:xfrm>
          <a:prstGeom prst="rect">
            <a:avLst/>
          </a:prstGeom>
          <a:noFill/>
        </p:spPr>
        <p:txBody>
          <a:bodyPr wrap="square" rtlCol="0">
            <a:spAutoFit/>
          </a:bodyPr>
          <a:lstStyle/>
          <a:p>
            <a:pPr algn="just"/>
            <a:r>
              <a:rPr lang="nb-NO" sz="1050" kern="100" dirty="0">
                <a:effectLst/>
                <a:ea typeface="Calibri" panose="020F0502020204030204" pitchFamily="34" charset="0"/>
                <a:cs typeface="Times New Roman" panose="02020603050405020304" pitchFamily="18" charset="0"/>
              </a:rPr>
              <a:t>Verkstedet gikk av stabelen 15. mai 2023. </a:t>
            </a:r>
            <a:r>
              <a:rPr lang="nb-NO" sz="1050" kern="100" dirty="0">
                <a:ea typeface="Calibri" panose="020F0502020204030204" pitchFamily="34" charset="0"/>
                <a:cs typeface="Times New Roman" panose="02020603050405020304" pitchFamily="18" charset="0"/>
              </a:rPr>
              <a:t>Samtlige partier representert i kommunestyret var representert, med unntak av Fremskrittspartiet. Det vil si Arbeiderpartiet, Bymiljølista, Høyre, KrF, MDG, Rødt, SV, Senterpartiet og Venstre. </a:t>
            </a:r>
            <a:r>
              <a:rPr lang="nb-NO" sz="1050" kern="100" dirty="0">
                <a:effectLst/>
                <a:ea typeface="Calibri" panose="020F0502020204030204" pitchFamily="34" charset="0"/>
                <a:cs typeface="Times New Roman" panose="02020603050405020304" pitchFamily="18" charset="0"/>
              </a:rPr>
              <a:t>Etter en kort presentasjon av prosjektet SOSLOKAL, ble deltakerne delt inn i grupper som diskuterte de tre saksframleggene. Figur 12 viser spørsmålene som ble diskutert knyttet til de ulike saksframleggene, samt datagrunnlaget for saksframleggene.</a:t>
            </a:r>
            <a:endParaRPr lang="nb-NO" sz="1050" dirty="0"/>
          </a:p>
        </p:txBody>
      </p:sp>
      <p:sp>
        <p:nvSpPr>
          <p:cNvPr id="8" name="Plassholder for lysbildenummer 7">
            <a:extLst>
              <a:ext uri="{FF2B5EF4-FFF2-40B4-BE49-F238E27FC236}">
                <a16:creationId xmlns:a16="http://schemas.microsoft.com/office/drawing/2014/main" id="{778166C2-C8AF-03DF-A4F2-DBFDD5998933}"/>
              </a:ext>
            </a:extLst>
          </p:cNvPr>
          <p:cNvSpPr>
            <a:spLocks noGrp="1"/>
          </p:cNvSpPr>
          <p:nvPr>
            <p:ph type="sldNum" sz="quarter" idx="7"/>
          </p:nvPr>
        </p:nvSpPr>
        <p:spPr/>
        <p:txBody>
          <a:bodyPr/>
          <a:lstStyle/>
          <a:p>
            <a:fld id="{B6F15528-21DE-4FAA-801E-634DDDAF4B2B}" type="slidenum">
              <a:rPr lang="nb-NO" smtClean="0"/>
              <a:t>19</a:t>
            </a:fld>
            <a:endParaRPr lang="nb-NO"/>
          </a:p>
        </p:txBody>
      </p:sp>
    </p:spTree>
    <p:extLst>
      <p:ext uri="{BB962C8B-B14F-4D97-AF65-F5344CB8AC3E}">
        <p14:creationId xmlns:p14="http://schemas.microsoft.com/office/powerpoint/2010/main" val="3219070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9882" y="996878"/>
            <a:ext cx="45719" cy="9160529"/>
          </a:xfrm>
          <a:custGeom>
            <a:avLst/>
            <a:gdLst/>
            <a:ahLst/>
            <a:cxnLst/>
            <a:rect l="l" t="t" r="r" b="b"/>
            <a:pathLst>
              <a:path w="5714" h="8722360">
                <a:moveTo>
                  <a:pt x="0" y="0"/>
                </a:moveTo>
                <a:lnTo>
                  <a:pt x="5664" y="8721979"/>
                </a:lnTo>
              </a:path>
            </a:pathLst>
          </a:custGeom>
          <a:ln w="6350">
            <a:solidFill>
              <a:srgbClr val="7E7E7E"/>
            </a:solidFill>
            <a:prstDash val="sysDot"/>
          </a:ln>
        </p:spPr>
        <p:txBody>
          <a:bodyPr wrap="square" lIns="0" tIns="0" rIns="0" bIns="0" rtlCol="0"/>
          <a:lstStyle/>
          <a:p>
            <a:endParaRPr/>
          </a:p>
        </p:txBody>
      </p:sp>
      <p:sp>
        <p:nvSpPr>
          <p:cNvPr id="6" name="object 6"/>
          <p:cNvSpPr txBox="1"/>
          <p:nvPr/>
        </p:nvSpPr>
        <p:spPr>
          <a:xfrm>
            <a:off x="502159" y="1010227"/>
            <a:ext cx="3048780" cy="2321148"/>
          </a:xfrm>
          <a:prstGeom prst="rect">
            <a:avLst/>
          </a:prstGeom>
        </p:spPr>
        <p:txBody>
          <a:bodyPr vert="horz" wrap="square" lIns="0" tIns="12700" rIns="0" bIns="0" rtlCol="0" anchor="t">
            <a:spAutoFit/>
          </a:bodyPr>
          <a:lstStyle/>
          <a:p>
            <a:pPr algn="ctr" fontAlgn="base"/>
            <a:r>
              <a:rPr lang="nb-NO" sz="1200" b="1" dirty="0">
                <a:solidFill>
                  <a:schemeClr val="accent2">
                    <a:lumMod val="75000"/>
                  </a:schemeClr>
                </a:solidFill>
              </a:rPr>
              <a:t>Idemessig innovasjon: Forståelsen av sosial bærekraft i forskningslitteraturen</a:t>
            </a:r>
            <a:r>
              <a:rPr lang="nb-NO" sz="1200" dirty="0">
                <a:solidFill>
                  <a:schemeClr val="accent2">
                    <a:lumMod val="75000"/>
                  </a:schemeClr>
                </a:solidFill>
              </a:rPr>
              <a:t> </a:t>
            </a:r>
          </a:p>
          <a:p>
            <a:pPr fontAlgn="base"/>
            <a:endParaRPr lang="nb-NO" sz="1050" dirty="0">
              <a:solidFill>
                <a:schemeClr val="tx2"/>
              </a:solidFill>
            </a:endParaRPr>
          </a:p>
          <a:p>
            <a:pPr algn="just" fontAlgn="base"/>
            <a:r>
              <a:rPr lang="nb-NO" sz="1050" dirty="0"/>
              <a:t>Som et utgangspunkt for utvikling av ny kunnskap om sosialt bærekraftige lokalsamfunn, startet SOSLOKAL med å gjennomføre to litteraturstudier. Én som tok for seg forståelsen av sosial bærekraft som begrep, og én som relaterte sosial bærekraft til en lokalsamfunnskontekst. Hovedkonklusjonene fra disse studiene presenteres under. Om en ønsker mer utfyllende informasjon, vil man finne en bred gjennomgang av problemstillinger, metode og funn i egne rapporter (Hofstad 2021; Zeiner 2022; Hofstad og Bergsli 2017). </a:t>
            </a:r>
            <a:endParaRPr lang="nb-NO" sz="1050" dirty="0">
              <a:cs typeface="Calibri"/>
            </a:endParaRPr>
          </a:p>
        </p:txBody>
      </p:sp>
      <p:sp>
        <p:nvSpPr>
          <p:cNvPr id="7" name="object 7"/>
          <p:cNvSpPr txBox="1"/>
          <p:nvPr/>
        </p:nvSpPr>
        <p:spPr>
          <a:xfrm>
            <a:off x="464058" y="5267768"/>
            <a:ext cx="3086880" cy="4975080"/>
          </a:xfrm>
          <a:prstGeom prst="rect">
            <a:avLst/>
          </a:prstGeom>
        </p:spPr>
        <p:txBody>
          <a:bodyPr vert="horz" wrap="square" lIns="0" tIns="12065" rIns="0" bIns="0" rtlCol="0" anchor="t">
            <a:spAutoFit/>
          </a:bodyPr>
          <a:lstStyle/>
          <a:p>
            <a:pPr fontAlgn="base"/>
            <a:r>
              <a:rPr lang="nb-NO" sz="1050" b="1" dirty="0">
                <a:solidFill>
                  <a:schemeClr val="bg1">
                    <a:lumMod val="50000"/>
                  </a:schemeClr>
                </a:solidFill>
              </a:rPr>
              <a:t>Hovedfunn </a:t>
            </a:r>
          </a:p>
          <a:p>
            <a:pPr algn="just"/>
            <a:r>
              <a:rPr lang="nb-NO" sz="1050" dirty="0">
                <a:ea typeface="+mn-lt"/>
                <a:cs typeface="+mn-lt"/>
              </a:rPr>
              <a:t>Den brede litteraturstudien er en sammenstilling av to søk som dekker periodene 1990-2017 og 2017-2020. </a:t>
            </a:r>
            <a:endParaRPr lang="nb-NO" sz="1050" dirty="0">
              <a:cs typeface="Calibri"/>
            </a:endParaRPr>
          </a:p>
          <a:p>
            <a:pPr algn="just"/>
            <a:r>
              <a:rPr lang="nb-NO" sz="1050" dirty="0"/>
              <a:t>Gjennomgangen av 30 årganger med forskningslitteratur om sosial bærekraft viser at begrepet for alvor er blitt tatt i bruk de siste årene. Faktisk er det produsert flere artikler om temaet i perioden 2017-2020 enn i perioden 1990-2017.  I alt har vi identifisert 1608 artikler som omhandler sosial bærekraft i perioden 1990-2020, hvorav 773 ble publisert før 2017 og 836 mellom 2017 og 2020. Kun et fåtall av disse handler om sosial bærekraft som begrep. </a:t>
            </a:r>
            <a:endParaRPr lang="nb-NO" dirty="0"/>
          </a:p>
          <a:p>
            <a:endParaRPr lang="nb-NO" sz="1050" dirty="0"/>
          </a:p>
          <a:p>
            <a:pPr algn="just"/>
            <a:r>
              <a:rPr lang="nb-NO" sz="1050" dirty="0"/>
              <a:t>I over halvparten av artiklene knyttes sosial bærekraft til diskusjoner om sivilsamfunn og offentlig politikk. Verdier som løftes fram er tilfredstillelse grunnleggende behov, helse og velvære, utdanning, infrastruktur, inkludering og  rettferdighet, planlegging og politisk deltakelse.  </a:t>
            </a:r>
          </a:p>
          <a:p>
            <a:pPr algn="just"/>
            <a:r>
              <a:rPr lang="nb-NO" sz="1050" dirty="0"/>
              <a:t>Sosial</a:t>
            </a:r>
            <a:r>
              <a:rPr lang="nb-NO" dirty="0">
                <a:cs typeface="Calibri"/>
              </a:rPr>
              <a:t> </a:t>
            </a:r>
            <a:r>
              <a:rPr lang="nb-NO" sz="1050" dirty="0"/>
              <a:t>bærekraft er også et stadig viktigere begrep i forskningslitteraturen om næringsliv, produksjon og forbruk.  I denne kategorien finner vi studier knyttet til bestemte næringer, som for eksempel tekstilindustrien, transport og turisme, men også studier av globale forsyningskjeder og bedrifters sosiale ansvar. </a:t>
            </a:r>
          </a:p>
          <a:p>
            <a:endParaRPr lang="nb-NO" sz="1050" dirty="0"/>
          </a:p>
          <a:p>
            <a:pPr algn="just"/>
            <a:r>
              <a:rPr lang="nb-NO" sz="1050" dirty="0"/>
              <a:t>Vi har identifisert ytterligere tre kategorier i vårt datamateriale, nemlig litteratur om sosial bærekraft i primærnæringene, litteratur som vurderer sosial bærekraft som følge av klimaendringer, og litteratur som behandler sosial bærekraft som begrep.  </a:t>
            </a:r>
            <a:endParaRPr lang="nb-NO" dirty="0">
              <a:cs typeface="Calibri"/>
            </a:endParaRPr>
          </a:p>
        </p:txBody>
      </p:sp>
      <p:sp>
        <p:nvSpPr>
          <p:cNvPr id="10" name="object 10"/>
          <p:cNvSpPr txBox="1"/>
          <p:nvPr/>
        </p:nvSpPr>
        <p:spPr>
          <a:xfrm>
            <a:off x="4013431" y="990263"/>
            <a:ext cx="3059800" cy="4077398"/>
          </a:xfrm>
          <a:prstGeom prst="rect">
            <a:avLst/>
          </a:prstGeom>
        </p:spPr>
        <p:txBody>
          <a:bodyPr vert="horz" wrap="square" lIns="0" tIns="12065" rIns="0" bIns="0" rtlCol="0" anchor="t">
            <a:spAutoFit/>
          </a:bodyPr>
          <a:lstStyle/>
          <a:p>
            <a:pPr marL="12700" marR="12065" algn="just">
              <a:spcBef>
                <a:spcPts val="95"/>
              </a:spcBef>
            </a:pPr>
            <a:r>
              <a:rPr lang="nb-NO" sz="1050" dirty="0"/>
              <a:t>Litteraturen om sosial bærekraft som begrep er fragmentert. Innsatsen er rettet mot å gi begrepet mening innenfor bestemte disipliner eller kontekster, som prosjekter, fysiske omgivelser, nabolag eller byer. Eller mot spesifikke elementer i bærekraftbegrepet, som sosial rettferdighet, helse og velvære, sosial infrastruktur, sosial kapital, lokalsamfunnsbygging eller deltakelse. Vårt inntrykk er likevel at diskursen er mindre kaotisk og konfliktfylt enn hva de enkelte bidragene gir inntrykk av. </a:t>
            </a:r>
            <a:endParaRPr lang="nb-NO" sz="1050" dirty="0">
              <a:latin typeface="Arial"/>
              <a:cs typeface="Arial"/>
            </a:endParaRPr>
          </a:p>
          <a:p>
            <a:pPr marL="12700" marR="12065">
              <a:spcBef>
                <a:spcPts val="95"/>
              </a:spcBef>
            </a:pPr>
            <a:endParaRPr lang="nb-NO" sz="1050" dirty="0"/>
          </a:p>
          <a:p>
            <a:pPr marL="12700" marR="12065" algn="just">
              <a:spcBef>
                <a:spcPts val="95"/>
              </a:spcBef>
            </a:pPr>
            <a:r>
              <a:rPr lang="nb-NO" sz="1050" dirty="0"/>
              <a:t>Litteraturstudien viser at fem elementer går igjen i beskrivelsen av sosial bærekraft: Grunnleggende behov, sosial infrastruktur og sosiale tjenester, sosial kapital og sosialt samhold, rettferdig fordeling, og deltakelse. Den største forskjellen mellom bidragene ligger i hvordan de ulike elementene vektlegges. Mens systemteori legger stor vekt på systemets evne til å opprettholde seg selv, enten gjennom å bevare likevekt eller gjennom å finne en ny likevekt, er normativ teori mer opptatt av prinsipper for rettferdig fordeling. Selv om det er variasjon i hvordan de ulike bidragene definerer og vekter de ulike elementene i sosial bærekraftbegrepet, ser vi en utvikling over tid hvor ulike tilnærminger nærmer seg hverandre. </a:t>
            </a:r>
            <a:endParaRPr lang="nb-NO" sz="1050" dirty="0">
              <a:latin typeface="Arial"/>
              <a:cs typeface="Arial"/>
            </a:endParaRPr>
          </a:p>
        </p:txBody>
      </p:sp>
      <p:sp>
        <p:nvSpPr>
          <p:cNvPr id="14" name="object 14"/>
          <p:cNvSpPr txBox="1"/>
          <p:nvPr/>
        </p:nvSpPr>
        <p:spPr>
          <a:xfrm>
            <a:off x="4018708" y="5211436"/>
            <a:ext cx="3073734" cy="4859664"/>
          </a:xfrm>
          <a:prstGeom prst="rect">
            <a:avLst/>
          </a:prstGeom>
        </p:spPr>
        <p:txBody>
          <a:bodyPr vert="horz" wrap="square" lIns="0" tIns="12065" rIns="0" bIns="0" rtlCol="0" anchor="t">
            <a:spAutoFit/>
          </a:bodyPr>
          <a:lstStyle/>
          <a:p>
            <a:pPr algn="just" fontAlgn="base"/>
            <a:r>
              <a:rPr lang="nb-NO" sz="1050" dirty="0"/>
              <a:t>Samtidig er begrepet sosial bærekraft en sammenstilling av flere elementer som hver for seg er omfattende, og ofte også omstridte eller tvetydige. Sosial rettferdighet, rettferdig fordeling, demokratisk deltakelse, og sosial kapital representerer store, omstridte og omdiskuterte tradisjoner innenfor politisk teori. Selv om sosial bærekraftlitteraturen, gjennom sin kobling til de øvrige bærekraftbegrepene, kan bidra til å spisse disse debattene noe, er det fremdeles et stort rom for ulike tolkninger. På tross av at forståelsen og bruken av begrepet sosial bærekraft har blitt mer enhetlig over tid, er det fremdeles et stykke igjen før det kan gi en tydelig retning til diskusjoner om demokrati, deltakelse, sosial rettferdighet med videre.  </a:t>
            </a:r>
          </a:p>
          <a:p>
            <a:pPr fontAlgn="base"/>
            <a:endParaRPr lang="nb-NO" sz="1050" dirty="0"/>
          </a:p>
          <a:p>
            <a:pPr algn="just" fontAlgn="base"/>
            <a:r>
              <a:rPr lang="nb-NO" sz="1050" dirty="0"/>
              <a:t>På bakgrunn av vår litteraturgjennomgang vil vi særlig rette oppmerksomhet mot to aspekter ved sosial bærekraft som kan og bør utvikles videre. Det første gjelder betydningen av å tilpasse begrepet til ulike kontekster og politiske nivå. Sosial bærekraft bør gis mening og operasjonaliseres på alle nivå i samfunnet fra det globale, via ned nasjonale og til det lokale. Det andre gjelder hvordan man kan sikre like muligheter til deltakelse. Det er gjennom deltakelse i kollektive beslutninger at den enkelte får mulighet til å være med å bestemme hvordan sosial bærekraft skal operasjonaliseres i en konkret kontekst. Dette er særlig viktig all den tid de ulike elementene i sosial bærekraft ikke bare er åpne for ulike tolkninger, men også kan stå i motstrid til hverandre. </a:t>
            </a:r>
            <a:endParaRPr lang="nb-NO" sz="1050" dirty="0">
              <a:cs typeface="Calibri"/>
            </a:endParaRPr>
          </a:p>
        </p:txBody>
      </p:sp>
      <p:sp>
        <p:nvSpPr>
          <p:cNvPr id="18" name="TekstSylinder 17"/>
          <p:cNvSpPr txBox="1"/>
          <p:nvPr/>
        </p:nvSpPr>
        <p:spPr>
          <a:xfrm>
            <a:off x="385470" y="3352534"/>
            <a:ext cx="3272130" cy="2031325"/>
          </a:xfrm>
          <a:prstGeom prst="rect">
            <a:avLst/>
          </a:prstGeom>
          <a:noFill/>
        </p:spPr>
        <p:txBody>
          <a:bodyPr wrap="square" lIns="91440" tIns="45720" rIns="91440" bIns="45720" rtlCol="0" anchor="t">
            <a:spAutoFit/>
          </a:bodyPr>
          <a:lstStyle/>
          <a:p>
            <a:pPr algn="ctr" fontAlgn="base"/>
            <a:r>
              <a:rPr lang="nb-NO" sz="1050" b="1" i="1" dirty="0">
                <a:solidFill>
                  <a:schemeClr val="accent2">
                    <a:lumMod val="60000"/>
                    <a:lumOff val="40000"/>
                  </a:schemeClr>
                </a:solidFill>
              </a:rPr>
              <a:t>Begrepet sosial bærekraft – en litteraturstudie</a:t>
            </a:r>
            <a:r>
              <a:rPr lang="nb-NO" sz="1050" i="1" dirty="0">
                <a:solidFill>
                  <a:schemeClr val="accent2">
                    <a:lumMod val="60000"/>
                    <a:lumOff val="40000"/>
                  </a:schemeClr>
                </a:solidFill>
              </a:rPr>
              <a:t> </a:t>
            </a:r>
          </a:p>
          <a:p>
            <a:pPr algn="just" fontAlgn="base"/>
            <a:r>
              <a:rPr lang="nb-NO" sz="1050" dirty="0"/>
              <a:t>Sosial bærekraft behandles sjelden som et selvstendig element i bærekraftbegrepet (</a:t>
            </a:r>
            <a:r>
              <a:rPr lang="nb-NO" sz="1050" dirty="0" err="1"/>
              <a:t>Colantonio</a:t>
            </a:r>
            <a:r>
              <a:rPr lang="nb-NO" sz="1050" dirty="0"/>
              <a:t> et al. 2009), og er også den minst utviklede av de tre bærekraftdimensjonene (Dempsey et al. 2011). Videre er begrepsutviklingen fragmentert. I stedet for en felles definisjon, er det utviklet en rekke fag- eller sektorspesifikke definisjoner. Formålet med denne brede litteraturstudien er derfor å legge grunnlaget for en definisjon av sosial bærekraft som er gyldig på tvers av sektorer eller fagfelt.  </a:t>
            </a:r>
            <a:endParaRPr lang="nb-NO" sz="1050" dirty="0">
              <a:cs typeface="Calibri"/>
            </a:endParaRPr>
          </a:p>
          <a:p>
            <a:endParaRPr lang="nb-NO" sz="1050" dirty="0"/>
          </a:p>
        </p:txBody>
      </p:sp>
      <p:sp>
        <p:nvSpPr>
          <p:cNvPr id="12" name="object 4">
            <a:extLst>
              <a:ext uri="{FF2B5EF4-FFF2-40B4-BE49-F238E27FC236}">
                <a16:creationId xmlns:a16="http://schemas.microsoft.com/office/drawing/2014/main" id="{369CC301-7349-4F7B-81DF-1AE3B2CC47EC}"/>
              </a:ext>
            </a:extLst>
          </p:cNvPr>
          <p:cNvSpPr/>
          <p:nvPr/>
        </p:nvSpPr>
        <p:spPr>
          <a:xfrm>
            <a:off x="438894" y="10214875"/>
            <a:ext cx="6629382"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8" name="Rett linje 7">
            <a:extLst>
              <a:ext uri="{FF2B5EF4-FFF2-40B4-BE49-F238E27FC236}">
                <a16:creationId xmlns:a16="http://schemas.microsoft.com/office/drawing/2014/main" id="{EB88BC57-E02E-4516-AEC1-AC8DE63E6A74}"/>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 name="Plassholder for lysbildenummer 3">
            <a:extLst>
              <a:ext uri="{FF2B5EF4-FFF2-40B4-BE49-F238E27FC236}">
                <a16:creationId xmlns:a16="http://schemas.microsoft.com/office/drawing/2014/main" id="{2E89C409-C9A0-A46D-E1DE-A75BFF889518}"/>
              </a:ext>
            </a:extLst>
          </p:cNvPr>
          <p:cNvSpPr>
            <a:spLocks noGrp="1"/>
          </p:cNvSpPr>
          <p:nvPr>
            <p:ph type="sldNum" sz="quarter" idx="7"/>
          </p:nvPr>
        </p:nvSpPr>
        <p:spPr/>
        <p:txBody>
          <a:bodyPr/>
          <a:lstStyle/>
          <a:p>
            <a:fld id="{B6F15528-21DE-4FAA-801E-634DDDAF4B2B}" type="slidenum">
              <a:rPr lang="nb-NO" smtClean="0"/>
              <a:t>2</a:t>
            </a:fld>
            <a:endParaRPr lang="nb-NO"/>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flipH="1">
            <a:off x="3657600" y="4880455"/>
            <a:ext cx="117539" cy="2079423"/>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9" name="object 9"/>
          <p:cNvSpPr txBox="1"/>
          <p:nvPr/>
        </p:nvSpPr>
        <p:spPr>
          <a:xfrm>
            <a:off x="3967479" y="4923911"/>
            <a:ext cx="3086863" cy="2040943"/>
          </a:xfrm>
          <a:prstGeom prst="rect">
            <a:avLst/>
          </a:prstGeom>
        </p:spPr>
        <p:txBody>
          <a:bodyPr vert="horz" wrap="square" lIns="0" tIns="12065" rIns="0" bIns="0" rtlCol="0" anchor="t">
            <a:spAutoFit/>
          </a:bodyPr>
          <a:lstStyle/>
          <a:p>
            <a:pPr marL="180975" indent="-180975" algn="just">
              <a:lnSpc>
                <a:spcPct val="107000"/>
              </a:lnSpc>
              <a:spcAft>
                <a:spcPts val="800"/>
              </a:spcAft>
              <a:buFont typeface="Arial" panose="020B0604020202020204" pitchFamily="34" charset="0"/>
              <a:buChar char="•"/>
            </a:pPr>
            <a:r>
              <a:rPr lang="nb-NO" sz="1050" kern="100" dirty="0">
                <a:effectLst/>
                <a:ea typeface="Calibri" panose="020F0502020204030204" pitchFamily="34" charset="0"/>
                <a:cs typeface="Times New Roman" panose="02020603050405020304" pitchFamily="18" charset="0"/>
              </a:rPr>
              <a:t>Hvilke mål bør vi ha for sosial bærekraft (lokalområders tilgang til goder og tjenester og lokalsamfunnets «sosiale lim»?</a:t>
            </a:r>
          </a:p>
          <a:p>
            <a:pPr marL="180975" lvl="0" indent="-180975" algn="just">
              <a:lnSpc>
                <a:spcPct val="107000"/>
              </a:lnSpc>
              <a:spcAft>
                <a:spcPts val="800"/>
              </a:spcAft>
              <a:buFont typeface="Arial" panose="020B0604020202020204" pitchFamily="34" charset="0"/>
              <a:buChar char="•"/>
            </a:pPr>
            <a:r>
              <a:rPr lang="nb-NO" sz="1050" kern="100" dirty="0">
                <a:effectLst/>
                <a:ea typeface="Calibri" panose="020F0502020204030204" pitchFamily="34" charset="0"/>
                <a:cs typeface="Times New Roman" panose="02020603050405020304" pitchFamily="18" charset="0"/>
              </a:rPr>
              <a:t>Hva er rollefordelingen mellom kommunen og innbyggerne i å skape dette? </a:t>
            </a:r>
          </a:p>
          <a:p>
            <a:pPr marL="180975" lvl="0" indent="-180975" algn="just">
              <a:lnSpc>
                <a:spcPct val="107000"/>
              </a:lnSpc>
              <a:spcAft>
                <a:spcPts val="800"/>
              </a:spcAft>
              <a:buFont typeface="Arial" panose="020B0604020202020204" pitchFamily="34" charset="0"/>
              <a:buChar char="•"/>
            </a:pPr>
            <a:r>
              <a:rPr lang="nb-NO" sz="1050" kern="100" dirty="0">
                <a:effectLst/>
                <a:ea typeface="Calibri" panose="020F0502020204030204" pitchFamily="34" charset="0"/>
                <a:cs typeface="Times New Roman" panose="02020603050405020304" pitchFamily="18" charset="0"/>
              </a:rPr>
              <a:t>Hvilke grep kan tas for å styrke relasjonen mellom kommunen og innbyggerne? </a:t>
            </a:r>
          </a:p>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Til sist ble de to forslagene til vedtak presentert i plenum. I det følgende vil vi presentere vedtakene (se figur 13), og diskusjonene som ledet opp til dem. </a:t>
            </a:r>
          </a:p>
        </p:txBody>
      </p:sp>
      <p:sp>
        <p:nvSpPr>
          <p:cNvPr id="6" name="AutoShape 2" descr="data:image/png;base64,iVBORw0KGgoAAAANSUhEUgAAA4QAAAINCAMAAABRWEGtAAAAAXNSR0IArs4c6QAAAARnQU1BAACxjwv8YQUAAAKmUExURQAAAP7+/p7E5vX5/P7+/v39/V9fX/39/sDZ7/Pz83Wr3P7+/vb6/V+d1v7+/j4+PleX17+/37LQ6mCe1vn7/f7+/sLZ7lqa1f7+/vb29rfH57bI6F+f37XL57fT7UFBQf7+/l+fz1mZ0pC74/7+/lua029vb9jn9f7+/v///6PH54254m6n2l+f1P7+/qTI6P7+/o664lqa1LTJ6Vub1Pn7/f7+/o+74vr8/fr8/v7+/rXJ5rXL5lub1SQkJHqu3bzW7f7+/uXv+LXL55aWlnuv3WWh2HR0dP7+/lub1f7+/peXl////83g8mai2IGy31ub08TExFNTU7TJ5Ofn5wUFBVub1LTL5/7+/rzW7v///4e24JW+5FmZ1Vqa1dzp9r3X7uLt93h4eF+d1bXL51ub1P7+/lmZ03Oq21qa1WOg17PK5K3N6bLM5ZS+45S+5PT4+////woKCnes3LTJ5lqa1LTL5n+x3ury+mqk2Yu44Vqa1Vub1f7+/tbm9P7+/vr6+ujw+bXK5rPK5Vqb1Vub1Wii2KPH53ar3LTJ57TL5hoaGlub1Nra2kdHR63N6u71+lub1LTM51qa1bfT7P///xsbG2ij2GKf1/7+/rXI5f7+/sfc8Wtra7XL6Fub1Vqa1f///5nB5Xyv3bXK50pKSm6m2t7e3rXL57PL51qa1P7+/v///7rV7bTJ5fD2+7TL5/7+/pubm93q9nCo2vH3/P7+/tvp9r6+vlub1f7+/tzq9sbc8f7+/rXL5lua1qjK6P7+/v////z9/m6m2QAAALXK5y0tLVua1XKp2/7+/rXL6P7+/i4uLv///4W04K/P31qb1P7+/tLj8/7+/vX4/NPk9P7+/qGhoZ7E5v7+/lyb1P39/dfn9Ym34ZrB5A8PD7XL56MNNf0AAADidFJOUwCv9P9I+PX4/+f/t///+PggCPH/57/vh1jnIDgIz//4xxAo9vVw8//PYP///xj9/+r/MBiX/9f////yaOef+//v3/+A8P//8/qn5/B47f/5QOv2MOj+r6/v/4D/9lC3///q8/7/+PdY/7/9WPIo///o//76SGDH////92jP/P/p5um/cI/X/PP/YN/83+n3/+h4l+fwCPz9//lQ5u70h4DvEP/61/f/6Y9A94cY/3j/9/bv6///j//s//7//+ufOPOXKP/8/+/66Pvzp5/6MPgQxzjs+/7/p+//6Ejw6//1/bcIy92qAAAACXBIWXMAABcRAAAXEQHKJvM/AAAvtklEQVR4Xu2dj58c5X3fz+C2GELDYYHCSefwo4rr2JiAwLEs2Qbf4QYS47oCycWIFrQlkeQjrDgUgWkiThD3FB0CiUhYcEIOwuhkKl+DKRpQZBxL12LF9RE1bVpqkP6TPs/3+c6P3X322ZnZ2ZvvM/t5v2Bvfjwzmtln3/v8nO8OAAAAAAAAAAAAAAAAAAAAAAAAAAAAAAAAAAAAAABgYGBGMaI4MKHZrRdHVs7MDPFuAEDPGJsZOTyxqtaW4YmR7XARgJ4wOD5ybphV68jw2u2r+TgAQAEMjh/YwnqlZ+7c0SV8PACgC3IJGDI7MTLD5wEA5GFwci3rlJ+53fAQgJxsOj3LIiWZnTg9MnJ0ZmZmkJMZ5nV/6bmJOU7VwKrDaCECkJmZE60+DZ8e6dz1OTQ+cq710B0jY7wfAJCCscPNwxCHDk9m6WYZ2nRggo+MGN4+z3sBAG5mmhqCs2tX5hr6W72yScS5keW8CwDQnv2NnaGHDo/zjjzMT65taFfOHsZIPgBuJg+xLsSWfEVgA4ObGluXJ9A4BKAtg9uTTcG53YXpMnMiWR6uRV8pAFYGjyZLrC2TjUMQXTJ/dAefWDOBuTQAtDKeqIgWWAjGjJ/js2t2o6cUgEaGEj2iw8UWgjFDh+Oydm4lbwQAKAZH4jbbjk28sRcMTsatzmHUSQEI2R+bsWqSt/WKwe1xaXgCw4YAaMbittqq7T2qiCaZPxAVu3NHeRsA/czKWImRBVBQs/wE/4u12iEMV4B+Zz7qkJkdWcAOy7H4n0UHDehvlkStwS0LPJFlJhoROY3RCtDHHGUParML3zgbPMD/NqqkoH9ZHj3ksNDFoGFJWBjO9rpLFgCZjIdjBSUUg4bBqIPmxAJ1CQEgiag2WE4xaBgP26SHSrwIAEph8DR/+ksrBg3zYWGIKinoM+bDAfryS6D9Ya14N28AoB9YHsbSnhAwPLA6fMjpBG8AoPqMhR97GYXPfNhLexrdM6BPWBJWALfzhrIZ3M0XdA4Wgr5gnCeLzu3nDQJYaS6pdg6zZ0AfMMmf9x2i5qnMcOk8DAtB5QkdHBb2LN8QT5+Rdl0AFM1+81EX2Acyzz22OxCZFFSaGW4PShwNgIWgH1jNLS+ZI3KRhaiRgsoyxDM1T/O6NEILt2CkAlSU5TxGL3c0LrRQ6rcEAN0RfsIlj4iH1zjC6wBUiUGesz0suq4XWtjL4KcAlASHVpI+Gj5vxgtnERkYVI7t9NmuHRI/I2XI9OCuwkAFqBhLzAChD2Nw43SlwqvNAGRl0HSMznoRRIIL7bW8CkAl4CASnoSQ4NAbB3gVgArAs7Z9CSAxyF2kM7wOgPeMmQahPxNReGrPDjQLQUUYNL3+cx71N/JEc8R+AhWBG4SCHqTvDHfOoEIKKgE/QniYVz3BzO+pboX0b+/+yC11kdx+2d0f5YsEhXFU1+18ezJhuRmz9+yrIzV/8E/4Iy+Tv/s+XycoirEtXjUIDdyjW83pa5fV68f/6suBSC588BOfr9/yGl8pKIyjXjUIDaZCeqiKFdK76+dfzx95kVz4lfpFfKmgrxkyPaQVHLL/H/+sLtrBIHj0H+qf4osFfQ0HI1UV0slq9ZL+sH6cP+xi+e36R/hiQX9jwuMfmtxRq9Zv+V4kvSBUFdL6LXyxoL/hmT6KaoUE/mb9x/xZl8uKOl8s6HPC39Sf4/WKUK/zJ10wdUgINMsPs4RbeENFgITAE6If8a1c9DVICHxhhp9oqtwwBSQE/rCffyWmYr9nDwmBT0xSXI6KPUwBCYFfbF9Vq1XsxykgIfCMwaOreKkqQELgHVWbww0JASgZSAhAyUBCAEoGEgJQMpDQVxAZqDJAQk9BZKDqAAn9BJGBKgQk9BJEBqoSkNBHEBmoUkBCH0FkoEoBCX0EkYEqRVoJL3576x36/3jNLCl2rfgML7lIler5Ny7gpSSQsBlEBqoUVgmvp17mBh8goSRQf6kUdgl/9mlt4id5VRNpR/sayClh64kgYVogYaVoL2FwPKkNJJQEJKwUDgl36ddbb1IV0+ui6uijb+uK6idJyYvVsjZL63Xx28YxI+71+ghdp9Vl6a4Vv3uTqtpGqcxh+pX2h8n0ws/+GBKmAhJWig4l4fW6ZaidYgnvMPvMmlZI/a/0Ch2kpOGR1ymD1dG76kZpThUdZv6RKJlZaGyIMsjOZiBhpWgv4S4lBBmjpDICNkoYVR2VXlHNlQ7Qe8yRuvjT5zGLlCo6jE/EycwC6dgCsrMZSFgp7BLqqqJ2hKVQFdNWCVWF0hizy9RKDVq7W3/t0+pIXSTqxFSrjVNFh9GJomTGTbQJ0wEJK0X7klBjHNHrrRKqAjJsE/57qoQS+ohdaie1JcnkUMIoFR/GEnIyozskTAckrBSdJCQprCWh2a902rXij8Imod5zgfov0lcRSRinosNYQk6GkjALkLBSuCV0tQkpgV5TNdDn3+B1JdvWb6naaEKnSMJEKn0YnShKhjZhFiBhpXBLqFpyqqTSL5GE5Ileul6t0BbdDKReVOLWX/tfpBodqdPEElKq6DAjXJxMLaB3NCWQsFJ0kJD6aPRaJKGyhccJ1UKdNuhaJsmkiTtewt2xhJQqPIxOFCfTq6rGCgnTAAkrBbLTR5BrlQLZ6SPItUqB7PQR5FqlQHb6CHKtUiA7fQS55h9XPfLSbRue4jenEWSnjyDXPGPpI2v4bbGB7PSR7LnWMBeJhot6Tfpcu3rZS/duOMiHieHIhg2LX7qBL7E7li7bo0749XdePPP6CzYgoY/Ycy0agbUgVsJLFturaELYc+NP+ELz8/7OIHj45ofYOAuQ0EesuUazInYp1xJzLSJ6KKHtn1OkyrVrb1QpN97zzpkzz/AHUgwPnTlz6Xkn1eWt6bI4XBYEJ1/kk9qBhHK5RFfTdEWmBVuuPf8GzfNV+CPhS0eC9R+e4Y+iSF7/7sYguHEpX28e1NfMeXyydkBCoVzykqOaZpfQVEUdgUP0Lpo9qF5MMIQweklwfOu31OJ1+jkzbeuurT94g+PtqS20EB4c/uXzR/9cM51zbeltQXDNE/xBFMsz5wXB49fyJWfnxmD9zXymtkBCkVz7pLrvjdeoapr1Q2rNteOhCqZoag0cQk+qNAQkiaKXqIPVuvLtOrNKMUlo73FOER4cnSQ+f86S8Kr3gvWX8w2J5vWTwZ68VdJlwfqv8Wna47GEVy97acMGTlI2j2948qXuW/ARyw4GwYeOzLPnmnKICkOywjwbRrrpBa1LVCVVWynUiNmln1QzEbrIOqrWmvn4eodGbwoPDv9G588r4dL3gn32zkJxPPRycPASvuxsrAuCjuWgvxJe8uRO3iuHg1/813x13aGraY85q2ltck1XDcOiyRI4RO02AukHVnSF0jxNRj06JCEdQ3ZpucwOjd4UHhz+jc6fV8I1wUnxVdGQRV8PnrqKrzsLS/cE3+VTuPBTwmu/qDbvu+fbZ84s4vsomV+dee68d9U1bSigOExRTWuba8+/EVphDRzCkUXCUCMc10Cnbyth3Objg/lvdP6cEr4UrPekHNQ8dDJYwxeehWXBw3wCJ15K+MiRILhHXhbe947uSeNrzI2upv2Kz9iO9rmmW2osIQkW6hfWIhsCknQsCXVlVlVJTdWTD+a/0fnzSXjtkcDdbS+M+9YH6/jS07P0v6e7SR8lXKxqa/fx9cviofPWB/fmqbckuC1FNa19rmmhyIrQOjaIfTPKKLmoL5XlitqECQlJLLWDjgsljHxTf6Pz55PwtuBDvhdP+HbwOF96elIWhD5KqKqil/LVy+PMxuDxrix8NljfqRy059r1RiOlixGuNXBIa0ASSkMvzRKa3tHrlMtqTfe7hgfHJwnPH/ndiFPCG4L14kbn3Szal70o3BCk6/31T8LFwXrJFZn7TgYbuhjbVdW0FBlnzTU9bmc6TdoFDgnntVFl00hkmnWtEurfLtAJtL71C46Tl3xweNrk+dX+ZpwSPtlxAFsclwYb+OLTcm2wPl2XxVv1r/KbJpeGX7r7ThB0Hngpkyc2dtMufDJ4jM/joudfnaZN2BVOCXcGnYt7YSxaH2Ss4nwn+CUf24Hfq3/Ab5pYvlr/Jt+V4tr/ILguajiTpw3PpKym+S7hDcE+vhOP+GXwCF9+Sm4MnuNDO/Av6rv4TRPLB/Ur+a4Ua1KVFOWSpw3PLE5XTfNdwmd965bRPJd1lGJN2jrbN+vnP8rvmlTerP+Q74pKCpn9oknytOGZnUGq6cz+teQb+WKaeSTSeD14jy8/JY8HaYfRvlf/U9mtwk/Ub/8+35XOPR8a9Jdmza6Qq1NW03yX8N503zWyeCbYyZefkj1B2h7g//vZ+o8elKvhB2/W6x/lm1LsCeQXhKoo3Bjkm2r4bHAPn8KN7xI+5UU2NhMEfPkpCQI+sDO/83t1sZyv/r894eBPgpN81bK5JljGV5yNtNU03yU8EjieMxfLxt5J+MILP//eW+YzL5ArfxrXRf1p0L8Y3MtXnI201TTfJcz08RRDD0tCYTjv1JcG/RPBU3zF2UhbTYOEZQAJiQ2eNOgXBXv4irNxMGU1DRKWASQkdgaePIKWtfnApM02SFgGkJAIAiHPD3Yia34xkFAykJDw5rYgISSEhCUDCSEhJCwZSAgJIWHJQEJICAlLBhJ2LeEVe0+dOnU/r4gAEhKQ0NAPEk7/4wsvHBNlISQkIKGhb6qj05vv5CUBQEICEhr6RsLRu77BSwKAhAQkNHgXGagJ131ue/rUKVUTNYyiJCwDSJgC3yIDNeO4T+1gZOHU2VfMggggIdGj2zoWf/WmgFJ3OKTHEvoWGagZx31OndUSknvT/FcKkJBIdVtTZ3WX2hV72zYnrtjblLetRrUkSSBAQs8iA7WQUsL/9jHaJAVISKSXUNVq2lriv4SeRQZqwXGfieooJCyLgiScdowwVUBCvyIDteC6z7hjBhKWRX4JR0+dor40LeFo2JpQ7QqzdfSub6hlvag30VwMmpOh85u10nlu0oRJTA+5Ea45tV5sS68l9CoyUCt+fjwhIeG6LeWgkUxJGPaqXbFXibXtaa2S2n2/WtQJuJijRKOhUVNnSVD1MvXrHwuTJCRsTF26hD5FBmol1X2azBIEJCQct2XaEkaX39LuaaZJIjJqlOqn5A4bRrWdbU+rV7X1ir0JPaOFhIQNqSVIKIjMdwsJZZNXQqotUi1T968ZCckZhS7fqBBT+6gaqg0LVVT7jp36fXJQHUDWWSRsSA0JG+mNhOKAhITjtpIl4f2m2AvNoQKxRULTF0412GPmQLMxLjyTEjakhoSNQEIr/Sehssw4okXjAYoOEpqdimOn/josAvVp1HaLhInUkLARSGilDyXU+lCdUosWNvE6V0c1yijTL0NoZVskbEwNCRuAhFb6UcIQEo0HHEgiEqhFwkS7Xxt1LJoipc1j50g1KlabUpuX9kBCJ5BQNgVJqKRTGk2dVSoafxISslC084VRlYyM0sP7U39xp/IvOsYsT3NLsyE1JEwACa1AQtMspO4aKtQSEiq3yCvqUNU7ySjqGdUNSy1bmET3x9w/dVYf2pgaEiaAhFb6WUIJQEInkFA2kNA/IKEVSFgukNAJJJQNJPQPSGgFEpYLJHQCCWUDCf0DElqBhOUCCZ1AQtlAQv+AhFYgYblAQieQUDZdS9hhLouNHId0ABI6gYSygYT+AQmtQMIsQMLugIRWIGEWIGF3QEIr/S4hPU4YP5KrFzngYXKRAxwmDlGvp0yAi9HNd47yYg4goRNIKJtCJDTPyScljAMeJhbDAIfxIdOv6GeWzMG/UMvmqeDsQEInkFA2RUhoNGqUUD9H2LQYhayIDyE4mS4YE1EtMgEJnUBC2RQgIccvbJRQvZhHeuPFKMBhfAhBP9JskvET9pmBhE4goWwKkDCMX9hJQvViGn3xIURCQqqx5gASOoGEsilAwjB+YUcJ9YqOWJEIeajjW1AIYUiYHkhopa8lDOMXppDQdL1Eh5gKakN1lCLOZAYSOoGEsilCQvW/7k8h/UzAp/YSalOjQ0w/DEuoFxMxfzMBCZ1AQtkUIiHFL1RKqWLMBCy0ShgFOIwOoX4Y1VKkZMrCqOsmK5DQCSSUTTESGnvigIX2klA3AM0IfXiIjmu4+dW9Jlk0pp8dSOgEEsqmawkLwriaF0joBBLKBhL6ByS0Agm7BRKmBxJagYTdAgnTAwmtQMJygYROIKFsIKF/QEIrkLBcIKETSCgbSOgfkNAKJCwXSOgEEsoGEvoHJLQCCcsFEjqBhLKBhP4BCa1AwnKBhE4goWx6LKEJ8xRBz0/0AEjoBBLKpgAJ9RNMja7F2CTMG1LNASR0Agll072E9GD8tqfbWNgIJCwCSGiljyXMFKUQEhYBJLTSjxKOmgfhKWBFyLSqmBonkxHv1StHuNerOk3b6mtOIKETSCib3BJSsELtGcWXIchHE+kiGfE+EeweJWERQEIr/SfhtqepQCOnwnLN/JKEdizyzJSE0RIkLAJIaKX/JNTqKcg+XSiqhTBoqCoFo7BpSQlVEkhYBJDQSv9JGJeEmqmzp+LiTxeIccR7SFg4kNBKurukD67ptxBDXgnjNiGhi76khLRfrRoJKS0kLApIaCXdXY6qD19UURNCbgm1WYkvFGVe2E8a/p4ER7znW0ZJWBiQ0EqGu+zBR7Ab8kvYAI0Wxh0zRBjx3mzwVUJq/KpLFwQktJLhLvP+BF+P6FpCiritikX1OZ06S0MU6v4aIt4ngt2ThD14B3oo4bS6YvoCkQMktOK+y4aKW9UkVJ9QhbknavRSMadbgbpyykWfSkDB7mmV1vXf4uihhETOX2zrEZDQivMuqVsiysWGGSbl072EEui1hOZX36QACa247rKxM58bTmKAhG3Q2RYV16MoCReeIiVMDmurqpssByFhG8xXJ1uY92cTewQktOK6y2RJeEyYgpCwHfSQpGnfTvNfMUBCK867TLQJIWFv6K2EohrxCkhoxX2Xce8oJOwNxUuYqI5CwnIoVkLJQMI2xB0zkLAceiVhU8gVAUBC/4CEViBhufRSQmGzKxSQ0Iqfd6npuYS6h6PdN8/UWbWniC8mSOgEEsqmeAl5fnb0x9Gi8kJCeUBCK5AwplFC8qwdzp1ZgIROIKFsIKF/QEIrfSzh6OZX9+oHJmh23j/S/BLF/ebPv6LRNtWmCvc2JH+FJDRPVtCzGOGgQGYgoRNIKJvuJbzrF7o4o+mVo1oiW0kY7+Xk1FRUooYS6if2TFTEXEBCJ5BQNt1LmJjbRfHWbBLGe8PkNHWIQpZqCU2gtvwPDEFCJ5BQNt1LSOawcvrhV4uEib0mOUdHjKqjZt1UTPMACZ1AQtkUJKGZ78zNvxYJE3sbnG2SECVhOiChFUgYP3FnlTDaG0rYWBLSSxcxByChE0gom4IkZOU0FgkTe03y1urol1RhGSXKDCR0AgllU5CEibldFgkTe03y5o6ZK3QUqC6AhE4goWwKklDJRq06JR4bx39IwsTeKLlanv5SXBJSmxHV0VRAQiuQUBVmyiIuA2nQ3fwxEsZ7w+Q0r5sKQGoTjmr/8jcKIaETSCibriUsBBIxNjQzkNAJJJSNDAlpMk3YUswBJHQCCWUjQ0LTZjyWu38UEjqBhLKRIaFpM5riMA+Q0AkklI0QCbsEEjqBhLKBhP4BCa1AwnKBhE4goWwgoX9AQiuQsFwgoRNIKJuiJKSYaTzmnp3ujoaEHYCEsulaQp6onVOj7o6OgIROIKFsipKQyC0hAQlTAgmtQEICEi4IkNBK/0rIEQ6NQUajOHqhXqLpoKN3fUMlNA8VJoMbWo7OBSR0Agll062EYVkWaxRHL5xWe8zSqDbNPGHYGNyw5eh8QEInkFA2hUvYHLOJdpjfm7DshoQ5gIRWIGGkUXP0Ql3yKQn1qn7At2k3JMwBJLQCCSONWktCi4QoCbsBElqBhLFG+oUDVaimIPW7JCRM7lZAwhxAQiuQMNIojl647Wld3rWUhA3BDSFhDiChFUgYaRRHLzR7miRsCm4ICXMACa30sYQc2jDSKI5eSHumzjaXhOFuovnonEBCJ5BQNl1LqAozPfIeaxRHL9R7Nr+qi75Em7ApuGHz0fmAhE4goWy6l7AJVinuHm2kw+6cQEInkFA2hUtoCr220Qs77M4JJHQCCWVTuIQdohd2G9zQDiR0AgllU7iE1MpzRC/sMrihHUjoBBLKpngJywASOoGEsoGE/gEJrUDCcoGETiChbCChf0BCK5CwXCChE0gom15KSDNkFgRI6AQSygYS+gcktAIJbUDC3gAJrUBCG5CwN0BCK/0sYSKEoY5gaOKo6XkxrxgJaYqM3ju6+dW90TNMxQIJnUBC2XQtYRzCkJ5PMo/T06JSUkk4dfYVnrY9etcvelUyQkInkFA23UqYCNxknoygZ+XN4rSWcFrvp1SjBc/aTgAJnUBC2RQjoX5K0Cwp6zbfyYu6OsrxK9TGop8hTAIJnUBC2RQjofaLddOlIC9qCafOUotRNxUhYUFAQiv9KyEVghzMIiFhVBJSk9AACQsCElrpXwnjEIZh3BhrdVQDCQsCElrpXwkTIQytHTMcTk0DCQsCElrpXwkTIQwpcoWRjiqh01/S44QmnsWoWmcJzYZigYROIKFsupUwGcKQhDS1T90fc78pJWmwXm+FhAUBCa30r4TZQxjyEYUCCZ1AQtl0K2HmEIaJnprigIROIKFsupUwcwjD0aijpkAgoRNIKJtuJTRNvh7UMDMBCZ1AQtl0LaEIIKETSCgbSOgfkNAKJCwXSOgEEsoGEvoHJLTSzxLSuDwvlwUkdAIJZdO1hOG87VKBhE4goWy6ltAEkikZSOgEEsoGEvoHJLTStxKahyg23xlGUtOh1/QMNp7Gpv5Qis13tom51pqeNmcFEjqBhLLpUsKwJORIatOv6Ebi5juVXHpVtxf1Ji2iWm+NuWZJb3ZkBBI6gYSyKUrCxOTRKOBFXFU1c0vpgfvWmGuW9FmBhE4goWyKkjBRj6RSjTZEk7VNQdcm5polfVYgoRNIKJteSag3b3taF3phvDVNewnj9HmAhE4goWwKlnCUXFNbtFBTZ1UbkCIAc0moaZSwNX0uIKETSCibQiU0MfCNcapqqWuX5hlek4hISmhJnw9I6AQSyqZQCY1xRqqps3+ta5fhpqjbMymhJX0+IKETSCibQiWkUGuqDai3bHv6N/eq2iUVdsdO/VMT6km9NJaELenzAQmdQELZFCqhKtpOndr8qglFOmp+JU2PEaqd1D2jNyQltKXPBSR0Agll07WEIoCETiChbCChf0BCK5CwXCChE0goG0joH5DQCiQsF0joBBLKBhL6ByS0AgnLBRI6gYSygYT+AQmtQMJygYROIKFsupaQf5bJQWL2dq+AhE4goWwgoX9AQiuQ0AEkLBhIaAUSOoCEBQMJrfS3hKMtYQvDuIb6KYlXjIRtYh4WAyR0AgllU4CE+lFBbZ55OJfipnFcQ1qepvAVU2f1s4TawoaYhwUBCZ1AQtkUIKEu1fQz8vSIrlGR4xqaspGizEzrVG1iHnYPJHQCCWVTgIS6jkkC0qIOa8hP7pJzpk1oAlm0iXnYPZDQCSSUTUESkl66ymlsM6KxeVrCMO4hJCwASGgFEmoJdXGow2nHEkYlITUJDZCwWyChlb6X0NQ81TLVRlm01uqoBhJ2CyS00tcSar1MSXfF3t80srFocceM6bQhIGG3QEIr/SzhXb/QHaNsnRkKDEUjNae/pMcJp85SUanWIWG3QEIr/Szh5juVelzOHeOFUDTdH3P/FRTSkAbrdTEJCbsFElrpYwkbSPS/LCiQ0AkklE2xEnJX6YIDCZ1AQtkUKmGi+2VhgYROIKFsCpXQ/CBvCUBCJ5BQNoVKWBqQ0AkklA0k9A9IaAUSlgskdAIJZQMJ/QMSWoGE5QIJnUBC2UBC/4CEViBhuUBCJ5BQNpDQPyChFUhYLpDQCSSUTY8lHKUIbBHmufsYWm9KkwdI6AQSyqYACSl+TBuPbBImnrKHhHmAhFb6WUKKcbjt6VQiWSUsAEjoBBLKpmsJMz05AQmLABJa6UcJR83z9BxSzTBtohqaJb1gLDumNtPz9HpVpwmrr7TbvNz1DXNCPm02IKETSCib3BIqWYwuFGCbIB9NuBkKQ/rrHzOCTauS74q9kZPNJSG/qNOoRP8mjOSdCUjoBBLKJq+E256mAo2cCss1E1xNOxZ5RoLFSy4J9UYTui0+KC2Q0AkklE1eCSluE9unC0W1wGFGdSkYRl9L+ET9Ny4JdcLwNSxb0wIJnUBC2eSVMC4JNVNnVREWyqULRLUhagQaIGFhQEIr/Sdh3CYkdNGXlJD2q1VjFaWFhEUBCa30oYTarEQHijIv7Cc1kfCNjNoqUzdFSVgYkNBKP0rYAPVoxh0zhI7yq60yGyBhYUBCK30s4dRZ7Q1NPaNQ96Tj1F/cqVxTa9oqs+VsJGFiCCL2L9TPvEJCF5DQSh9LqJSJGofUW0PFnG4F6sopWaV7Uje/qoPhG8n0uv7L6/FL9AoJXUBCK/0soQQgoRNIKBtI6B+Q0AokLBdI6AQSygYS+gcktAIJywUSOoGEsoGE/gEJrUDCcoGETiChbCChf0BCK5CwXCChE0goG0joH5DQCiQsF0joBBLKBhL6ByS0AgnLBRI6gYSygYT+AQmtQMJygYROIKFsIKF/QEIrfS/hn33hv/zPukhuv+juv+fbaQESSgYSEqlv6wtv8UdeJn/3l3xDTUBCyUBCIu1tfa9eP/5//iQQyZcf/Lf1+ue+z3fUCCSUDCQkUt7WF+rnf8AfeZH8yVfq/5vvqBFIKBlISKS7rb95qy7awSD48efrv8G31AAklAwkJNLd1s/rx/nDLpbfrn+Eb6kBSCgZSEiku60H6g/yZ10sX65/jm+pAUgoGUhIpLutz9Yv5M+6XOp1vqUGIKFkICGR7rbqdf6kCwYS+gckJCChSCChFUgoHEjoH5CQgIQigYRWIKFwIKF/QEICEooEElqBhMKBhBn4nZ8/8B956rswbr/s7o/yPbUCCYUDCdMj/ZEY+2R8SCgeSJga/UjMX32Z3zdhXPjgJz5fv+U1vq0mIKFwIGFafl4//3p+00Ry4VfqF/FtNQEJhQMJU/I3b9VFOxgEj/5D/VN8X41AQuFAwpT4+0gMJJQOJEzJP5deEKoKaf0Wvq9GIKFwIGFKPlv/Mb9lcllhzUxIKB1ImBJ/MxMSSgcSpgQSlgAk9A9IyPfVSEUl3BM8w8lcQMIFBhLyfTVSUQnfC37FyVz4LOEivgevWA8JbVRUwtuCFzmZC3u+Xfz21jt4sQc8/8YFmf4Fe77tDJ7ge/CKjZDQRkUlXBx8m5O5aMq363/2af3HBwk3BGf4HnxiUbCHrz8tkFA2TgnXBV/nZC7sEhJmObnFQp7dWsIs2PPttuByvgefeCJ4nK8/LZBQNk4Jlx4JHuJ0DvyVcHHwDt+DT7wY3MvXn5YM1W5IWAJOCQfuDS7ldA7sEqrK4qNv6+e//h29flLtMH+CXSt+96a6cui4WteVSrP7+IrPsFu8X+9Y8ZnW3fo8P/vjqDoanXXrD97Q5zMJaFMCe769HzzM9+AT9wTP8vWnJUO122MJU5UYInE38tcF+zr3H7aV8A5e5tf6dcGtN2nJ6rR+XC3qbbw7ISHtv/ht7a3+v2m3OQ9Zqv+F+KwqxS46X7gpgT3fVEnvYc/MvuBqvv60ZKh2eyzhU8F9fBO+4S4JBx5PURSmk5CkUqWcNiUS5Pk3LJaZ/abUUzTtNufRkul/IXFWnSxOoDclaJNvtwXP8U34w5lgJ199atJ1sBEeS+hnN5vimQ45ui7Y+DonbUs6CW+9SRVStEi6GExxR+sJCWld1UONhU27jZzGtq13JM6qE+jzxZsStMm3dcFJ70YKXw4W89Wn5v3gZT64Ix5L+MXgZr4Jz3g9eI9voQ33Bic7zZpJK6Fu3OmaJksYtvY4UbOEaotuE7bsNhXNWMLorLGE4aYEbfItVUkvixeDPVfxxacmQ7XbYwmfDT7km/CMm4M1fAttWPp48HCH9m6WklATlnRqv6Mk1Nx6k9rYtJuSJCSMzhpLGG5K0E7CdcGf+9UqXPRusIyvPQO3pf6u8VjCnwT7+CY847HgO3wL7bhkZ3DSXSNNJ6GRR2MkoxItISFJZLpYzAk0elfTbjqEl7bekThrKGG8KUE7CQfWBO961af2WLBzKV96BlJ1sBEeSziwM9UsS3EsWh9cy3fQlkseDzY6uy8cEpq6o3k1PZdqo5GM+mSO6+ponIg6PXm/Ttl0Dt7d0DsanzWUMN6UoK2EV+0Mfsn34QPfDQ7ewFeeidTVbp8lXBycx3fhFS92ahJqrloTBO86JpE2S0hNsq2PakWUEFoz86p30DZjqW67XXBcbY8TrfijtyMJ9Tolb94dLZGE8VkjCaNNCdpKOHD1weAxb8rC7wbB+3zd2VgXrE9X7fZZwhuC9Wme+pHGw+kaGI/sCYKTH7Yr633ON8X7B4OH/WgXLnosCB7hq87KmuDhVBXSgjLTfEGG0BckcbzpyzEXbTNzTfAY34ZH3Bw8la6BsXTZTrr9k/TahOcSDtywM9joQx/p194NDq7ja86Mqnan+oDmykxdaanrRkBEORJefcS/ocIn/jxIn6k3LN5whN+EJnyXcOCqDerrRfpU7l99PQh25moPGm44ElyToizMJ6FuQFBTPKQcCVWrcKNnU6AWPZymRdgZ7yUcGPhDVdBvvOZyqS2KRV/7UNVBDr6Uo1805v0jwcudbzC/hKYDjWkn4S7dZu+W9pm5dINnnd26t7tj12gaKiDhwMCypyjd+n30RxIbzSXteTLzGH0TP9kT7Os4S687CWk0V/ePGwnNFH0t4X/iyfUkYTjBPpzJnxVHZqpatycNfGLRNcGRLmo3CSoh4cDAJcvufZxTS2PnhsVFZNW16v5c3dya/BJqAWlCvq5zkoTRFH2akn996Ftizr0+LjuuzLxENfC9GS184uHgSL7e7hYqImE/oLu5N97jqnbnk5A6ZlThRkNE4Wwm2kXDwaa5yO1BM4yka6iJmfyZcGbmVe8F69/xY0Lw5fu6auU3AAn9YemzXO3eSH9ayV8S3nqT1k0Xeer/SEIzfYJqqZRKp9NG6kS8ITPuzFx6YxDsu1m+hl97OQjeK6Q9qIGEXnH1sg2Oand+CemVGobKP5IwmqLfJCGVmz2TUDV+N6hEjz0n+OnCJy6/R30L7vxDvuACgIQVogsJdVtPyfcDPXdXS8gixhLSK5eEml5JODCw7j2T0jquXTZ8UU8t66qzuwlIWCG6LAnVy3/Wf7SA1PliJKT93CZsnsmfnTSZedUjt+nyUCjv3bvsEr7QgoCEFSK/hNQmVIrRtF0tYTxFn3tHuQSM59z3UMJ+AxJWiHwSUivPFHDHyTWqikZT9Hdt/ZZaDGuhSseGmfyZQWa2AgkrRNeZacbrewoysxVIWCG6zUyqg/YYZGYrkLBCdJuZeauYWUBmtgIJKwQy00+QbxUCmeknyLcKgcz0E+RbhUBm+skD9a/yuyOXFci3dEBCP7my/gG/O2J5tP5NvljgBhL6yX+t7+J3RywP1i/iiwVuIKGf/Eb98z/mt0coH99a/yFfLHADCT3lovqboluFHz9e/9xf8rUCN5DQU167vf6jBx/ld0gcH7/+K/UH/p4vFXQAEvrKa1fSNHqRrFD/fw4OpgUS+ssfXPaA+cwL5LKffp+vEnQEEgJQMpAQgJKBhACUDCQEoGQgIQAlAwkBKBnMxgegZP6l/Nn4X8VsfFBpfip/Nv4H9Sv5YgGoIp+qny92AiLzJmbjg2pzWf1PZbcKP1G/HTOgQKV57f/Vf/SgXA0/eLNe/yhfKgAV5W8Fz8Y/X/1/OxwE1eduwbPxr8RsfAAAAAAUz+DKw7wEACiB+aOrarUlvAIAWHDG52qKYV4DACw4y2e1hLX9vAoAWHC2k4QoCgEojUHVJFSs5FUAwIJjisJVg7wKAFhwhsnC7bwGAFhw9pOEq5bzKgBgwdlCFp7mNeA92zfxAvCG1SRhDTlXDWYO1ea8qdbM41PHrCUJ/ck50J4hykxPqjVDh+d28GLfM0TTZmrneBV4zCRlpRezL2b098UsrwDOuUlelcfqGV4AnThHWblqnlelMjhpeuVrvA4GTtP7IbRCOjayozbCy6ATQ2Yi4m5elcnyETNHRIFGUMi8eU8EVkiHth/SVwYJU2NmX9RE1x1muBhUDPEmMDBj3hFhQ/bzKyfMdUHCDJghp0Oy50CtDItCNDRiDpu3ZJxXRTBPhSABCdMzZiqkB3hVJstDCUV94kpm0HzgZ1fzuggGD9BFKSBhBkbMeya5h3QwrOII7g0sgdXm+3OHrIbyCbooSJiJQdPimhvjdYFwxWsHnt9p5Kh5X7ZIakvw2AkkzMYS86bJbRaa+cq1tQObdiBnGzATZyTNtuC8UiCrMsHV+LW8Kg1utR6aV6W24OK6DAZNt1rtKK+XzrjJq1lVJ4WEmQibXDIfUOMOt1n4Z2FeVdE1QtrKq81sOnU5Sw5BwmyEWSlyAICrXOiSscKTSGW8PeHF6G/zQVGdtj4wZt69VQLHwnk2AaLdtmGJqQBKsHCIv8tlD3fJhdvTw+ImkY6bCxPVASgLfofKb0zM88SmE7wOssK93dIs5Ib+HKartWclvUWl94QM8WQZPF6VHzMrv3ZOVJHDDmK2mpNwkkqpFoZ9MqizdEHY2y3JwtBBdMq42W3epjIbY/s5q+Q1aLwinJ8px8LQQXR2d4KnHtbWlqUAd5/BwW4JKxRSBu1DB9HZ1plwstihckZTw6JYVmPGS0ILZXRvhQ6isy0NYXVwroTm8yAP5dZOwMHuCS08LeDNDB1EcM10zHDeLfxQxVj4zDXGcgsh6uIqvWoffrOjgpOW1eEzlwv8FToZ2i9mAqvvhBbuKHmmZtjTgA7v9IQTVmqHFvBnfOdNqDAFurALI7SwjLZFRNTIQGdbFuZ5lKlWO7BQ313jYfE7h5gHBRJ+n86W9802FDYy1qIczEZYgVigwnAw7BWtbcGUpkKJajVlDQ1EXQxo6GdmSVgyLURhuCSK6rRgJW/fEE4CrJ0upTK4krtkZhHKIgdxG63XheE8Bx1BVbQnzIdNslUL/+5GNZxSG6U+s52/xGq1Ez2MADV4NKyv1LYgInNPCGch1XYvcD0jquGU3T3rMaujWuLs4V75EQWCxYSm3hG1yxayuzsRtLL8gUqPGYwqirXZkV68kfsjzWuHUBXtHcvj7m7e0nui/u4FL4Crxuoo92pzR4t+L2eSJ+dtoCckup8XpmY4H0aNLaMpWjkm4/riqqNFVko3xQrWTqM12GsmoxZ+z5oWCaLZT7VzyNoCiDsvFacL+lobOhC7XRteyJZK3xK38Iuv0zQxFPWsz8oMvOghY9GPByh2bO++cTjO0ReIOYwgLQyDI1FhuKqXPxc/FNVEa8PoFS2OTXEHivp2O9HVoM/yleEkDs1cTzp8gJXEt+lwrwbuEgpi6kXB7E+WhrW5E5vyvb+rR+KfiFSsKqBYBRmI22q1tb3QcPnhqLStbUEro3CWhDMvmLUrMza5B/fvTjQEFTsm8U250MS9lrXaoaLf/6SCPa3x9jFDJ+L3mBg+PJkyPPbymZG1zQcjl0ohnqirajQHCpwvvyTx8Zgdwfdrr1h+INmeM0x0MHFofORcYwmomDuB0aOyGNyezI7TxdRKlx9NfjJ2Y1yipyxpqlMaVk1MHBjZPjMTN/FmZvaPjJyYmIgbITFrc7YoQTEMTiaN2XG461/72BSNSWgm8OshvWfmhM2stGxZic6Y8mnQsDsPl+xu+Dj0pMMHWNh/wlYedmT23HY8tCuE/Q391Dk9HFu5tsHAucPI34VkbPJEawPRwdzao+izFsX+xMRBzdy5kZkM7YT5TbubPgBFTOQAWVm+aXdyGL8tw2u3o50gkLHk7EHD8OFNnQuzsfGR040FqWILurvLY/XMyIGJNi7OTewemcHcJcGMn24aOtJsmTgwsj/RyxYxNqP0aypAiWG0MyQwNjMzMzkSsUmtZqncgLKYX2mzijg0QZwbGdmt/vDGVmAgAN0ydvScpTxMBwwEoCCWHG1f1LVjeHeKBiQAID0zIxOpS8SJA+PoCwWgFyyf2X5gwjUKPDuxdmQlRpsA6DXUyXZiYmKCxgLnqINm4vDIOObDAAAAAAAAAAAAAAAAAAAAAAAAAAAAAAAAAIDKMDDw/wEQXhCAOrMyq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AutoShape 4" descr="data:image/png;base64,iVBORw0KGgoAAAANSUhEUgAAAoAAAAFoCAIAAABIUN0GAAAAAXNSR0IArs4c6QAAAARnQU1BAACxjwv8YQUAAAAJcEhZcwAADsMAAA7DAcdvqGQAAMlxSURBVHhe7J0FfBTX9sdH1iUbdxcIEty9RYsUKHV/bV+9r6/u1I32X+revnpxKFCKuwQLCXF392R9d2b+Z3aGZbMRIptkN7nf7ie99861mZD9zblz5xycYRgMgUAgEAhE30Lw/0cgEAgEAtGHIAFGIBAIBKIfQAKMQCAQCEQ/gAQYgUAgEIh+AAkwAoFAIBD9ABJgBAKBQCD6ASTACAQCgUD0A0iAEQgEAoHoB5AAIxAIBALRDyABRiAQCASiH0AC7PQwNJ9AuCLo14dAINoB+YJ2dnSHvoEPn0G4Gp5vJPApBAKBaAmygBEIBAKB6AeQBezsIAvYpekbC7iysrKqqorPIBAOZeTIkTiO8xmEQ0EC7OwgAXZp+kaAky3wGQTCodx66618CuFo0BI0AoFAIBD9ABJgBAKBQCD6ASTACAQCgUD0A0iAEQgEAoHoB5AAIxAIBALRDyABRiAQCASiH0ACjEAgEAhEP4AEGIFAIBCIfgAJMAKBQCAQ/QASYAQCgUAg+gEkwAgEAoFA9ANIgBEIBAKB6AeQACMQCAQC0Q8gAUYgEAgEoh9AAoxAILpJQ0PD0aNH+cwlzp8/39TUxGf6hDanAfRwJtDt6dOn+UxbaLXajiu0xmQybdu2zRkuGsIZQAKMQCBaALryzDPPbLGQm5vLl3Ya59GSHs6ksbExPj6ez7SFTqfruEJrdu7cGRAQMGvWLD5/Cbup/v33313tGeGKkK+99hqfRDgl5oLz8OEzCFdDetUDfKo3qbLAZ3oMWGmpqan33XffsGHDPD09jxw54ufnJxQKKysrs7OzQT8OHz584cKFIUOGQOXa2trg4GA4tHfvXpqmfX19QUtiYmIEAsG+ffuio6OhCfQA6gLVuP45oJOEhASuCWShFUhOenq6bU3bbiFr16T1NODWYceOHRkZGeHh4TBhbiZubm5ZWVltzgFGpCjq4MGDdtPQ6/VwmiDA0BXDMOfOneM6hAq2cwABvnjx4pQpU+zG5bJwLkBQUBBY0txZGAyGPXv2qNVqqVSqUChaT5W7aEqlEurDuRuNxrCwMO4iQE04U4IgwOZubm4+e/as3bWFUXJycmDy0An81izn5xji4uL4FMLRIAsYgUB0RH19PbfQCkIFknD8+HEQkqVLlxYXF3MmIEjU119/vXz5colEAmmoCWLz6aefgiqUlpaCQlx33XWFhYUglpb+WL777jsfH5+VK1eCnoGKZGZmgpJBFrRtxIgRXB27bu2atJ4GNAHBg7EiIyP//PNPrhOgpKSkzTkAJ0+eBHGFPsEwraurA6mDWw3Ibt++HbJQAWYFCjp16tSvvvoKsnZzsPTBYjsuTPWbb76ZMWNGSEgIKDGoqfUs4IIMHToUzF84x9ZTtV40f39/0LzJkydDzYqKip9++glGHDdu3CeffALVYM7QdvHixXbXFm4XfvjhB5hqVFQU1yHC+UECjEAg7KmuruaWoCExffp0+NIHXQE7csKECWAaQjYlJQVMN742hoGVuX79+sDAQBzHIQtyNXv27FGjRoGhBiIE/YCFalUsUJqysrLhw4dDZdAYUPeamhoQHshC5xqNhqsGWLuF0e2atDmN8ePHw0/oCipzJUCbc7ACOgd9Qiec+lqnAVk4CqcQGhoK5WBfgszbzYHrAbAbF07By8sLsmDsQtbu4nC0nqr1onFZjtTUVLCwoSGYwtAtdAjpq666Cg61Pi+Qbbg/sLRDuAZIgBEIhD3wPQ6mFQAJb29viqLAxgKTjiRJMLCeeOIJsDh37NjBVQZJgJKIiIi3334bVApKFi1atHfvXmgFaVA46Oehhx668cYbLdVZwHjlUxZgCLBoN23aJJVKuaVgwK5buyatpwEivXHjxt9///2ff/7hSqy0OYfWgDH95ZdfgqSBTckXXUIkEhEEYTcHjtbjymQyyEI/8+fPb31xgDananvRrOj1ej7VFp08L4TTggQYgUB0BGdy/fDDD2CKQTYtLU2pVIIpbFUjk8mUkZEBR0GlQFqgBNRx4sSJYPaBPXfixAkoBAuypKSEqw9KFhQUBP1A+bFjx2bMmAGHwECEcn9/f64OYNstzMGuSetpwKHExMSbb7556NChXAlHm3NoEzDxYebLli2DmXAlBQUF0CQvL08ikYjFYrs5cHXsxoVsc3OzQqEAMxqyrS8OV6f1VK0XDdIwXGNjIyRGjx7NLT/APYGHhwd0a6nL0vnzQjgtaBOWs4M2Ybk0rrgJCwBLNzQ0lM9gmEqlOnTo0O233w7KJBQKd+/ebTQar732WjgEugI1s7Ozz549Cwafn58fFIKajhgxorKyEn6Cph49erSmpmbs2LGWzlhAaUCBLl68ePXVV0Pz/Pz86OhoSIOWnDp1avjw4VAH5mDbrV2T1tMAAx0AaYQRQSkhDeUwExBCsLBbz4EDqoGyQgIsb5gt6GtmZibccEATMGRjYmJA20D87r77bjh3uzlAq9bjQsPc3Fy4VsOGDfv8889BekHFbS8ODAQ6atsE0lBuvWiQgHFhJnA14FKEh4cfOHBArVbfcsstUA0IDg6G0/f09LQ7L5BtTvUdC9qE1Xvg1psyhHOiO/QNfPgMwtXwfCOBT/UmyRb4TC8AnYOE3HPPPXze0Xz33Xdgy4KK7Nq1i6IosEH5Ay5IdXX1l19+uXr1ap1O984777z00ktSqZQ/5prceuutfArhaNASNAKBuAJgaC5YsIDP9AL33XdfcXHxli1bvLy8XFp9AR8fHzBVt27dCgb6s88+6+rqi+hVkAXs7Li0Bay48X3GqNVse53Pwx2f3FN53w+6A18aU/ZBVhgzTTL1VkHQSIyhTQUJur2fUHXFXM2BwcCwgBGDGWQB9x7IAkb0IqR3KOnZwvUBLpKQXmGEkn1ZAhfJlLeuZTQN2v2f6+P/FEZNVt71JS6UcDURCARiYIMEGNFvgHHc+Nn16s0vG85u0h3+TrtnLeERRAaxG3AQCARiwIMEGNGf2C440/Wl8BMXiLisIHC4dNY9OMn6/0MgEIiBBxJghLMgCI7DaIoqy+Cykik3Sec9SvpGclkEAoEYYCABRvQugvDxnm8kWD+qJ3byB1qCS5SSKTcbknbR2gauRH9mg27/51RVHpdFIBCIAQYSYETvQlVkNv/vfutHvfEF/oAtOCFfvpqhKe3uj/gSDDOXpOqO/shQJj6PGKBotdo2o/laaWgn3G9vYB3rvCU+IMzN1uczAuFYkAAjehdGrzbln7N+qJI23paRLX5GGDNV/fsTjI51v4dwCb799ttvvvlmy5YtW7dutfNg7HK0jr/LCbCuKxF/URBfRFdBAozoZ2TzHpWMX6le97S5LI0vQrgIs2bNuu6661auXEmSJGhPYWEh6HFqaip3FDQMsgBnRHJZa0DAw4cP2yk3wzDbt2+HOqB8kIVW6enpu3btEgqFnLfIKw5hhQsTBP2DglZWVloHPXLkiDUiApRDHegKEsnJydAD2L4ikYgbyw67uVlpsxMoz8rKss4KJgMTOHXqFHe+1gQcSkhIqKio4HoA45tLsP227AEOpaSkwARyc3O5o4iBARJgRH8iveoByYy71JtfNuXYmw6kZ4ho1CIMR/9EXYOTLWPr2oX4BX3yswm1axfNlxOtH374YcyYMVdffTUY1iB40CEX+Fav13OWZcdDWGbBYxttV6FQbN68GTo0Go0HDx6USNgXzSFrDdPr6+trjb/bnslrNzeusL1OSlpGIIY+oVV0dHRwcPBLL70UEhIyfPjwn3/+GXqA04EpwSn88ccfBw4csJ6aXQ8o1u9ABX27IfoNQWAsCDCjb5ZMvsntnu+4j2zJc9xRyex7FNe/Q/qhbxznBYTTaqUBID/4pdi6diF+QX2tWTgKP+2i+YI6QpYTpLKyMshyUZi4o1Y6GIKvYcE22q5cLof6IGkg2NOmTYP6XJ02w/S2Seu58Qfa6aR1pN5hw4b5+PjADQFMFWbl7e1tDQMMgg1tw8LCuFPz8PCAU2vdA4r1OyBBAozoRYwXdxtT9/MZC7S20XBui7mUXWej1fW6Q9/oT69v8ZC4nH8NyZiyD2rSdezLwQjnhFuCBuXg8zaAxtiG+LULtds6mi+gVCqhN2Dt2rVtrgPbYTcEX2oxTO2i7cIM09LSzpw5M3HiRK4EpK51mN4OaHNuHXQCI0LlnkTq7XkPCOcHCTCiF9Ed/xn0lc9YYAwazfa3zEVJkKabKjlP17YfQ8JfXE1T9kmoyRi1XBbhWoDFCXahNcSvXajd1tF8hUKhl5cXVIM0mJtcYcfYDWEFBNgu2i4k0tPTQSM9PT25Erswvdb4u23S3tza66TnkXpRrN9BAooH7OygeMAujYvGA+4kOTk5IGwgQuHh4aBSITaxdSsrK21D/C5ZssQ21K67u7s1mi/o4rlz52bPng0238mTJ1NTU0Gq3dzcoJ9gS+BbSIDCQRoSHQzBRREGwDC1i7ZLkiSIWWxsrNVQtgs2DFYsF38X6lvHAnWHsbhs67l10ElcXJxdpF5rn9YEnFdYWBgkuFFsE9ZlatseQN2hHBJ9D4oH3HugaEjODmcX8hmEq9Eb0ZD08etI3whh5OWFX0swJOeKhtT5EL8FBQUgxg8++CCf7zQDKYqwM4OiIfUeaAkagXAxJFNuZgw67Z6POe/ZzkknQ/yCvZiQkNC9r/iBFEUYMThBFrCzgyxgl8btnu9M+ef4jGOhTIakXZLpd0im3OKEFjBiwIAs4N4DCbCzgwTYpemNJWgWmmK3iOsaQX1xsRwJMKL3QALce6AlaESnwCVKQuHNZ9oCF8kI9xabURG9hLngvHbPWkHkROns+0B9+VIEAuFqIAEegOACsWj41dJZ94hGLSLk/HsXPUS++GnlnZ/xmbYQj1/h/uQuPoPoTXC5h+yap0lv3oUFAoFwUZAADzRIjyDVE9vl170hilsoX/qC6smdhIo3TIWRE8VjlnJpROdxtutG+qAYyQjEQAAJ8EBDuuA/GE40fryi8YubGt6fp935LmbmPeeBikim3calEZ0HXTcEAtEbIAEeaIB5RFVm0+oaSDOUyXBhB62pg7Ro2BzCMwSXqsRjl4lGL8ZJ1r8BgIvlotjZ4kk3CMLG2kU+INwDQXvAksYlSr7oEqRniHjCddCqPWtMGDtbGD6OS8MQwqEzJZNvYudgsyQOxrpwyAxICIJHSmACl+qTfjFQWRg9hctyiIZfDW1xkUw8erF4/Epoyx+wAFY+zFMy9VbRiHm4gPcUyEKQMChbPvzqy+VtFrZzKdq7bghn5uzZs1yABwTCmUGesJydrnrCEkZOEkVNMRcl0g28t3cOxS0fkt5hhEQhCBwmjJxoTDvI6JsFoaPd7vsRlJKQe0in3ymMmGhKP4RZYuCD8Cj/9Q2ooDBqsmTCdZhAhBOk4exm9tDI+cq7voKuSJ8I6dyHjBe2M0atICROGDON27AtnX2f/NqXTfln4VZAEDjc7d7vxaMWkyo/0GwQWqo8nXuBFSRNNv9RQeAI6VUPwKwk026HQmHYWPnK10mfcMnU20BWTRlHoBBw+/dPcEchX/maMHQMCKdkyi1UVQ5VUwCHxOOWu/3rW5gM6R4gnni9aPQ1xgs74CxAXGFoUdwiXCAUj15Cegabso63WQidtHcp2rxulhl1in73hFVZWVlYWMh5gCouLq6pqbG6Y+wzGIZ5++23p06d2tzcnJ6e3iWPTucsWJ1Kchw4cAAK7SIgWTEajWfOnFGr1UOGDCFJki+1EB8f7+XlxXnX4mizf6C9co6Oj14RuD/4+eefGxoaut0DRw+n0UmQJ6zeA1nAAw3d3k9pXaPyX98qbnjX1jxt/Ox6U9oBqjqv4aOl8AF5BmNOvuJVc97Zhk9XNf/6WNPXtwlCR4H9B5XhkGzpC+aS5Pr3rm74YKE+fp0g+PIfoWTGXcbEnU3/e6D5pwcbP15Oq2v5AxZAZaVXP6T56w1j0i52iBveoeqKoZPGr29vWLMA0jCo1Y4k3PwId/+Gj5Y0fLwctFY6536wMhs/vQ4++hO/isdeCxW4moB0xt3afz6Emg3vzzOXp8sWP8vZqSDnjV/c1Pj5DU0//rvp+3tI73DRiLlQLoiaBNNu+uaO5j+ehFa6I9+3V9jBpWh93aDQhUhISADR5dIHDx60C2fbN8CgUqkUZC8nJwduAvjSzpGamhodHc1nLjF37twOQhTAQD4+PsOHD7cVWgDuA/bv3y8QCPi8hTb7B9or5+j4aMfANHbv3v3f//63585DYBohISF8BuGCIAvY2emqBczomljlE8vEcYskU27GZSpT7mn4o4dDomFXEQovzooFwNqTTL9Dvf5ZRlsPWTDswPokPYOgOZh6kkk3ane+S9cWwRFzcRLpF01I3awWMOkVZgJb0KSzBEtgO+csYDB5FStf12x/k4upACUwB83ml+k6i0N5ykQ3VULP5vyzoGRcE1A4vhOGhp6b/3c/Xcd+RzMGNWi5KfsEZy5LZ/4LRtef+p3th6agiXj8SlPWUbq5GrpiLMvsACQkU2+lqvPhohEKTzCOqdpCqiwdjnBxHdos7OBSQNbuunWJfreA9+zZM378eM7qhfTVV1/92WefjR49WiQSffHFF2CMJiUl/fnnn0ePHoWjkyZNgnKuoVar/emnn44cObJ3795x48aBGf3tt98ePnzYzc2NM2GhwscffwzGHJib2dnZo0aNgvSPP/4IXYHKQparcOLECRjCz89PqVTCUZPJpNForHFtoUJubi4MnZWVNXbsWGjyzTffHD9+fMeOHTExMSqVCkafN2/ehQsX4O4Bps21WrNmDXcKkIaG//zzDwxXUlLyyy+/jBw58pNPPgG7PzMzMz8/H8rXrl2bmJgIJwJZmCecCPQssUQFBrj+zWZzB+NCCcwTThMqcH1yRwsKCr766is4QahAEIRdHe7UQGuhGlyB7du3w50Q3BZs2LABhLOiokImk8GJQ03rKdhdDfj5xx9/wFXduHHjmDFj5HL7V86gpk6ng8lkZGTA78h6WTr+zUKHv/3226FDhwwGA/wirNdn2rRpXAU7kAXceyALeABCa+o0O95pWLvMmHZAMuUW6fQ7+QMtIbxC4afyri/dn9zJfQTh47nHvdzGaaqcDf/CYxOVSLfnE1zhpXpyJ7tW7NniBlw671GwcY0Xd3NZ0jIEVcEGNOWwKDqGu9kEj7P2bFn6vjyQJYuLpFwOuFwT+rEoOkyDy4JGKq5/x+2e7+AscLECswRnNRcmGs5tkV/7suqR9aDlnLncZmEHl8KlAWOrrKzshx9+eNkCiLSHhwdoIegTqGBdXR18p8M373PPPQcGGY7jtl/xmzZtgm/kRx99FOzIxsZGEAawYqETLjYAAKoAIgQNoUNQIFAU0CpuoJSUFPhy5yo8++yzXESEiIgIqPnAAw/Mnz+f68FoNIJNDKM89dRToFJQ8vvvv1911VVPPvnkkiVL4uPjoQLM88CBAzDzO+/k/xlzhdapcqcDiWPHjk2fPp0b9IknnggNDYVZQWWY+aJFi55++mkQoYkTJz788MPu7u5cW2tXHY/buk+uFdyO3HLLLc8//7yXl1frOtypwQUESZ49e/Z//vMfEFQYFC7g1KlTH3zwQbhFgJpQAjO0bWK9GlBOUdQjjzwyZ86cvLw8dsY2QH240ZkxY8bjjz/O1e/Mb7a+vh5+TfBLufbaa9PT06ET6/XhKiD6EiTAAxYwDdUbXwCLUzh0Jl9kh8UsVq97GoxO7tP0+fXqX/9jOUSzP4kWz8+smMszGj9aqt31ARiObo+sJ30vx8zXbH6F9AiSXfMUn6cp9qftxiUubWgRPr07kJaFRJMefkivfkh+/dtUVY7u8Leara+BXc4esqDZ/lbj5zeayzLky16Sr+QXe9oo7OBSuDJNTU0gn++8885bb70F3+P+/v7wXezt7V1dXb1v376ZM2eChQeyBIWgNCCTkOAawvcyZxX9+uuvixcvBvkEAVi1apW1Ak3TICdgtEG6tLQ0PDz81KlTU6ZMgQqg+nAUym0rxMbGQp+2wgnU1taC8IAwg2yAjc6JARfUSK/Xg5EKFcBuA4tt6dLLr4FBIZh31pmAYQ2nCaYzyAmYv3azsg4BJdC53YIt1xUY5R2M2/pMrRMA3QLl3rlzJ0mS7Y0L9y5glYIqwzlyo4Nqcgm4N4KakICZ2zbhrgaUW6856Cv8dqDEFmt9SMDvFEo685uF2ws4x6+//ho6v+eee6ydcEcHOJQJbuIZfTOjbeA/kIXvEO5rqj9AAjygYZdqddZNQ4zJiAn5lTeAW+klFF5UfZn1Q+vYgKZ0Qzn8FATx8d3ATCRa7jpmzAbD+a2NX96M44QodjZfCtpcmqrd/ZF44vXci7PcJilh2BjLQRZB8EhQO7ONTdx5bF1PCELZPilLuH7x+BXGhL90R3805Z1lHS+3/HMCYdZsfVV/7H/iuIV8UavCDi4FYHfdXAj4Kudi3gEgDNxuHbCTQC3ASIWv6ZqaGpVKBZIJKhIYGMjVBMxmM5iJYCzee++9Y8aMgQpgOdmG3YUvcfgJwgPSBb3ZbuyCr374QodvfIIgoEJhYSEYdlABvuvhp1UJAJgS99VvTXCAIoLVCPoB5XFxcSBscCvAH7NUtp0qdAg3GVu2bLnmmmugIZTYDmrbM0zVuvTNYddVm+Naz9S2T2gFlwhkFcz906dPNzezf2JtjpuWlsYlrLqbn58fGRkJlxR+O3CRWzfhEtZrbnvxuRPksKsPic78ZuFmBWzfhx56aOXKlXDvYm07MIHz16vBFKFqi8zlmeaqPKqmkKoroRrK+Q9kawrMldnsmyMN5bSmjrn00mbfgAR4QEG4+6se2wSCRHqFkJ7BsvmPgWgZLA8yAbCGSY9gQUAs4R6IC8SmggSqPEO68AlOaHGRDKRUEMI+74FDdEOZdN6jpH8MofJX3PieIGikpQ/WzRZYnITSB9Kk/1BMIKJaxuTRn15vTN4jW/Yi6RcDikhV58mueVoQOpp9GSlqsnT+f4wpe7u3lYl1LXLty6RniDBignTWvabsk1w/cIdBBg0H+YQhZIufsS4di0bOF4H1jxO4UAKT4ebZZmEHlwKwu25coUtgKznZ2dmcAIA9BLpy5513gmBMnDjxr7/++vzzz8GCtN1ULJVKwSZ77733Pv30UzAE4ahAILDd0wQVoJ/3338fLCowoeDQtGnTdu/evXbt2mPHjt19991QAmYiVDh69CjcBEAW9ABEaMOGDXwXlilxW5m4uYHROW7cuDfeeGPNmjULFy4EyeH2OoEZumvXLp2OX9iwtuIAAQYZU6vVU6dOtc4KBh0yZAgMals5ODj4559/Bv3jsgB3tONxof82+ywqKoLr88EHH8yZM8fNza29cUtKSrhERkYGp7sVFRUwBHQL+g3NoQkovW0TSMDVsF5zSFAUBYkDBw7AL4udtwW7+pDozG8WrtLmzZu/+OKLL7/8Erq1djLAAB2lm6rMVTlUXTHdXMMYNOyqHrewZwfDsDpNmWltA91YCd9XoMpgHLdd2dGgYAzOTpeCMbC7l5e9KB51DegiZEGZdAe/1sf/yR0FKXW770f2+S7DNH6yAv5pkh5B8lVvctYkALeKmi2r2U1bYGIGxCpu/4QVWpoCCadrCkRxCxq/vAWGUN73oyDI8ifNMGAHa3a8A/9YJVNvBaGtW82+ywtC6PYgu1uq8dPrQC/lN7wtCOSNacOFHdq/3+ee5to2AUDzFLeubVy7FKxPyIL2qx5er/7jCaPlTSSPF48Y0w5CIdeVuShRvf45mDCkhdFTFNe/g0tVMA2YKukbaco6DhcNroNs+SsgtFCHbqyA+uaS5DYLId3BpWh93bg6naG3gjG0pB+DMcC4mZmZ119/PZ9HdIhGo/nss8+ef/55Pt9pQEdBTR977DG4yeCL+grXCsYA3y2s4sI3TM+kDYd7dLkH6wCf6EUzFQmws9MlAeYAdSE8gzHKRNUW293HgXwSPuGMup7z1MEBegkWMw2FTexmFltAPml1LfxrhoZQDW4SuXIQZkLlR9eXcV4+ALaCVGXtFoxItr5FIAFCqsLdfOjaYsZs4EoAuybsQrfSx3YOhJsf24PlFECA9af+gEsBGsw011rH5YDhCI9AuqEcbnVhLBiFfbQD5WDmeodBGqbKcJu82inkaO9StHndOsNAFeCmpiaw3nx8fIxG4/333w8mIH8A0T6JiYlbtmxZsWIFGNx8UacBSxoucr9cZ5cRYLB6m6tpXTOoMF/ScwiSVPrgMncQZL7EoSABdna6IcADEqsA83kXYcBbwIgBjysIMEM3VbM35b0jZ7hATLj7w10+n3cc6BkwAoFAIFwWykjVFLHugHrNmGTMBqq2iG7u2upXZ0ACjHANmn991HB+G59BIFpy9OhRirryyyTFxcUXLlyAhF39DpprNJo9e/Zs3bq1sZHfFY9wHhhdo7kqn9tT0rswDN1cTdUU8u4KHAQSYIRrYC5Obv2IGoEAjEbjiRMniFabZbKysn777Tc+Y0Gn0ykUCqh/4MABa327rB35+flhYWE+Pj4ff/wxemDnVLCK2FBut82lVwGlZ1+ttOwvcQhIgBEIhKuSlpYGtikIrYeHB47jJpPp0KFDnLVaWVm5a9eu8vLy06fZrewcdXV1wcHBtZc8aaSkpJSUlNhlbTuBJiNHjoyNjZ02bZpareYcjCCcAfa13eaa3lt2bg+GMptrixxlcyMBRiAQLklSUtL+/ftBIP/666/AwEAwT9euXSuTyUBiv/32W6VSSVHUkiVLOBdXAFTggjGUWjxpQDo9PT0oKMg2C0ps2wnXEEzkHTt2QD9ky9hKiP6BYai6EusbGf0ATVGgwXo1n+0BSIARCITrAWq6ffv222+/PSYmBsQyOjoa7Nfm5mZQ0+PHj0+ePFkqlep0OjgKSsw1aWpqIghCKBSmpqYmJyfr9fobbrgBDF/bLJjUtp1AK7CDX331VW9v77vvvpvrB9G/0A2lVu9+/QbcBNSXMIaeajASYAQC4XqYTCYwTD09PUGJQXpDQ0NBO6+66qrp06c/+uijs2bNssot38DimBOqcYmpU6dWV/Mvqdtm7TqBkoaGhkmTJkEJSLWlOqI/oRsrLW/6OgGsIV7K+RvoNkiAEQiE6yEQCMxmc1ZW1s8//0zTtFwud3NzKyoqAj0+deoURVFarRYqFBYW8g0ueWMG2dZoNHPmzKmqqiooKLDL2nUCrerr61E8PieB1tTRloChzgJDs2HZzN3fF43iATs7XY0HjHAq+j0e8EAF7NHw8HCwfWfPnh0WFhYUFBQdHQ3WanZ2dnBwsL+/P7fbGTQYslwTkFLOK7JKpQIlhlZ1dXVgQ9tmZ8yYYdsJVAbZhoRtEKfBhpPcfzD6ZrqxAuxOPu8kMDRj1BIyVfdcZSFPWM4O8oTl0iBPWAhXxyk8YVFGc3WBXaAz54GQqgiPyyGnOg9agkYgEAiEE8PueCp3WvUFaH0To+2OnxYkwAgEAoFwXujm6r7wddUT4BahqRLreixhJMAIBAKBcFIYg8Yu9JmTQlOWOKpde6SLBBiBQCAQTgnD0I2VTrfxqh0Yk47RdG2TNhJgBAKBQDgjYPvaRhB3ftj45ZSZz3QCJMAIBAKBcD4oU29EAOxVGJruUswYJMAIBAKBcDroxqq+jHTkKGh9M2PQ8JkrgQQYgUAgEM4FY9TSBudwOdlVLJGD+fSVQAKMQCAQCOeCbq51lb1XrWGM+k7GSkICjEAgEAgnAsxfxtjZVVynhKHVnXp6jQQYgUAgEE6ES5u/HJ00gpEAIxAIBMJZYEz6zm9icmKYzvgPQQKMQCAQCGfB4lR5IIQIYt1nXsk5pYsIMEMzJgOjb2a0DS0+UGIyuOJW9TbRm2gTNRD+5SEQCER3gK96XXeiGjgjDENrG/h0OzivALPb0NW1VH2puSLLXJ5F1eRTdSVUQ3mLD5TU5LMVKrIgTTfXWNYuXEzDdiTVrN1X/MzGnCfWZ1M0EmAEAjFIYXRNjBNHPeoqYCV2/DDb6eIBg4Iy+iZa14zRYNd2Y244RhCERIlLFLhEyZc5N4cy6n84Xg6Jmyb6LhvtzRVaQfGAXZq+iQdcWVk52ALyI/qMvgzIT1XnMyY9nxkQkO4BuMydz7TCaQSYpmltPaOpZ1hHmg6ZEo6TJC7zIOQeGEHyZc6HzkRvT6zJr9EV1urX3hQjEdqvSSABdmn6RoARXSI5ObkvRQXRSRizAQTY1fc/24GLZKR3GJ9phRMsQdMU3VRtrsqhm6oYyuQg9QUY0HK6uZqqzGHjadBdcJDdZxTU6rckVC+O83p8Xshd0wJaqy8CgUAMEhhd8wBTX4Ax6UDj+Ewr+tUCZtiN2kxzDfyfL+k1cJzAFV6EwhPDnUXkDmXUmyhmwQhPPt8u8AvC+STC9UC/PqcDWcDOCVWdx26qHXCQ7v64zIPPtKTf1IgxaOBys1Zvn+xhhlFYa7gqj9H3v39RjYH6/XRlmJekE+oLoK9vlwb9+hCIK8NQJuZKL+10Eqoiy3BuC3yMaQe4aIaG+HWmnFPc0b6Hbt8jR38IMGhhYwVVV+yoy9154HdM1ZXS9aUdrAn0NjlVum2JNdeN84n0kfJFCAQCMbhhdE2OWn8GAQZ9IX0i6MZKzZbV/fhtz8EYtO29K9vnAmzSUzUFtKa+/9b6GVrXRNXkM0YdX9BXwBnvTa0rqTfcNtlPih73IhAIxCUcuzZJuAcIwsZKptwC6ks1lPGlAG02ZR0H45gqz+AKzCUpVEO5Mf2QMfFv9nltb8DQ7bml7FMZYLQN5poCZ1jlZ8wmqrawM67CHEWTzvxrfMWwAPmcoe1uSUcgEIjBCOtqyfFvH7HOmgwaQu7F5zHMcH4bra4lPIN1R3+gKrOhhCpJ0e/7lJ2AQa3b+ylXzeG0Z+/1mQAzdEM51VjRf4ZvKxiGbqqi6kv7YEppZZp/Uupunugb4inmixAIBAJhwbJI68jvYVPGYc3mlzW7PpDOvg8Xy/hSDBNPvF4YOwsnhYRHMN3MBywSxi0SDZ8rGr+Cbqpk38pprDAXXoBPJ0MKdoZ+tYAZmnVTdSWfIP0AwzC6JqquuPceEtAMsyOptkFnvmmir0iAlp0RCATCHoebv8LYOfJVbylueEcQPp4vsqCPX6c78CXr7sPGSSQuELE/CQGGsx4jQJihgsUliMNWpBna1KbK9L4k0BRVW+TAWwmHw+7Hri3CWAcgDqZOY/otvnJiuHJalIovQiAQCERL+ij6L8OYCxNkVz8sHr+SUFxel7ZDEDxSPOE6+BBKH76o54CxZ9TyaRt6WYBZ9S3u++1OXQXuv6g60GBH7sq+UKQ+lNFw62Q/fxV7e4VAIBCINmAYrG80AsdFw67WbFmt3vg8ra7lC/uKNnWwNx1xgPrWuYD6WsEFItIrBCN7qpdmml12DvEQTwhX8kUIBMJpQI44usf+9PqpkW5ysYM9+zImHVVdwGcGLrhISnqH85lL9JoFzD73dSX1BRizkaoraXOlvvNUNZt+j6+cFaNC6otAIAYSM6JVmxOq6zQmPu8ojAMq+kJ7tPn6T+8IMMOAkrmW+nLANWL3ZHXXOdeZ/KZTuY13TPXzUgj5IgQCgRgQSITErZP99qTWlTc68mmdJQTAwAdnddH+THtFgOn6UktcXpcE7huoulI+02mMZnrT+Wr4B7p8jDeBI++DCARiACIg8Jsn+p3Mbcyrdph9NcDiD7YH+7S31Zk6XoBpdS1tcN49z52BMajppi5EVy1tMGw4VzV3mMeoYAVfhEAgEAMRsC9WjfPJqNAmlzrGyhokAgy09r7sYAFmDFq6uZrd1ebi0Oq6Tr46dTy7MalYfdtkfw+ZgC9CIBCIAc3iOK+aZmN8XhOf7zY01e1Hfq5HKwF26C5oysS+vNzfnq8dBkEKvMMxyzvabcLF0gerd1jAZU8riC5hNBpNpkHxBAjhPOTk5IwePZrPIHrA6bwmjZG6OrbtWHudgX3kV1voKJvNmLSLwRjx6CV8viuYS1LYjcq+UXy+F2i9EdpxAswwrMONtt41dl1woYT0DmszhHCdxvRPSt21o72VEgdvyh9UJCcnKxRo3R7Rp8hkMj8/Pz6D6BmpZZrcah18E/L5LsLom9l3TxwCw6jXPyNb9iIhtwnzyjDG1P3CoTNw4RWizxni1+EKT9HIBXy+F8BJAekXw2csOEyA6YYyWtvIZwYQhERJeAbzGRtohkGbrXoOeiMTgXB18qp15wubV4336cZXIqOpoxor+UzPoKoLDGfWy5Y8x+c5QJU3PCdf+gIuv4KZ3gcCjOG4ICCWT1twjAAzejVVX+KoZQTnAsdJVQAuQ74kewUkwAjEAKC80Xgwo/7GCb5CsmsaTDdXW4Mi9BD94e/IkDhh1BRT5lHDhe0YIRCNWkxVZpsyj5CewWTIaMnkm8AaNibvxigTG6xw+p0YThjObYEKuFiBkUJhzDQQYNvmothZfO8OAQQYLGDi8qKpIzZh0WyA/YGpvgAbNKkSox3vKRqBQCAGBgEq0TUjPX+Pr9CZ6EMZ9VXNnX5RmHbMDizGbDRX5QpCR8M3tiFxp3zZS4ob3wP5lM66h1D5y655BtSXrisxZR9X3LRGcevHYDSay9LBaDZlHVPc8pFs5WtcSAa75pa+HQnTUkrI1157jU92F1DfAfbo1x64t6BMuNSNzyIcR1VVFXoah0AMAKQiMsZP9v2x8r+Ta+UicliAnD/QIbS2vvXe4G5gzjkJP4WRk8DKxIVi3dEfGYOG9I3ACRKsXtGQmbhIai5ONuWcMueeNqUfouqKSY9AzKSHCoLw8fCTri9lN0n5Rds2N6Uf1h/70ZR+kPSJIK60iN0ZCImCV3oLPbWAYZa0bgA++rWD1qkZfTOfQSAQCEQrSuoNF4qawWA5lt3Y2SVRB701Y8o7KxrKG6zCobMUN7wDSqw/+iNXwiMUC0JGyVe9BR/lnV+wj3uFYsZs7yHStrloxDyuPggwf7iHtLT4eybAzIBefG4Bw56pg1ZLEAgEYuDhKRfeOTVgfJiyWW9OLeucmw5HvATMPUjm3yCiKe3uj0z55xhtA7tsieNguRozj5hLUgRBw6nqfGPSLlNBgv7Er9BKEDicKs80ph0wJu4E47iN5g6n5fn2aBMWaBKtqeczgwBCpiLcA/kMwhGgTVgIxMDDTDMaA6WSXtk3EVWVw5h76gmAff2XNovHXstlqboSc94ZXOYuGjYHwwm6qcqUdZz0jRSEjmEMalPGUcasFwSNIP2HQmXuKKHyIzxDMcoIKm7XnOvTUZAqP9zmLakeCLDZYK7KB0Hns4MBHCe9QnERcrvhMJAAIxCDGaoym6F6tsWVYTTb35TOe7TF67/OCunmiyu8+ExPlqDppurBpb4AwzhqxzwCgUAgHPBcD8fly1e7hPoCdhZvNwWYMWpdPeJC92AM2k76iEYgEAgEogO6KcCs+Tso9l61BoxgMP0RCAQC0VOYwbaM2pLuCDCYgK4YbN9RMCYDo+1xDJBBT0pKCn1p9amsrKymBq3tIxCDDhz+G8R0R4AtsXIH820LGMFVg3UBwGGEh4dnZ2dDAmS4srLS27ubztwRCIQLQ3R/H5Irgrd0l93lkwfjr3VU4cEGQ5kYbQOfQXQLhUJhNpv1en1OTk5MTIsIIQgEYtDQ6xawKfe0uSQZEob4dfzLvhYYg0az8UU2YdTqT693lEuQK9BDAabVNTBhPjOIodW16Dr0kKFDh5aXl1MUhSISIhCDFIdYwGwgwmeZdpxS4KTgiu+OEhKlnTT2Fi1fLO7aybNPfwe9+cvBUGZGi5xT9giBQDBx4kRk/iIQg5eue7owF5ynuRDClIkNbcTQxozDjK7JcHGXKTcebFzrPlk+LRDjAjFXwmEuTKSqcvkMq9BCTChmZ0KZTFknqLoSw7kt5tJU/jDDGNMPQQl8jCl7ocBclsam0w52x41XTyxgi98rZPZxMLS2jk8iuktAQADIMJ9BIBCDDZvYfJ3EVHCeqiuGBFiDxosgwAzpGQL9kF5hhCoA7GBTxhH2qEFjiP8DlyiokhSuPocp74zh/GbC47JPQ+jHlHqASxjOrDee30p4BuuP/0RVsptU9Cd+Ab0nVP7G1H3w01yeaYj/k/QOxbs+c5aWrbriCWsQur7qmL5xjNVwAGs8zqcRLkfoy3CDzacRCERLuuHPWHf4W0FwnDB6KvsQd9NLilv+D4xXa9R9MHm1O99X3PS+KeekuSJLOuteQ/w6wjsM6kOCVtfS6mrZkudwoRSaa7e/Lb/hHduEZutr0BY6BBsXxFs0coFm2xuy+Y9Bz7rdH4km3cAYtIZTv0lm3Ud6h/ET6jwgGd4ROFjbl+iCAA82z8+dgZC6ER5BfKaXKHwdK+hpyEhEvzG7L25YU8s0mRV9GhK0Iv1Udc4FuVdg5LQVfFEX+eKN/y677cHQqFg+3yH5mcn/+79X3vh2G593DmoqSn/6aPXTa36ozr0gkipVgdH8gUswDJ13fGvUzFV83nUY6i8bEdipeII9BPSyq+4FOxZguOjav98Tjb0WjGPRqEWCoBG2Agx/jeaCc/Llq3GpW5sCzCVgFGPiTkwgAgHWH/4OE0pI3yjD+a3yVW+AcpvL0kxpB2lto+yaJyHLzapTtArI32kBpimqMgf+PfFZBAdcUN8ojBTy2d4ACbBL0ycCvCWhGj58pvepzknIPrpx2j3vNpRmCSVyuVd37kHjf35l2Pw7VYEuvANAW1d+fsOamQ+uTd/zP5mnf9jEa/gDl2Boau/7ty984U8+7zpcN84HPnymN2HUdVRTJZ/pHGCbwpUVT7zeXJykO/KD8ta1IMCazS9LF/yHcGODi5uyjpkKEpjmavl1b7C2rI0AQ4Ixak05p+TLXmSMuisL8PB56g3PiuIWMfom4ZCZhNKHqi0iVH64QKzd+a542u3s6ncXwAWBLe44OxuQn1bXweT4DMIWHMfFvXmr2HgEazjMpxEuR3hf3Dyll2vhw2d6n6rMs4bmuqBRsyVuXiKZm7q6OPvI+oq0Uxd3fBExZZmuofLAR/caNI2pu74x6ZpLkg7BUZFUrvQNTdr2aWV6fG1+sk/02NKkwz5Ro6uzEy5s/DBs0uKC+B0liQdS//lOKJG5+Uce++q/zZUFlZlnMg/+Fhg3y9BUG//z6rAJi45++Z+a3MSavItZh/4IGTvPbNCe+O7pxrLcw589rPAOdA8ews0QTNLUv7+tLUzNPPg717y9KXH164vS4YagOvu8ROnVWJ6bvP3z8rSTmtoyr4g42zkf+/q/vjHj4Z4DKit9Q0iBqDz1hFfYiMwDv8FFoIx6OGR7KfJOboPTNOs1MLfaghTbbuEE4T4GxvKOHGV9NzT/1HbrRTAb9ef+fAdOGcye3W/dCOpO2ixd9jbDAuSdjKjfUyhjV0OtE3JPw9nNxvRDjEnPqGvZsL4EwejV+mP/YzS1gpDRhMLbcOp3Ycw0MH+hPlWSgsvcQSm5hGjoLLoqD+xJ0j/GlHlMNGIuu/fKLgGtKrLY58p+0ebSNHPBeaa5xpx7GhezDxx1ez82puwnPINEsXPg+5+dU+fACZKwicQAdHYTFqNFi89tw74QjJxyIAYT4VOWEqRg2/MLQGAgq/AJGbH4/lHLHwU9AyWDElIkHXHNfeNver7w3J7RK/4z/oZnMg78xtB0afKR4dfcN2Lxv3HL3teq7IScY5tmPfIZZCOmXhu37OEpd74OtjUcomnKI3QYlAQMn5Z3YiuUcDAMEz556ahrH5GqfGGs0ouH/YdNhaGDx14NSsZXwpjELR+PWfUkVAsZM5dr3uaUuNo8DDPp9lc9w0ek7/lx6j3vTrp9ddG5vWajzm7OrYHTh0mGjl8QOW2F3aWImr5S5uEHZyHzDLDtljIZQVbDJy0etuBu225tL4JHSKy+qdaobdbUlnuEDBXJlHylAQYp6pKGAWCAKm56X3HDO9JZ9ypu+Yhb0RWPW66843PJtDsgDRaR8u6vwUS2VMfEU24G89c2IZl5t3jSDVCNM3ZbJwDRmKUg7ewz48YKxS3/J1/1FnRuyjwKoq64kX3GLJ1zPygqV7mztFor7VR7sH0Zqk9eUnZBGIbq6h0cAuHSgGaMv/mFZW/uKEs5lrb7eygpPLMreceXIDlgt0FWomRD0whEEi4BgHWIE8S465/e887NYOFxhfnxO0MnLAQth7SusQZ6SN//C9TkjoLVaPkZrG+u5Uo4BGKJ5acUxpJ7BaprSkHMtHUVIrkHVwGUnjYbOcUCG72xPI9NtDUlLsHBLaSbdOrG8vyUnV8n7/jKf9gUghTazfmK2F0KDrtu4VLARYTJ84cvYXsR4CKHjJ0LVnLJhf1gTPM1Bh6kwJm9UYK1TfqEq9c9o970kv70OvH4lfyB7tHybSigcwKsa4IffAZhB4MxeuQaGjHoIIXisImLwUrLPrJeU1cGphvYrPyxdgBrdekbOyozz+oaqiA74ebnco5uAq0CyTz06QOx8+8aNu9Oriagb2Jf82ssy1H48AvFrWkozaYpEwgbWJaXbUQcp81msB0hCdNTBURyxZ1BKFFIlB5gxcLpjFz6INwc2M4ZTpkygawymrpyvkFL2rsUrbvlD9jQ+iIEj51Xlny0KifBJ2Y8VzLwwEmhU0sLjkuvelBx8weK69+Wr3iV9OvRlgVcIOJTl+iEADO0RYAR7ULr1X3kxgyBcAKKE/ad/f1NsNVAHobOvd07cnRFenzS1k80tW3LEgdlMkCri399LnXzlqhY19+gZ9Pufe/0r6+ZDVr3wOi0f77PPPQncelLKvf45ovbvwD5CR2/gCtpjcInpLmqCBJJf31Wk5fEFYLtOHbVk+fWvQPNa/KTYubczJV3BrBNx6x68vg3T8HZZez/1W7OUTOuO79+TdK2zymjgW9gwX/4VJht0bnddpcCemOffG/9xKBpsO2Wa2UHTuB2F0HhHaipq5B7+Lcp2AMGXMguaQwGWgvwlXdBM7pGqr6MzyDagVT5szvgewO0C9qlGYi7oPuAI188Nmblf664R/rEd8+MXHI/VKvOSciP3wl2MH8A0TP6bBc0QDdW0ppB4NQIx0mfSDsNvrIFTOvQA84rQ6NFAgSiz4mcvhLsUTArsw+vH3r1rXwpwrUQ9OZrnM5E15egaQrTd+HtI6oiq4ULzcSd1rVZuqmKc6TZNi0r92l4CkfAmHQY8pKNQDiI2Y981plXhAOGT5v18Cdxyx6edt/7rf1gIFwCyxK08+7DchSt1Re4ggAzukYG64LzjZYCTBsSdzK0GZKmzKPaf/7PmLKPO9IGNpU5+PAUtmEuOgx5cQV60rYzMAwyghEIBKKrsAI88PUXw0VtvFd9BQGmHfKCDcMwZoPsmqf5rAVTxmFrzIrWWMNT2Ia5sE1DHcagMV7cbTi/he+HC2RRmWNM2gWmM91QZkjYZkzezdqmGGbbFsxrqy1uLknhwmJAgq4vgw45B9zdAO2FRiD6DMpkyI/fyWcuUZJ4UN+MQqS4GjiBCwb+Pixc1MY5dijADM0YWfXqElR1PogrfIwZR+CvhC3CcdGI+S3iPjKMMXkvH1KqLazhKWzDXNimoWftrjWQxWWe2l0f0NoGLpCFIeEvGI5W1+pPrydU/oy2Ubf3U7t+4KSstjgbKMMiwJDQ7vkITHDohzvUVdiGNhY8AoHoNul7/ld49h8+0xYgwAWnd/CZS5QkHTK0fGm4L7ninBHtgUt6GtLGEL8OvvM1m19u/uURwwX2HwZYaJq/3tTu+rD518fAAjSm7mdf513/rHbnu9x7PabMo+p1T6s3PG/MOApZS4Wn1b8/rj/+k0X7tJrtb2s2vajZ+ipYdHaVuwwOKthFC5j1PdkNH09mA62uY11XdrCxDcflN7wjCBvLZ9uH9I3CxXJB0AjSO8w2bSpKwkghofQmZCrCI8gMWQuyhf8VjbqGcPOVzX+MUHgR3mHc/jrbtlzN1ohGzBOPWSoIHA69mQsvdNkUBkNfr+bTCASii6iri5N3fFmZcRoS5Wkni87v5TxtVedegPKic7u5aly2sSyHy1pbcVnApFOn7/2JYWjuUMrOr2mKvTMuTTrcXFnAVeZcXnCtIA0J1oHGzq9Mli0v0AMctWZth7BNwxCp/3wPWTC77eaM6BJdC2nQDqA48uveUNz0gfHiLu5rn67OF427VnnHZ3R9uTF1n/z6txQ3rSGD4/RnN8Ivz5C4U77sJcWN74liZ4E1aMo+DkcVt34MX+PmsnRzwQXSPUB+/Tvyla+DjW5bmRuuS7CxC9t6l+xKAtx1yIBY8YTr2M/4lb0YpcBkwEx6sLbhA9Yt6RkMZbhYwbkloxsr1RteMOWfo2sKLLU7BS5Vsf+jzVQN2y3d0NFLjW3CGPo0Ig0CMWAAMTv54wsjFt9PiqVy7yCrc0cQ2tzjW+KWPVxXnFF68UhzZSEI6silD5ZePApGsG0rSLP90PSxb55wD4pWVxWf/eMtqBk0es7xr5+AQ8WJB7KPboKShI0fZB9ZH7fsodTdP+gaKvWN1Sd/eEEVGB0+cfGpH56HmpWZZ2BEr/CRFzZ9aDsECLntcGd+fT0oblb0rBtO/e9F2zmz54PoCmxQ1y46pATAZgWTFz7wdQ1ZQegYdjVbLCO9QkECoIRQ+Qv8WffgVFWuIDiOC8svDB4JwgzDgbml2fmu4fw2sI+pmkJootmyWrPlFVBfur5UED6WaijX7l4LWbvK0ElXYbWpLToU4N70sGjKONLBM2BbWFcpFL8sbE2zQQBxQjx+BSi9KG4hYRFgK1RljiBwmGTKLYLo6XyRTVtcomCMWhBLhjJR1aybuhaQQvE4tlvh0C7f6dAGZAEjEN0Bx3GJ0jNxy8eqgChb98hF5/dx9qi2rqImL7EiIz50wiKoMHzRPfCX2roVCGTU9JUBI2ZYa3qExBo0jUZNAxyNmr6cLQkdFjZhAYwp8/BrqmT9eHhHjXYPHqL0C9U2VlFGXfCYq6HQPTC6qSLfdgiCJK1pkP+KtFPFF/bnHN0I1WgwCRDdhiDb3CTcMaIR8+Sr3oIP6RPBFwEMw+ia7XrDZSqrnNFwVOoGCfiGV9zwDvzL0x/9EROKBSGjuN6Ud34hGrkA7gnk174kmXKT/tiPdFNli8pdBxe1beK3K8AM3F066i0ghtHu/Vi7aw2troW7FVPeGSgxJu+xfwZMU+o/nlT/9h/15pcvv4CE44LISZq/3tSf/NU2TfqEQ7r598ehsm7fp6xBbIMgeIS5Iku98QVD/O/8H7NNW7gPEg2fq9nwnHbHO1g716Wb0OyTAz6NQCC6AD7r4U+9wobv//BubuHXCpiV7ItG9743esXjkG3pw9m+1dC5t2ce/ANMVbO+O3+JAqEU7uyTtn2asGFN+v5fLGW2Q2itabNeI1a6w8Tgs/ydPaRjv0kGH7iEFcWeYDizwZh2wHB+C0YKWkgy/FqDhlPlGcakv0258fr4P0SjFoPEaHd/ZMo/x2gbQI/ZCtX5xqRdpoIE/YlfwTgE89qQ8BdVC/dnOEYIbCvznXYey00cn25J+wIMxlzXHwCLxiyVTLqRzxCk8u6vWasfx2UL/qu48X23+36E+wth5CQosX8GDJXv+Q5uPRS3f6pY9RacpDUqhW2YixbpMUuVt38GlWVLX4D6toEscJm74sb3FDe8K1vyvPyGd7nCFm0nXKe44zP5ildlC59go1lByaVAGT2D6d66PQIxyAGDsir7XOjERQKRlKFpgUSmb2K3UwXGzSg4/TfD0LrGmsayHN+Y8WUpx6E8i1VZyq4VlHtHxIWOmw9GamDczMIzbMP64gywdEVyd3aYdqjMPAud1xakCCRyghSWJR8ds+pJ3+hxcMh2CLNBZ00TApHMM6A65wLUqUg/BT+tc0Z0A1aiur4KbYto/EqMMuPwa7j2JXYtWiASWgILAqw5e/3b8H+6oUw6535B8EhQHPGkG+n6MsIzRDLlFrbCCtaNGl1bIIyaRCh9hLGzQVbY+gseJxRetpW5PjsPa/7aBOG3pd14wHRzLdxq8hlE52FowrE+KVE8YJdmIMYD7g0IUlCTm1h8Yf+Qq25R+oZ4hg0HUdQ3VgUMny73Csg7sU1TW8pGIFZ6Stw88+N3RExZJnXz9AgdZtsK+nHzj/QfNqW5qsh3yATvyFE5RzYY1PVjVz3FjQJHBWLWVLUmVAERILHa+gpSKK4vyphw60sESboHx+Sf/EvpF6YKiLIdws0/wma40NAJCwvO7KrMiPeOGAUTs855ALgE6bt4wJfASQGja7y89tlFqJIUQuEpGjaH9B+CE5btTvCL9LkchwP0mPSPEQQOs34/E2D4Bg5jbWWL8F+uoGAdleNs8wg2azF57Sp3CZhYe0vQ7fiCZhiqIvOKbqIRbYDjAr+Y9u53ugPyBe3SIF/QTk99UXrKrm9nPriWzyP61he0FbqpilZ3cwnBDAIsc7fbDOQUgCL4RrW3H7ntJWjGpEfi203gtqXrL08jEIj+QqLyCZuwkM8g+o+erEILgkc6o/rCSQnEHbwN1I4AszuJkAJ3E873FgKBcAmkKu/QCYv4DKL/wEVS1gfiwIKQWd5ubYd2NmF161UnBAfTYpcmAoFAIDoFIeudoK79BU7gso52/7VjAbvOVl6rM2fWDaTlTfx+hzGhN5EuIfJlP3ZIwjHSxvOcwA1zn4OppmGCjv6lIhAIl0Nj6NqmKhzsRZu3wF0dQnqF02nrGG122BvA3YWqLTYXsvv7r4jVmbPu6I+GRHvn7P0Dw3TbofRAI+4fbPgGPs0BKjs5Hwu4n8/GfI5Nq8VGH8LGnMCmFGP+9/DlCATCNanXmjeeq/5oX/Ejv2f9dLKCL+0kBMntOh4I4Dje4ctvQBsCzO4h6u8tWHRtUScF2Ip0zv3isdfymf4Frh5yx8HT4c0s2MHSGOzifOwIjp2OwPR5WMwXrEGMQCBcFnepILtKm1DY3KQ3rxjLvtLTJSxGcI9eCHYScIHYEuq4I9oSYFM/PMK0DT1BVWQbzqw35Z/VbH6Fbq7WHf7WlMO+584YNOrf/8u9KGY4t0X9++OaTS+ZyzMsHbDRMPhq2gauK/W6p7sdW7CHMMgvXWegtNjFhfxbzvoCrPw7jJCwC9QIBMJlqVabgtzFnnLhuFAlJPjSToOLZFfULVcAJ+RefLJ92rGA+xzb0BOkf4x40k3CiInyVW8SyjbeRaOqC0xZxxS3fCRb+VprD6L6k7+JRi+GrqTzH9efabn+2Vcgh5TdQTEGLhxmuOSg1P8ebPR+TNjlO2gEAtFfnC9sPpXbeMdUv0evDlo2upt/vBZXGK5tBIMw4bIrL+Y5iwC3CD1xJdhQFcFxGEHipNDW1wkLw1A1BcazGzWbX9Yd+pquL+u2a5WeYImYgd7jsiD0w/zvvvzxvZUv58AFmGoG5n41FvUR5ncXlvcCZroUxdJtCuY+FwlwH8NH4rN8uKB73Sb+51cqM8/ymbY48sVjHVfoOdq68mOWUEgcDEPnHtvMZ5yG1tcBLl1jWRdW7+qL0vd/eDef6SdohtmSUI3j2PIx3gSOD/GTRft20z82LlG0Gb7edcA5d1pXpJUAs4Ez+0E57EJP8KUWcIHYfk+TEEraXeOF+tIFj8tXvaW4/m3lnV840ilVV2DMJj41yJHFYkP/d/kT8wVfziEbgo05ho0+gAU/gdXvxRptgl3n/hc7F4dp+UcMiL7BpGvmgvHBxy92Ml/aLabc9abf0Il8pi1mP/JZxxUcD8PkHN/Epy9RdG4PFzC4v+j5dfAIHTbv6Z/4TH9Qqzb9eqpy1hD3caFtRx3oKi5tBHfS/AXsfUEzZj2jbeQzfYgxdb+5JBmsVaosQzjsKhzs8NT9uFRFSJQYZTSl7sMlSsOZjbSuURy3iJB7Gs5swARCqjTNlHGE9B9C+kZRJSm4zJ30CsFMBmgLuktVZJrLM1nHkP0BIZazPlB6jkv7gg58ENNlshusCl/nP6WfYKHPY/V7sKZ4toKpmi0sfh+r/QtTzcYi38MajmCGQvYQY8JMVWzCpXE1X9BgARdfOGANagum1ZHPH9HUVWQfWS+SypW+ofmntmfs/yX78LqcY5uCRs0uTthXkngg9Z/vhBKZm39k0rZPK9Pja/OTfaLHnv5ltVCqlKq8T//8SkNJVuaB30DRmysLwLyrzj4vUXpd3P650jdEV1/V8RCc02ZAXV0MdSrSTl3c8UXElGVHv3rcPTBa4uYF9WEafrGTWtcxG7TlqSeCR1+1b82dqoDI8rSTpUmHzXqNwjuwsTw39e9vC8/tzj2xNXrm9U1ludaJwaHk7Z9DZU1tmVdE3LGv/ludkwCF3pGjcMv+IBjl7J9v1xemCSVyqbtPwoY1NbmJWUfWESQJo8CJ1+QlVWWdS9vzg1HbVJZ8LOvQHyFj5+EEb/CAyWs78/zTO7jrYJ1AXWGqT9To6uyECxs/DB479/TPq9u8gDIPP65DMPTjf14d5jh3Il3yBZ1UrL5QrL5hgq9C7DBrBzSMfZBHuaIZg5Mqf1zYqS//VhYwu3uoHyzgFqEnQEf9h4pHLabrS0FlhTEzRKOX0HXFkhl3iscsZfd2i2WyZS/CjQIu95Be8zSoL/RABo8kPVlv7KLRi0WjFrGLz5RJNIyN69kvoDeRugCtx5rPYWk3YFQTFvQwX4joJ9Q1ZdwStL6ZfRwgVnqOXvHYxFteyjq0DizI3BNbJt/5+oRbXlR4B0mUnhFTrwVbecqdr2cf3cjQdGnykeHX3Ddi8b/5MKAW+9J36CSoAzVzj29hixhm0u2vgrBZjrN0PARfCcMUPiEjFt8/avmjINJwZxA59dqi83uhvConAbS2zTpQwjD0iW+fHnXtw3BPEDV9JYgWTEbuFZi45eMxq56UefiHjp+fd2Ir29gyMc/wEel7fpx6z7uTbl9ddG4vZTJCD+GTFg9bcLf1pECbPYKHjF75OJxFSeIhkGEYccb9H6bv/QmMaYZhAoZNhRKRzA2EdtS1j8CNCDcZjjZnzmJzZaqyE+D+Y9YjnxWf33fFC9hf0AyzI6lGb6KvG+cjIBxssJIquL1wPSMY5AmXdnYZwF6AmX6648BJoWjYVeLx15EeQVwJSLJ4/EqcDc+JC6OmwCHCzY8NHWj5GyDcfNmY+THTweTlBNjWF6ggOM4SqH9RJ29DegWXvHfrV0CGTXVO4k1lMAPWIXzdw4cTP4ElkAshENLwTxrHQFQM6obGshy5F/unqmusAalO3/8LZdSDhTfu+qf3vHMzGMRsRxbAcCxLPgp1GkoyvS2awTW0peMhbCk8swu6AjEzG/WBcTPritIok96kbVL6hfE1WtaBbFN5nkHb5B1lE/wUvuhommZvkRmDut5/2FRNbSkUcsOZdOrG8vyUnV8n7/jKf9gU1mzFcRBsSzueyGkrNHWVu9++ESapripSBbJfQSDPYB0YLHctEjf20pEiCZcAuMlwtDdz2/PNj98ZOmEhQQo6cwH7hXqt+Y/TVRPD3SZH9s6rgwIxobh8++UisOYvn+wErQQY2W0Ool/e5nIxVDOw4P/y26zgviroUUwajdXtshzDMJ/rsRGbkHssp4KhGZNBm3t8s66xGiw8kLFDnz4QO/+uYfPu5CqAmC19Y0dl5lldA//4AKTLN2Y8p+ideahsNwRfaiH7yHpNXRn04xE6DLKkUCJ19y04s8vHEriXw64OoAqMjp17+6n/vchleXCcNptT/v526NW3qWtKbCVNKFFIlB5gRkMnI5c+CBLIH7CBFIon3vrS+Juezzz4h8TNq7GM9QUEhjLYvmDNc3U6oM2Z2zHh5udyjm6C24iuXsC+Ia1McyC9/sYJPv4q+/dQHAih9HYt79CE0gtuJ/lMJ7AXYAzJhoNArwJfGUqLhb2KTatmfWBNr8ei/o99GFz5G3/UYwHmvQoTt7A8EH2AdQm69OIRvugSFhuPoM0mfVPdqR9B0hj3wOi0f77PPPQnIRBRJsPZ39+8+NfnUjdviYrfBQrGYnXOBShM2vYp2ItcYQfYDQGqxh/AMO/I0RXp8UlbP9HUlnMloeMXQM+h4+dzWaB1HSBk3Hy5h3/WoT/AnFX6hsJRsLBHLrk/7+S2ooR9DaVZMXNu5quyEyDGrHry+DdPwRXI2P8rX9qSgjN/Qyfp+36OnLYc7FRtQxVM4+xvb4xe/libgt2a1jO3AzR+2r3vnf71NZh8ly5gb8Mw2K7kWjB/rx/vIxK0UhDHAr8MN1/4H591bnCBiFBc+d1fW1rGA2YYc0Ume4ERPcdRgYFdOh6wfCT7U5NiyVgASxcMX20GZrRYSISEzYqDMVMNpk68/BIwIPJnDeKmk669KD2w4gE3VeSDDHChcw9+fP/Uu98CS4471Jr4n1+JmXVjVx9VdmmInpBx4Ffv8DjvqDF8HmFDe/GAm3TmbYk1c4d5dMPDRreh60tpXROfcVpwnPQKay/wfnu0uH9hKLT+7DiQR2gApNdWfQFQ04ajvPoCtB6r349V/ITV7myhvoCxAms87trqO+CQewWCeQrW2PkN73tHjupAGgvP7NI1VLkFtHxNvxN0fogeEjv3DqS+XSKrUvtPSt2NE3z7Un0Bwj3AMW+U9CI4ofTpqvoCLSxgRtdE1bObERAOgYR/Nx3GouoULm0BIwaWBYwYJLS2gPem1okExJyh/bMngzHqqNpCp12dxcUyMH/5TFdouYJPO+ZtdKoiy1yaymcs2Lpx7iqm3NPsK8IAZdJsWa3e+KK5+KL+9Pqu9na5n76CcdD1RCAQiP5CY6B+i6+IDZD1l/oCYFyyD4OdMkgD65DRvZv70lsuQTvIa2NrAe4qpqwT+qM/cmmcFOAiNnwsVZ2HK7wUN7xD+kWzDjq6+Muw9tN30OhpOgLhVDCJW9ae+t+Ldq6vKtJPcW8iIVoDX7SrxvuGevazb0hC7kn0fEHR4eAE+/pr53betcbOAnb08zaGMeXGG85voRsve5cEa9h4cTdb2GxZNKNMILdUXYnh3BZOtummSlP+WZBbKGF0TZhAzHqj1DYY0w7S9aWG81vhpDGhmN3Og2HmsjSoBoe4h4Vc1pTFPzs0l6TQ9WUwHBsWydIPV0g1lBvTDxkT/2ZMvONruqECGnIfuq7lw8hugyxgBML5ECvc4WuTz1ioSI9X15TxmUuAQbLn3Vv4zCBGJiKlwpZK0U8QKn8cTC/nAcdJz+CexG6ys4AdLBjGi/8YU/YRHsH6+D94Fx+USbtrDRtHQeap3fUBrW1gzEbDmfXG81vhPkJ//CdQSlysIBReuFRF+kSA0LIh9+uK2ZeyVQHsUjsU0mZT6gHozFyeaYj/k/QOxS2bjUF3QVMhay5J1cf/yY5WkqLd8xGcF4zC92Mp1O/7FM6WMah1ez+FEkZTr939IeERSDdVUTUFbEBKR4CWoBG9QvM5PjG4UVcXJ+/4MmXn15w5W5p0uLmyAEoqM05z7kG4YBKQBgM39Z/va/OTTToNKRQLpUqzgb3zZhgayrMO/cF2Z6E69wI0LDq3G9K5J7Zq6yshi4xj54H0CMLFnfWR2bvguEWSejSZlvc1jnXeBOZv9gnJjLuFkZNkC5/g3qc2FSVhpJBQehMyFeERZIYsIBBL5z0C1YRRU6nqfDgl0icSNFgQNta6+Q0XSUnfKFzmIQgdw9m+VnCFjzB2NvzfmLRLEDEew0lB2GhzwXnOCBaNmCces1QQNIKrzCGMWyQaPlc0fgUb+IGmwP4WBA5n/W2NWsTeHDjqJqtzu6BNFFqpRnQFxojlPM6+tTWIaa4sPPvHWyOXPhg0es5xS7yj4sQD2Uc3QUnCxg+yj6yPW/ZQ6u4fdA2V+sbq07++Hj7pGq+IOC7OhFf4yAubPoQmZ355DdKBI2fmx++EbGNZTu7xLVChrjij9OIRG7+VTuF5CsECRqdHcP9rMKivmx+oGJ/tLr0pwPBFQZkIiYLPcJgMmEkPKgsf0jME7HcoY7XZoqmtg/t2jCBgqHjKLcbEHZrtbzNGHQxHN5RDz3R9mWj4PK4OWNJcwhZuIJwQwNiQINz9zSUp7Gr5xd2she0oOvdM/b1/CtefrWrW90PYRIRL4jYNi16LqROwglfY96cHJRUZ8aETFsHXoEdIrEHTaNQ0QGHU9OVsSeiwsAkL4O8b5LOpsgjKA4ZP40Q0eAzrHN49MLqpIp+h6caKfL/YSQqfkIgpS6G86Pw+Lhqjtq6iJm9Q3984NQQB2oHbKUtfwt4EBBFyDz7bA+yWoB2qAZZ7BHNNASSpikzOow1YvaB74vErLL6aF1q9N9vTYcBBK1RtEZjF0nmP4gRBa2oJlT8ZOBx6ho8geoqdodwB5qKLpP8Q+HMUBI9k4z04CIahjmU3cK+IdPCpbDLuSKp5Yn32hnNVZrRva4DRcJgPA+Xgz5uYNh2r/AWrtg+uN0gw67sR/YlJ2vZpwoY16ft/4fK0yQAyzKU5QscvAJN32r3vjV7xOF+EcEIsD1+JtoyrXgfn5N8xq6Q2EtULHg/EE28wHP9JveF5c3EyF6CY9AkXRE5q/v1x9eaXdfs+tQRfagOBXzRVnqHe+IJdbGA7GH0z+2LS+udwhRfckkim3268sF29/ln1+mdgRL5SJwAVNxecN+efM6bs0e5Za92Z1WPwmVFK7o26Dj4qqQDHsbGhyunRKodHFEH0M+5zWHebDv9IYzBchI09xQZ8HJQExs0sPPM33NbXF2eApSuSX3l/LEMzZclHx6x60tfigRnu2pX+4XUFKerq4pIkNuJnYNyMgtNsn7rGGovTR5w2m/o3VDCifXDCI5BQ+oAY8wW9Dy4QC7zDHLgAftkRB7tNqTrPad907lV0h78VhI4RRk6C09f+/Z540o1chKUewvq09Ym4og+XbReqJ0a4tetcBswd5IjDdekNRxxlX2KKMexC9CW4pRQ+M2hoKM0qTtgvVrgPuepWyJYkHvSOGiNRetomPEKGEgJxXWFq0KjZUKc690JF2imf6LGG5vqwSYspkyF970+g30q/MJm7r9wriKtg7ZPLxsy52TYq4mCAsw34jHPDGLV0Q3mvux2EL3OJG+Hu3/mF1c5gI8AmPV1T0MI19KDBXJamP/4LTgrgtygIGS2ZeoujrjIJt0s9fPkYCbBLgzxhIVwQFxJgFpoCDaYN6l4yIEF8QXrb3E7UQ1osQQ9O9QUEgcMVN74nX/WW4qY1kmm3OfYeB4FAIBC9CEESnsHso1n2lVzHrkjjhNyD9IvuDfUFkNL0Mo7d14ZAIBCItrC8vxrBeuBnX3LpsQyza85KgW8kofJ3QFC7drARYCQVvcFgXVToFMoJWNjLfLoDQp5mQxYiEAjElcBlKtI3ivQKJqRu3dqfheOkgFD6CHyj2Jd0uvhmbFdBFnAv0wt7y50RcSA29Ecs9if2E/URFvQoRnbiyTfIavibfLoDQl/CPPi3uhEIBOKKsO4UPYIEfjGkyp+QuYOmdijGOBzFRTJC6QXKTfrFEEpvzOI5qrdp8QyYTzgBrA9nO4fMDvdT3TcMEgtYOQnz/xcm9GPTknAs8gNs3HmM7L835REIBIIgcbkH4R4Amirwiya9w0j3AELlBwYu94Es6RnMvhzrPxSOEkpfUG6+bZ9gK8BOJBVWv80cjFHb/NMDjJZ1duNiDBILmKP4fSzjbiz1Oix1JSaLxbyv48sRCASifyHYaHi4zJ2NqqT05j6QxSVKdutWH75MbIuTCrAdcOGU93zngOD2fc4gfQLMRQsQ+bM/Peaxq9MCNzbN4bGAXanGWwbwImWsT4m4ndiYw+xRtyl8uRXPRezR0Qex4P+ibeoIBGIA0KdL0IxRpzvwpXrj8+o/njDlnIQS/eHvTLnxlmOMZtOLVO1lqxcAw1ezZbW5JAWjqeafHuScUxpT96vXPa3+/XH98Z/YV6cMGs1fb2p3fdj862O0po5N7/9cveE5zV9vcQ6twG7WbH8bOodWbFDCPmZwbsLyuRHDaKx+L5s21bCr02zJJUKeYh05MS0dDIW9hgVZAgxUbcAkUdiYI5g0mj8E+NyExf6MaVIwYwUWtRaLZD3pIxAIhEtzWYD7RCgY0ahrFDe8J1v2oiHhL8gLoqaYctmQYVRNISaUkl4hlmoWKJNu91rRqEWC4JF8CXyp15WYso8rblqjuPVjRq82l6WzhdX5onHXKu/4DBeI6fpS8ZilihvfJ1V+ptwzcFR/8jfR6MXy69+Rzn9cf2aDpRtE7wDSCPbr+AtYzBdYwat8uB74CR/fS3FVRb6Y+9VY5e981krJh9i5EVj+y6ybp+Rr2H+Znov5QwAhwc6PxfKex9Jvxcq/wQIfwgSutxziuuSd3HbJIyMDac6vexdh9n9wN2XqgrsiymQ48sVjR7/8T+LWj5O2sWFDu4e1H21dOV/ULQrP7jbpNZDIPrLeMp+OzkjXWFN68QifsVB84UDqP9/zmVYwNL1z9TIupARi8HBZgPtgCRwXSqmqHO3f72n3fMxtqiIDhlIV2WC5mnJPCSMnctU4jCn7MIlSGH3Z3x4AOk03VoJZrNnyCqgvyC0UEip/gf8QrgIh9yS9w9mEewAGFjPDUDUFxrMbNZtf1h36mq4vYwxazbbX2ezRH7gmCIehSWJjD9TvwZrPsNubg//Ll1f+zLpEFlsCb3hfzxrH1essB2wwVvFrMKDQQm+M1mJCG+d/0IPhUrz06i2sHssv35YhehXKpM8+soGLYK9vqmPTXX8EAA2FUgUp7MJLHWUpxz2Ch856+NMxK/87esV/+NKuY+1H5hnAF3UHJvvwOsKyMzZm9k0wHzgjuCbtnVFNXlJDaYv1tsqM094RcXymFdDV0jd2dMajNWIgQb722iU3h0YdY2Dv73oPU8F5U8YR2TVPiWKmm7NPiEbMxQmS0TXS6loq/6x48k0WPyYsVEmKIGICVZrMvpQFgsowxqRdYD1DTYymZEueEw2/Wjx6CeuxmTKZMo9BV5Zml9NURRZGkFDBlHlUuuBx8dhrRcPnQhNcIBTFzoHmwjDWIXtvg4vluLhnrigbj7Cq5uTIYjHfm7HcJ7CKn7D6/Vj596yz4qCHsdLPMVqP6fOw4Ccxcy3WeByL+pBdSa74H9vKbQr7ZLfwdTYNcjvkG2zYH6x1C12JfLDGo/yJhz6PNZ++fBEESvZpce0OTJvBlzgz4X3hRjS9XAsfPuNo1NXFVdnnIqYsg3R9cYa+uVYkc8vc/0vAiBmNZTnn/nwnYPi0+J9eyo/fkbbnB5+osRI3LzA3wf7LPbE1aNTsY189DofKUo4pfUOgSd7Jvy5s/gjM6MwDv4WNX1BXlHZh0/8VJ+wDmzIobqZIzvsbaijNOvPLa2ajjhSKEzaugUOtax796vHaghTopzrnAgxk0qnP/v4mDJp18Peg0VcJxFK7fpK2fWI7q6Lze2FidYUpMCuuq4z9v9YXp4Ngp/7znaa2zG/oJG4yQMKGD6rzEhtKMryjxh7/5gmYQFNlgVHbCG25CsUJ+xPWv59zbJPZoCUIwZlfX4cbF6O2ySucF93Mg78NuepmmED20Y2BI2faTb46J4G7pNby0uSjoePmQzl/1ls/8Y0eJ1X52A7kHTGK69zhDAuQw4fPIHoNmzvZXnP2YYUNS2A2mIsv6k/8xlyKPSyMmmpM+htngxu3vPvDcdnCJ0B3qVo2oieHIGg4VZ0PhaaCBP2JX+nmK/m/xXFhzHT98V9MufHGtAOGi//w5X0F3k+b6/qf+n1suB4JuxrBWrd1uzHf21gjWDUDq/zVUqMlQ37A3KZi5+KwEx7Y6QjM3MSXtwbsY8BYYckgep3G8ry6wrR/3roRPie+e9YrYpTSN6y5it2ukXdqOwhzwoY1UTNWzX7ks+EL/lV47h8Qnpr85Nh5d8x57AsQy5g5N1/1+DeqgEhV0BBdQ1XuiS1XPf71zAfXghktlLnV5ifTlGnafe9Hz1gFwsONCLgHDVH4BM/495qgUbOM2ubWNdlR8i6GT1o8+9HPQZuhSdJfn4VPXjLj3x+QIrG+kQ+TbNuP3azAJnYPivGKHGPtavq/1+Sf2h41feXMBz4CXeR64AgZNy903Lxp974vkims84Ez4o7CeeUc2zjn8a9GXHNfVdY5z7DhcLcx7V9vD5nDP3mxiHFz1pEN6pqSCTe/0HryXG/W8jmPfdlQkkUZddazjlv2UFHCXruBuM4RrkuXl5J6giAkTjRmGV1bLBo2Wzyaf8JHeoeBeWoXhZcMHsk69pS5S69+mK6/tPYIeiaSyVeshgRdWyCMmkQofXCBSMiZv6zAX06T/kO4iEai0YtFoxaxnVAm0TA2HDeiL1BNxxgjZrh081T5M7toHP46q6y1O/lCW1TTWFtfl8OmBe4Y0XJlz2v55RVp7xUYpca07NcWog+ozDg95a43r3l5A3x8ose6B0aLFe5gB5t0zZWZZ3xjxtXkX/SLZY1Fk14jEMs1teU+UWM8w0YwNA0GXMCI6XAIVNxvyPiSpENg1YH0gg6BJEOitjB11LJHIFFXnK4KuByCDNqa9FrQOejNzS+sdU3rKM1VRTIPf5CusuSjeSe3nl//3rD5d7sH89Jo20+bs/IKG2Y9pG+qDRw5A9o2VxV6BMdwPXBY5dZ2PnBG3NHCs/+YdJpTP74IdwaTbl/NyS0Myh0FoBWY4CUJ+4ct/BeXtZ08lHC9XZ4kwxCkACeF1rOGaytRetkNZOkb4cLYCHCfvNohjJwknnAdGRArHHYVX4TjopEL7ML/CYJHcrH62VekQ+KMWcdxuSf8c4QSXKwATRWPv470H8pWJYWi4bzo2qatAgwIguNgUFHcIlx4hciAjmdQvTDjfze74hrxFjb6EOZ7K1bwOmaq4w/VbsfMdZj/PVjNZnZRujXN5zDvlVjAfZjfndjYE3yhFVDfMSdYn5RRH7Fr1OXfdGQiIxxKU2WBZ2isJcnoGqrdg4eyzz4F4os7vhw2/07Wx5AF2mzMj98B+gqqBhICJZTZADWhan1xRk1ektTdX1NbJnHzgn7S9/zPjZVbRldfpfQLt0nwaOrKZR5+IDzQW5s1raNwCcpklKq8wUKddMdrgXGzuE4A2364+ia9Gn7azsp6CO4nuERDabbVuuUAwfOOYLcd2M4H2nJH9c11Ixb/e9q978UtfUis8AAd5QbljgLQCiTff8S0vBPbuKzt5K29QVbuyfZZnnbCKyKOIMnmygKZhy/D0Oy1HT/fbiC2a4QrYyvATrtYyjDqWum8R1xSzAbJErTmItZwgF1wdp/DLjJr07GkuVjRO/xRgDbyK88Vv1jyFvQFbCuOrAew2r+xkOcw/7uw/Fewsq8wXR5/qPEYln4HVvU7FvBv1rDOewHLe5Y/hOhlwJgz6dQSFRuZDqw6mqYs245wqbuPUd0YNnGxQCQNHn3VvjV3HvzkwaFzb1f6hYGqcbuNBCKJm3/kwY/vB9XxCImFhiHj5qf+893xb5+GrvxjJ8NPQiCEcpueeUAdoQkkuN5a17SOAgn3oBiRTOkROuzg2n8f+/rJ4oT9lj5Y7PqBBNRUBUZzswKD3rarxrJc78jRkKjKPu9lEUgrqsCos3++U1eQajcf7mj4pMUXt39+4vtnT3z/HE2Z4VagoSQraesn3FGA24E1YtG96Xv/B7as3eStvUE10OAjXzyWc2zTqOWP6Zvq4MYCzujwpw9Fz7pB6u5nNxDXOcJ1sYkHbFDbvYaL6DmkR2BP41gNmHjAsb9g7rPZ57uDyjsYigfcLS5s/ihwxHS/2Ml8vrs4qp++4dAnD0y/733rXujqnITihH3jbnyOy/YlLhYP2GWxtYAH02Jpn4GuKofQE/O5Aav6c3CpL6LrMAx96scXGoozfWL4J6zdw1H99Bmtnxzb7vNCDEhsLGCjjvWGMVidJ/YSpFdIT717DwwL2PdmLOJtLHnZoNs8hSxghAuCLOC+ocUz4EH7ykwvgixgjqp12OkotHUZgUAgrFyWB5wQML3jDssQv86YwroFNuWeNpckc4WOhDIZzm3hPD87F3BH0/tvVyMQV0RdXVyZwfp85VDXlBSd281nuoVJr0nf+1PxhcvbnTjsBnIglZlnknd+ZegFZ402jja7Sed7aO+6tUnuia365kvvESAGIjb2GSsVvbtchpNsQCg+4zhg0rhA5Jy2JtzW8CkEov8oSTyorr38Pr3ZoCVFrKOobnPmt9dlHv6qQJuAGRbsBqrOSUjY8D6f6QGNZTkpf38TPHoO6eg3CSkbR5vdo0s9WK/boU8euJLnZ4Yy6h1+vginwsYVJY4z6loHajCtqTOm7GGaqmhdIy6Wkb5RtLqOECtwqZu5JIWBO8b8c1RpGuEdRlcXmDIOExIlHIKGjEFjSjtoLrnIxmsUy+EfuCknHqTMlLofY2jCzde2DjQhpCqqMlvgPxTqsOXph8zFF3GCJBReULPFWF4h3MvEbQ9hNppz40nfSMdpOc7Ntke4hCtKRHs4hyvKzEN/RE1fQYokuce3eIWPYF+DiRwtEEsbS3Oyj6wzNNeBJOgaa6qzz1VmnSWFoqrMs/AXBLoCAiDz8IMebGvmHtucf/pvuadf8OirqrLP5Z/6C5rUF2e6+YXbDiSWuyXv/FrXVEuSAmhVW5CSe2yTprbMPXgIjuNF5/bQZlNxwj6viLj2piFRst5XwKpOtLzS4xk6TOEVmHXoz/K0EyBjYrmqdWX44845thmE3zNsOIii3aDNlYVZh/6Ac5K683+Y0HljeQ5G02XJx2Am0AQmk3NsY2N5rntgdPbhdXCCbgERApGkvQlDD03luSHj5lekn6JMBtbRx6UpEaQArmF9SaauvkLq7ldwagd33fRNtSWJh6CyKiiac5kJGLVNUBl6U9cUQ2XaZNQ3VnuGDqfNRjCFS5OPqPwjBWIZTMP2VwNXoDb/YnVuQkXaKe/IUXCOUN/uEnEVanIT4QLmnfwLsuzF6fCJI3JF2Te0VJpL79T3HMao1W57HbSN1jWZLOvPgDXMPiT0+z4FNaXqSzUbXzRmHSNUfpodbzMGLWihdtcaMMdxmad21we0toExGw1n1hvPbyU8g/XHf2JDCjKMbt9nGG0mPIIxkx76MSTuZGgzG75w2+uW8kDdsf9xEQ+tYzEGtW6vJaZKO0OwAZoc+hi8J7fVCITjYP084Dh54vvnfC3Om7KPrCcIoizlWDJrVl6VdWRdbX4yqPLZP98BzQDjOOPAr/Al7jd04vkNa6C+XU03/wj34JjwKUtBcrIOrwseOzdxy1pL7IEWA4kV7gxlHr7wX36xk6GH9L0/c4KddfAPqJmx/5eMA78pfUPbm4ZVmaQqH/iqiJ17u3vw0CNf/Eei8vaJGnPk80fgvrp15Qub15r1Grl3ECiZ3aCgcMe/ezpgxIzGikuvmMONRXlebX4K3DFo6stBbmFidcXpwWOu1tZX/vPWjUrfMKFEkbAejPh2Jww9uAVEwXWozAKpjrx8GYWS4988BfUFQkn8z6sJUmi9bnCn4hU2PGLqtXCJuGkwDM1VBv3mKjeUZkFXUA6nLJQq3ANjTv30EjuNlr8aqJOw8QORTNVYlgP3EFx9u0vEVajMOL1vzZ1SN++ylON1BancuIj+xU6AWevQIZjB3PSJFI2YLx6zVBS3iC+1QRi3iI2OMHYpLpJKZ/5LGDNd4BdDN5abipJgGmCYEjIV4RFkhiwAf17zHhFGThJGTaWq8y0dYAyOC8PG2rrQgkFJnwjR6CXCqCnSmXebso5z5dxYovEr6KZKjKbaHgLDZAv/Kxp1jSOf2jrueiIQ3UbfVKdrqoav70m3vaIKiKJMepqihFJlyq5vZe4+BWd3sdoQEAlf0CMX3x85bQVYewZ1/bgbnwXzztIBY1dTr673iRqr9AlJ3fXdhJue8wge6h40xD92st1AIBsmndo7coxIrkra+umk21d7hA5jqzXXQk2DpmHyna8HjJje3jTkXkGW0TFSJDZpm32HTCxLPuoVPjJswiL/2Ck4TjCUqXVloUTWXFXkHTFK6RdmN6jF5sPBbOUCS3BAD8MX3hM0ajY0gTpQwRLwYB/IKqhjTf7FgjO7QsbN63jCYG6aDdrRyx+DWVmn1FxdpPAJhp6hCVwuMIgvXbdQk17jGT4S5NbqLasiPd6uMki7V+QYKDeo65rK8/Ljt8OJs9No8ath5z/06tugodiyAFAQv7P1JeIqSNy8Ryy+PzBuJnybopVtJ6GFAHPLs47BZCAkSj7dFuxTW0Aghr8YSwELWKLQEIxaUFn4kJ4hpMUhJTsxy79UvhWOS+c/xjrI2vQSH8/fAqNtxC8NigvEjI73Vsi1Yh/H4hZxbXMIscLxG6Yct6KAQHSb5qrCwJEzQXRBJCDLOkp09wENoE3GmDk3x8678+r/fiuUyKFayFjWWTokguJmgQ0HRpV3xEjW+VTLmg0lWe5BMWajHrRc6u4HVheYwkrfELuBQC1wS8A+kGH46xTJ2L/NemgbHGsdonXn1mlYgYEwnPUz21ieqwpkb7iNumZSICKE4taVRy55ADTs0KcPGtQNdoPCPcfcJ77LPbk19/gWrjJg7QHqgGhl7Pu59OLhkHHzCYKInX9X1Izr5j39Y/CYuR1POHziYk0NGxrVtsOa3CQunlJ56gm4OJDgrhskQBQ5T1hWrJWLLxzgKtcWpnqFDYOa0TNvAKN5+r8/YEW95a8GqlmHayjJ9Ika3f4lYuotFSDB+fKEOoh+p6UF7DgFAsuSqilgvS5QJqrK4mG/c0BDkErx+BUW780LOY/Q9sBffEM52NbS2fdy8fw5wBo2lyQzZgOkTQUJZOAwrtyOTg3hCBx5Q4NAdBewpdyDh45d9UTCpg8hyy2Zgp6BfILNp64uqco+Zw1aABWsnpC5hF1NKK/JS4SvcjAoKZOhOufCuT/fIQRiaGs3kFHbRFPm+uIMMIUxBitLPZEfv6MmLylk7FzrEB1Mw0p9UbpnKPu3DFZ1SeIhEJLj3zw1cukD0Kdd5brC1LLk42DhSdy8RFBuO+iYq7OPbNA310G5xR81CwzXWJZbdH5vRdrJyswzPjHjawtSPEJiQcaaKguhlVmvKU7Yz37ftDNhSIMkg043VxfDPG3nD7Y49FaSdOjiji/BloUS7rpBAqxY+GjrL0f0slbOPPCrpTLvHVqi9IQ7A4xmCs/+AxfT7ldjHc6aaO8SwU0M/L5Ecnf2BqKl109EP2KzCQt+5yYd+xTWERAyFV1fpjvynTnvLOkdgUsUoI5USQoucwej05pgjDpz/jnRUNZ5ujnnFOkXI/CPYQwa3YHPTdknqcILbNRenGgd5ddwer3h7EZz4QXJlJsJuQcXLZhQejMmg/7w98a0gxhtksy4EyTQOhbItjF1v2jEPELh2cEQDgTOmt3h1UPQJiyXxgk2YYHq+A+bogqIAKPQLSAy9/hmUCO5V1DAsGkliQcNmkY4Ct/gEoU7Z5/pGqqgBGQMEiAYYoWnbU1SIM4+uhFMQLBtvcJGlKefipq2UhUUBV/9dgOBnW026GmzEboNGD61LPkoIRCOvf4pUii2DgHGXHvTsAINpe6+oMEeIUPAcK/Nvzhkzs1+sZNBHe0qixXuoLjQ+ajlj4JtajcoxlAwUMDw6WBEcvWhB/egaMpkBPt14m0vQx3vqNFVWeflHv7jb3pWU1sGY0H/Cq+g9ibM/pUrPdyDhniEDNXWV0pVPtYpeYYNBxXHCSJswiLoFjrnrhsIoZt/eFVOgnfEKMGlYOEeocOaKwvhu81k0EZMXkJTVHnayYipy6AhDF2TmwjzVPqGWacBCfYeiCC54eBEBCJJB5eIMhrEcjdVYDQIsNInxO1KFjDahNU3XPaEBTDaeqrB9cKsgsmr/vMpxa1rnc3iJNx8uZ3YPWLA+IIenDiZJyyw7c7+8dbsRz4HfeKLuoJJ11x4bg8YmpNuf5Uv6mVgwvE/vTLrobVSd3YztotyxetWmnTYsqW5OvPQH9PvfR+sdrCthy+6jz/c5yBPWH2D3SYs11uXoJuqNJteEkZPd8L1XrQEjXAqGIYuSTw08ZaXuqe+QENZjknbPO7GPopGxU147KonXFp9gSteN4nKuyTpEFjM0+55t7EiD6z2YQvv4Y8hBi4tLGCMMpmr8tgHt4ieg+Ps2nvPdxsiC9ilQb6gES4IsoD7BjsLGFlsjoTfs41AIBAIRCtaCjCrGUiDHYPlrScU3QKB6E/UXfNNzWQd+tOk1/C59jFqmzIP/Ja88yt9Uy1fhEB0nVYCLOyRh1jEZdCr7ghEf1PS0jd1x1iexzGdcVJRV5jqwfrFDDr61eMMemaH6C72Atxnq9CG+HWmnFN8xnEwBo1m44t8pl/BBUiAEYge0VxZmLzjS85vIhidGft/zT66oSTxABipusaaivT4/Pjt2UfWMzSVe2Irm7BooW2r2sJUvyHjKZMh+8gGyLIhlXZ8WZOXVHrxCGSLzu1pqshP+fubmtxEyOqb6uReQQQpsJbX5vPR27hYTA0lmVxD/2FTfWPGh09eYlQ3MjQSYEQ3QUvQvQZyg4VA9ABb182grHZ+ldtzcdzS4XML39RlKcfsPFfzfpVjJ8X/sppzm9yi3MYVNttwzNXn1r1rqcBCGfVpu3+AtiDYXAkC0VVaWcBgt/XgySUYoMbkPYZzW1iPGXwRY0w/BCXw4aIC22EuTKSqchmj1nrUXJICJXyioRyaGxP/5sP9UiZT1gmqrgR6M5fy/sTZQS/uNpzfQtXz3uAAtsPk3eyObtpsyjrOTqk8gzsE3dJN1eyszm9htI18YVkaO8O0g47aBI4sYASiJ9i6bm7tKrk9F8e2rcCitfFNHdnaczXnV9kncozVbbJ3RFwrf8uMXUMo0jfV7nn3FplnwIRbX7LUQSC6Q2sLuPsbd9sMRqQ/8QtdV0Ko/I2p++AnV9OKKe+M4fxmqM8YdcaUfVwhdUmAWwcyunJkJA7KpN35HhvcECcM57fR6lqorzv6A1vf0q1uz0cYZcZIoWbbaxjc+pZnGuL/JL1DcUc544SvASTACEQPsHXd3Nqvcnsujm1bQR2rb+o2PVfz7p11zVKVDymSQolHyFBrOedv2dqQMhnKUo9zo+saqkLGLwSNt0ZTQCC6Qat/PTjRbRFqMxgRVVMoHrNUGDNN4BeDyz24mhzmggTjxV2yZS92sPPLLpARWwQ3uh1GRmLgr23XGtGoRcLoaZAVT7xeGDsLJ4Wg0HRzjaW6pduR88Wjl8LQrM9qC7jCRxg7G/5vLkoyF17g1Lq74GgJGoHoAYyt62Y7v8pW18etXBwLbVvZ+qaGaq09V1flXKgvSj/z2+tRM1Za+7Tzt2xtmLj1Y4FIBhXgkK6xOmD4VMs8EYju08btW7fdF7cZjIh0DzAk7mS9LjeUE0pv7igHrvBi9GrMbOLzbWEfyAjS5BUiI0E5LlXR6jr2KJjg8et0B74EqWa0DVwJYG2LS5VgVQsChoqn3GJM3KHZ/jajb6Zq2EBJdEO5pW53wEW8i1cEAtEtcM/Q2MKz/4SOXxg0avaQq26RefibdOpJt73iN3Qi3GPHzr3Nsm5MDZlzM9SmTMYR19xn10rhEwI/faLH+sdOATt4yl1vVmTED73q1rhlD0Lb2sLU0csfA1GHHsImLrb2CdYwtII+IeEfO4kUSibf+QY0BLPYIziGM3kps1GqavFthkB0g5aesCzQ6lq6qYrPdAWqukB36Cv5dW+A+hrObWFMOsnkW9QbnhXFLWL0TcIhMwnlZdcqhvh1hHcYY9Sack7Jl73IUCb1H08qbvoAEwh1uz4QREwQjVzA1RFGTwXbV73hecWN7zFwj7r9bfkN70APxsSdmEAkGjGfqsol/aKpikzDxd3S2fdBBdnylzVbX5VMv0sQNEK94Tn50hdwmbvuwBeC8PHQG3QL40pm3s0YtJrNL8tWvgb3CoTKD6at3fmueNrtbOSGnsEGG7Y52R6BPGG5NH3iCSutXJPRfjAGRGvge+/VB1au/ny9QHSFR0WNjY3bt28fN27cxp++vOn664ZNdnDIFuckNkA2HAVj6H3aEGDGqKNqCuH/fL4rsMZu2kGMFBIqX+nch3GhVLvnY7quGBexi8yiMUuFUVP4mpfEVX/sJ7C5xZNuAM02pR/Cld641A2Es/MCrDv4FbeMLJ3zb8I9kKtAN1Zo/14jX/EqCLwx6W9MLAOrFPrkBJjS1NK1xZhRK5q4SjR0trk0VX/iFzhj0i8KJJyzsHsC6RlsXQzoKQ2HsMajfBrhcoSthr8yPo3ob37dW3zHAvb2Wq/X//zzzw888ABX3gEGg+Gbb76pr6+fPn36vHnz+FKE00KbQcIYk4FNUCZ2U63ZyB/CSYyEjxCHhEAIisDu1OlXd0ltCDDcHJorMuEnn+0BYExrd30AwglpqjzTcOEv2eI+cuPeAZd1vZfAcYFfjOPD+yMQiJ5hFWDEgIKhGV0TbdBgBg37LnhnxQtn/xOIcLGCDR3bH88N2zL1HLeDl5B7kj7h6nXPqDe9pD+9Tjx+JX9gQMM+sUbqi0AgEL0KmI+gu/Wl5opsqqEc0gxNdcV0ZNgeTAYwFKnaIqoym26uZswG/mCf0JYFbInxB3PiM4guQsjcCfcAPoNAIJwGZAEPEMDk1dSDSDEMKC5f5iBwXCwjFF7d3ozcJdp+2OkoC3iQgrxAIxAIRG8A0gsGa2UO1VRlsXf5YsfBMAYNVVcMNjEk+LJeo53dRiJp/z6admVw9A4SAoFAOBxG13RZensV5rIMY1RHL8r2kPYsYFHPdwIPUnDcAUH4EQgEAmGFMtN1JVRDWa9Lry0WGTZX59Gaer7E0bSrsoSj3qIZZOASBfzgMwgEAoHoGYy2gQIV1Dd3ZYOV46BpurGCfTXX+jqT42hXgHExWkftDgRaf0YgEAiHwDBg9VKNFX1q+LYFY9Saq/MZg5rPO4gOBFiBHgN3FRyuGGsBIxAIBKJn0GZ2J5S2sX8M39bAXUBdCa3hnRw7hLZfQ+KgagoYoyUIYL/AMLrD31FVOYy6FhNJpXMfwQwaw/mtDG0mZCrpwidwoZR1KonjVEkyrakXxS0Sj13Gt+0ncIGICwiBQCCcEPQakstg0lP1pUwvrPr2FIu7cMLdH1J8SQ/oaKcVawT3H1RlFmPSKW5aI13wX0HQCEHgMFzmLluxWnHj+4TCx1yYyFVjNHXy695Q3PSB8eIux96bdAOHuZ9EIBCIwQq73ltT6IzqCzAMrW0AU9ghdnnHAix3iMg7Crgh0J/8TbP5ZVMRr76AIHQMhhO4WEZ6hdKNlXxpv4CjF5AQCASiR4D6UrXFrA9nJ4bRq6l6B2hwhwIskmJERxV6F0JAVeWqNz6vP/2naPQSdkV6/2fCsHHyVW+Jhszk61hh4HAzH2Swn8BBgfvEeQoCgUAMTIx651dfDosGl8L/+Xy3uIK+9uPLSIy+mfQMEUZMYuWW2wInENP1pcb0Q6ack5YqLIYzG4xpBwznt2CkgPSJ4Ev7BVBftG0NgUAgugervoUuob4cbPD4uh5p8BUEmH2o2U+iQteXweigqbhMpTv4JVVXIlvwOEObMbNBMuff1pC9ovErMcqMCySya1/qX+chhBQ9AEYgEIhuYTZRdcVsLCOXAjSYbqjgM13nigIMVl3/qBqta+QMXzayI9wFSJWgxOJxK0RxiwTBcYRnMFcNJ4WiuIWiMUv61381jhNoBxYCgUB0B4amGkpZ+8oFAanqtqusjl5D4qAbK/tndzFtNhWcp+tKcZFUEDWFkHvw5TaYS1LY0EOXxLgfIWQqwj2QzyA6zZZjZRpdP79ijxg8iATETVcH8RmE00DXlbCOrlwXHCe9QruxCffKAswYdZZ1+Z5u9xrQ4KRnsMUJJaJroPcyEYhBDq2upZuqe/Ik1RnACQHpHY4JhHy+c1x5eRkMUJzsWqeDDoJE6otAIBBdhTFo6GaXV1+Aoc3d2BTdqee7uFTFpxBtQcjQ9UEgEIguwrBxDgbM8ipj0tHqrj2u7ZQAE1I39IJNu+DsBjE+jUAgEIjOQTdWOqm7q+7CWvMmPZ/pBJ3b4SwQ4UIpn0a0BCfRxUEgEIiuwS4+6xr5zICBDd9U3nmbvrOvGFk2ISMjuA0IRRvbsxEIBALRLgNr8dkWxqSn1bV85kp0VoBxqRtOCvgM4hI4QeJSdz6DQCAQiE5AN9cOsMVnW1gBpkx8pkM6K8AAIffkU4hL4HBN0NNxBAKB6DyUidb2c+S63gXse/bFqivTBQHG5e54v/p6dDZwjGjTPQgCgUAg2oNursFoF3M52VVofVNnoul3RVBxAkd6YwMuc8MIUmOg9KYB/o8JgUAgHIPZQGsH3N6r1jCM5f3mK9A1i5Y1+NCKKw+OK9g1eTPN/H66kkaewrpIZpGaT2FYs9ZcXteFvfsIBMJFoRqrQJ34zICGMWgZ/eVvuTbp4pIyKezHAIVOBS6Wc+EfVFLBwhGem853asUfYaWwUptVzP/r3Hi4VClFW/wQiAEOY9IzBg2fGfgwtLqGT7ZDl5/pEkpv9unnIAfHCaUXn8awYA/xiED57pQBva3A0cyf4LvvPNwLY7llmkBviQIJMAIx0GHYqEGDaLGQveEwavlMW3R9U5VAzDrGGtyw5m/LwBcgwDIRcbbAlQN69C04js0e7X0ksWbfuaqFE/34UgQCMVChzYzrP/01l6TQdSV85oowjOWeo126LsDQxs1ncD8Jxkk3Xz5pw6wh7mUNhrzqK+98Q3CMjHCLDpbPGuWN9hUgEAMeWlPPdN78panmnx5kzAZIGhK26Y79jyvud6iSFKqumM90AjbMYvvvBHdHgNknwYP4nWA29EI7wf+vHe19MrepqrlTr2AjgCdvjB4ejnYVIBADHYbu2BZsD1PeGXNBgnT6nXze5WCYDsL1XzkecNvQFFWZAz3z2cEDjgt8o+AWhM+2wkQxv5yquGWSr0xE8kU9g2ZoAr1+7bKgXx8CATC6Rqq+jM90BrCAf3lEuuhJ/eFv5ctX45bnnsbU/cbkPewWHLmHdO4jUGiIX8eAGFVkgsiJJ1xnLkqi60tIvyHSOfcxRp1290e43IOuLcJl7sLoqca0A5hRK736IdIvRnf4W0FwHBQyBo1m00uKW/6PMen5+nXFuFgpW/wULpSa888Zzm9laDPYXdKFT0AJjEh4h0FDbpqdgiAFfjFtLht3V4DhgqprqSZ2E82gglB4syvwHaIxUBvOVd0x1V9AOGBpdU/6b7vTf+MzCFdj7XW7+RQCMYih6oqv+E5OCywCTMjcReOWc2pHVRfoDn0lv+4NXCA2JO6kmyqls+4FOaS19dKrHjCXpOoOfCFf9SZ8RWs2vyRd8DguVqj/fEq29HnSK0zz1xsgupKpt5rzzpgKzoMGtynAfH3vcP3h7wj/IaLY2WBnEl4hMCKUkMEjoX53BBjHSfdA7h7Cju7fm8OdwmDzDo0TJGF597dj5GJycZzXxnOD7u4EgUAg2oA2d+/tI9GkGw0XtjMmdmMNVZULksm9/CkMHklX51uqYILQMfDVTHgEEp7BhJLdnwQazMXlJeSeoKZsiXuAIGwsW+Lm20GkBL4+JNwDMMvjZ1Bx/cnfNJtfNhUlWqp0CzBz9W3vz+3B4hics8of/sdnBzzwW3Tzw4hOLSz7uYkmhLv9fbGzMTEQCARioMLomroX+EgQPEIYNVl38GtI4zKVVcZoXXObBmXnASG/cjQIhtHt/0wYNk6+6i3RkJl8Ybegwfpv64ltj55O4RIlIVXwmYEOLpLBvwA+0wlifKXeCuHJ3EHgdA2BQCDahwYB7i7iscsxo86YslcQNJwqzzAm/W3KjdfH/yEatZiv0S1I30hT2n5T/lndgS872swkENP1pcb0Q6ack3xJ92Bo9i6kFeRrr73GJ7sFyBKja+ze3Y0rQRACz5BOmr9Wgj3EqWVaE8X4KNvdtHVFcmsu5tRc5DMIV2PRsNv5FAIxODGbOuMVuRU4IPAfyn73hsTRNYWCwFjh0Fl0TRGjrRePXioIGMrVI938OGsYJ4Wkdxhf6BlMiOXwjU36RLKHLKvKOJRAWiiBaqRnKC6WgbiKxy4jpCrSNwrHCWt9gFB4EQpPYegYqjoPZiIcNsc6kDXRNRiGfYOmJd3fhGWF0TZSjeUDW4NJlX+3A1GsO1M1Z6i7v0rE57sI2oTl0qBNWIhBDq2uo5sq+cxghr2fGIK1fCfCAQIMULVFA9jDJ1j51hurbkAzzC8nK1eN91FKuvNiEhJgl6ZvBDi1uTmjGXlhQ/QKKwMDe/KokqoraW8L0mCD9AzBJS0e2jpGgDGz0VyTP0BDPOIC34j2PG90Ep2J/vN05R1T/YVkl/esIQF2afpGgDeXlcGHzyAQDuWPCRP4VDdgGKoiazB6jGgLdlm7pRfFHm3CuoxARKoCwMTmswMGdv+6fw/VF5AKieVjvNefrRrwz8oRCATCCmPUIvW10vpNaAcJMEiV1I2NFjywIOCkZO58pmd4KYQzYlTbk64QnQqB6C8Yhkn7+eeU777jPqk//ECbzfyxdoAmuX/9xWd6k9NvvtmYm8tnWlJ59uzRp57K37mTz3eFDrrtPF26CMbm5sOPPw6JY08/XXX+PFfIoa2oOPDgg3ymK3Bn0We/iy7RcSygwQZDGTG6xd+UwwQYAOOa22Y2MMBFMgLMescR7iUJ9ZQcyWrg8wiEM4Hj+PC77hp5332V58+P+Ne/Rtx7LyG4kqcdms7dto1P9xMVZ87E3nprxNKlfL7v6dZFmPnhh77jx/MZCzJ//7lfsy+8dhMn+F20pmverwY8cJekb7FZqqevIbUEJyQK9nk7TfEFLgtOCkivLr93dEUCVKLcKp3ORPsqO7spGr2G5NL0zWtI6c3N8OEzPSb/778jFi/GCeL4c89VJyY2FRS4Dxly5q23GrKzM9ev95swQSCVcjXztm8vO3bMrNUampqSv/kmdN48+IbZc+edYfPnn1q9urmoCIy8rPXrA6ZNg8pn3nzT2gMcgg6rL1yQeHrKfPmnYhe//rryzJna1FTvUaMKdu0qPXIELHKBTOYWHl569Kh3XBxMJvGTT8IWLICxuJpCmSxnyxZNRYVQLk/89FNutmJ3dyiECmDHh19zja6q6uDDDxsbG1P/9z+TWg1dwVGorwwJ4boVKhS2c2Mo6uRLLzXl5x994gl5YKDc39826x4V9fcNN/iNHw8z56ZtvQhwlD2ptuYAdzenXnkFhoARjQ0NEUuWgNmqDA6GVuc/+KA+IwNOExT06NNPRy5dWnPxYuqPP9alp2dbLh079JNPaisrczZv5qZdcfp08rffVsTHa8rLvUaM4M6i9Ngx6zRESkcGOFkVGMinugrD9Nf+Z7C8Dee2CAKH2e067ndwgcjWTHX05AiS8Ah0+YfBOE54BHUQcaEnzB3mkVGhLaln/ZwhEM4MQ9NhixbF3nZb8cGDYK6N/Pe/QZhBb/jDGBa5bJnU1xfKQ+bMMdTVgdQ1ZGa6R0YKlUqQMY+hQ+GQ/5Qp+Tt3Fu3fb9cDdD7xhRdAP7iuIFt2/Piwu+4afvfdoP0gUVB50osv5m7dylWoSkwECw8MR0hba8Kdgc+YMSBafhMnWmerDA0FCz7ugQcUwcH1mZlQXyCRQOVxTz5ZtG/fqIceGvv443BbYOmVxW5u0Ln/pEnQPGj2bO+RI+2y8OWwZNMmVVQU39jmIsgDAtqbA9xMgHBCdsiNN/LNLID5roqOHvXww9brAKKV9PnnYx59NO7++4PmzOGW1kHsRz344PhnnsnetAlucdJ//XXKa69NfP754gMHaCPvzsl2GlxJv8MFE3QspqwT+qM/8pkOISRKJ1Qizq2mFcffHeBCKenuyhoM6qvyt4u371iuG+tzKKO+Xss+DDCa0b4shJOC4zjYf5AAI6zsxAkw5sCG8xo+nDvaAhwPnjOn+NChwn37IpYt48o4JVAEBurr6lr3AIaapRYPiO6Y//xn77/+lfbTT5DV19ZC5Yw//zTr9VyFwt27wcImBAK7mlasswUK9+6F5qB8lKW52GKtCsRiLgFYuwXs5ibz91eXlYHOaauqxCqVXZZv0w7tzaG5pIQ7X6mPD26zsB+xdCnctey5807ro2iQcMpkgjsYSEs9PRvzWY/HpEQCPwmhkDabwYgHCzv1hx9Svv8e7gwwwrksvBaY9HA/wad7gLksDcxZY9pBuqHClH+Wqs6DLFVbZMo8ylVgtA1sGi5c1gmqMseYtAt+FZhQzJq/XGFdCTQxl6Zy9WFWxvRDUMJ2m7KXL7RAlWewhcm7rXcPMChXEz5dCMXfDozx8j88oFd+eeyGLDc/+MfI510Kdqe4gzZetQdcmJsm+v51ofpwZsM3R0v50oHI5LAFE0Kv5jMWSEKwaNjtIR4xfP4Sw/wnQvmowOl8HuFMgJT6jh0L1hV8wNbkS1sSOn9+ydGjNUlJYJJyJfp6NgxqY14eWIGd6QHkZMmGDVUJCdqKisOPPz701ltjb7mFP4ZhYL+CBcxZtNaauuo2XCyxi9Ll5TAQmOB8UYfYzQ0mDDqX+v33E597DoTQLsu3uRJ2c1AGB2ss74nBhBmbrW2kSAR27binnsrauJEvIghWZS0PFHR1daqICK7YilAuF3t4DP/Xv6DzTj2n7z+u7Gy5E5jLMw3xf5LeoThB4hIFfD/jUhXpE0HIPAznt9FadkuNMf0wJGA4w5n1hoS/2G9Y0N3UA3CIKzSe30p4BuuP/0RVZkOh/sQvIKVgaBlT91kiGvAY0w7oLWMxerVmy2qMphhNvXb3h4RHIN1URdUUdMkbcZvgIP428fl76+6JkHvAlXI5DQbpZeNp9D4iASEUEN8fK0st1Qzgd5NmRq+YEr6Iz1gQkZKFw26P9BrJ5y2oJF53TXpxQextE8Pm8UUIZwIMteqkpORvvrn41Ve224bBGFWGhFz88kvQWrDtBBKJKirKKgl5f/2V/O231YmJIVdf3V4PViij8dz770MFiacndKWKjEz/+efsTZtAorgKkJj6+utn3nkHxrLWlHh5cUdt8R45svLsWZgVCDlf1CF2cwOTXV1cDOUXv/mmNjnZLgvfn39ff317F4EvajWHgGnTwJYFg7jk8GHi0hkBhXv2QJ2M33+PXLKEKwEbesxjj53/8EO4dDBc9KpVXLkVdgHg0UdPvPgi9Jb55598actpJH3xRbZV0fsPu+XWnoArfISxs0GASZ9IUBZB2FhcqhSEjjbnxsNvxJR9XDhkBldTtvC/olHXtNi+IxBL5z0ijJwkjJpKWWIoUTWF4jFLhTHTBH4xl10cQj9pB6VzHxaETxBPvB60ABQXTGdB4HBh1BTxqEXQJy7p6cN1Br7uTZeNYAc54mgHurmajf3kIgpDSFXsA+w+obTB8O2Rstxq9h/oa9dGRPvyu1pa49KOOJ6e+6XepP786LN8nn0lWvHOsk3bLn5zJId/tgfcNuEZL7m/SCCt11b+cOp1vnRAMKgccZx5662wRYv8LH4bjj399KiHHrJ9VuoqnHzppRH33AMzB1Uu+OcfMEZtsxOff56v52hAqs++997sjz/m890FvtKPPfXUpFdekXg45r3QbjviAOMVc8RLwOayNJBGWtsou+ZJc34CVZEpmXUPlFPVBfqTv0qm3QE/5ctfYQwa7fa35Te8A4esadtCY+JOTCASjVygP/wdJpSQvlGG81vlq97AhZavX5pW//GE/Pq3OWdVut0fCYddBXazdse74sk3mgsTQR3EY69la/YMsPEIpTef5v7XS7AjuYgdzJrsfaW+QJC7+PXlEW8sj5g1xJ2T4UFLhNfwcSFzNid9yecvISRF7lL+nynC+QGhqklOtq4/uy6R114Lxi7YlzmbNg254Qa7LF/J0ehra5O++irk6hbPa7qHoa5u6C23OEp9uw/7LowDTC+qtgiUUjrvUTDx6eYaTCi2Pp1lPQSb9Ibzm0Uj53MlnYKmzRWZhHsA3VQhW/Isr74AQRBeoaaiC5Bk9GoYl/CJMBddJP2H0I0VguCRYDRzFXtKHyxBW7GoPRskmc87IThOKDxtnwT0GZE+0vtnBS4YfuUg/wMVuPYrRz8UX7CntMF+WfLauPteveY3H0UQn0c4N0KlcvH69db155kffuiK5i/gP3nyzDVrRv7731PffBNOwS7LV3I0Ei+vqa+/DmLP53sAdNXeU/a+xPZJZ09g9M2aLavV65/DFV6kR5DAL5oqz1BvfIF9wQnHhTHTqbJ0QfAovnZnAKH1CDZe/MdckKDb+4kpN54vh0s3/XYwtTWbXtRse1085WZC5g7aby44b84/Z0zZo92z1iGL6raPxnt3CdoKo2uiGsqccS0ax9nYUk7sw8vVl6A9ZX5ljZfFlcDJCK8R1iXoyeELrx153zv77tMYGqGy7RL07OgVUyMWf370WbXBhV2XIF/QCFene0vQrBFZxz4771VMWcfMFVnSWffy+U5Aq2u1uz5Q3PgepKnyTMOFv2SLLz8js0N3+FtB6Bhh5CQQL+3f74kn3QiSzB/rLmzYRL9oLt1HW9hxqRsbf5F0sg17BEl6BDuz+g4AzJSxTltp/dRrq/gDcL8plC0d8S+4wwD15YtsOJKz7b1997u0+g5OKs6c0ZSX8xkLJrW6aP9+PjMgKNy71+4cbaGMxtQff+yMd0x9bW3HV6b0yBHbvV0cV2zlFFAO2AJ9BRjGmHZINHQWn+0chNyT9AlXr3tGvekl/el14vEr+QNtIRwyw3Bui2bzy+oNzxGeoaSP/ab0bsBQl7fB95EAA7hYRnqH9+r7tV0CF0kFMJ+WwaEQDqdKXfzHuf+zfjYlfsEfwLAFsbepDY3H87rjxRfRLzAUtfdf/+Iz7VB59iz3yo2VgSHAnTl3jvRfflGGhnbGO6aupqbjK1Ny9Kihro7PXOKKrZwBpg/8IeK4fMVq0s/+ncYrgOPSqx5U3PyB4vq35Ste7bi5IHA42MryVW8pblojmXYb+2Jxz8HBDOc1uO8EmAVMb+9QQuEJl4Av6RdwnF3c9wrFBN0Mko9wCHEBU/3dwv5v5d9rr9sNnyBV5MiAqZCI9unKEx1E75P3119cbIa8HTt0VVUp330H9h9zKXgDZ6JxWdu3X6yt+LzFnqtNZZ0hwCFoCFINaZDnsuPHwabkKlsTcAhkRltRATWhAtve0oNt1naI1sPZUrRvX31mpnVQwLYrsCnBcIf5w/Rg0Krz5zN+/52hads6tucuEItJiQRKTBrWta+6pMQ6pYacnIrTp8tOnICB2uvKDtZlx/ffQ1e2/Vg752jd3NqKzzsbNnYewg6rEdy3AsyCE25+IH54P4kfjEt6hhDuAY65l0H0gJ/OvP3FsWetnxpNWX5tKiSK69mX5RFOQv6uXWa9PvaOOxpzc239HZ59993AadOiVq48/frrIDBn337ba/jwgKlTC/75x64V1w8IUtbGjR5Dh5556y15YODI++7L3b69JjkZBDj+9de94+LcIiL23HGHe1SU7/jx5z/4AJoU7tmT9ssvMFzJ4cNQE/RJERw84r770n76CbTQdojWw9kBXZUcOQKDgnkKbe26ApsSTidswQKvESOgZlVCQuxtt4Edb1vH9tw5w7SpoKD81CnovGD3bqtrLffoaKt3zPa64mpyQA+qiIiwhQvjX31VrFKBpsI9hLG5GW5lrD637WZr14qr42w4ahPWAIRhrBuh+0eEcJGMdWWi9O5bFcQtq/8RAylkk0tT2pCbU33R+jGY9RpjkyXBbjVcFncvGMeeMj+uMqK/cAsLAyGpPHPG1rEU6A3YeaCLuVu3gg5ROh38BOEEnWBjD7RqBbqY+Pnnsz/+GCcIriaG45FLlhRbllIhC6oG+q0MC1NFRcn9/ZsKC9lhGCbG4okicMYMMP6gcziK4zhUay4uth2izUnaETp3LgzqERsLbe26gqP+kyfDHCABhVErVkCidR07YG4lhw7BJBuysoLnzOFLbehMV3DL4h4TowwOhpsAQigE/a5OTCw9dixiyRK4Vlyd1s1tW3HuNp0OF3H/0D9cujj9ZwWyjlt8BCDDUhVk+MJeg5AqBb6RhMoPGb59SZ2mskHXIgQyzVB12kqtsY3QPY26mib95cddepNWZ9JAfT6P6CfAKJz5wQeF+/al/fwzX2RB7O4O5iB8lm3bRkqllNGI0Ze9Lti1UkVGynx9y06cgK8ek64773IIZLKGnJxTq1enWBwsQ4ntEO1Nsj3sumqTK9YBwaZNJlBEqY9Pxy4hOzMcKRbDl2LovHlF+/aBrodcdRV/oMPmXCs+41Q49C/XXJLSBT/MlMmYxvqh7B4O8aB5BS75J+nv35xARHgECnwjCJkKbhf5QgeC44TUjbW2PYLRE9++58f41387u4bPWADr9s3dd50tamMLyXcnV2+88BmfwbB9GX++vPNGO/1G9D2V58+LVKrg2bNZSwvHabMZPgKxWO7nV5OUBBUqzpxhb6fDwmrT09UlJaVHWRf5LVoBOD7l1VdBQrRVVSDGbCx6hsnftSt88WL2aPuwTpKh5t9/+44bV3PxIgjtsLvuIkjW0aDtELZpuBXIXLeOsbkbaI1dV21iX+fSuVsOWsBxnzFjLn71VbCNWLZJB8OBpjbm5tampQnlckIk8ps8GUrMOp3Ul4/SCLRubteKK3QuHOEDywpVktL5l5pAQTlH0N2AVteqf3mk19fPL10cx8YD7i6EAJco2RAIBMluXnfA2gWOkwJC4Um6B+Iyd6d7/akroHjALo0rxgO2A7Q2888/KYNh+F13gdC6R0fn79zpFhkZsWwZu+p79ixog8TTM3DGjMLdu03NzZHLlsn8/aVeXpdbwZ+jSOQZG+s9apS6uBhKwBQuP3UqeuVK9xh2DyocBVW2S3gMGVK0d2/I3LlgEYbOnes7dqxHbCwod01iYtTy5fLAQNshBBKJNW20BCeGacC47AlcQhUdzT1VVQQH+02caNuVSKkUymTK0FC+ZmQkO4GWw4nc3KznLpRIlOHh0JsiMFBXVRW2aJGdGQpDcEF52+7qUlAHmKH3yJEgpQ1ZWeOfeQY6gRKwd73j4rxGsv7S4QRgIJ+xY+2a27XieusluhcPmGGdEDtMg0GA4Zuc9Azh8x1DmUyZx0Qj5vLZroCLZOKx1+KOjgRvByGWcy8E9ZEjji7BGDTsR9fE0OYuiTH790aQuNQNh9NjH/T2615rB+HSjjgQyBFHT+ieQ+mEjz6KWLKkg4fBTg3DHHjggWlvvWVrAfcv3XPEQZVnMt0SYNZ78+6PCKUPVVuI0ZRs8TOQNsSvI7zDhNFTzfnnDOe3gjQQMpV04RO4UAqHGJqiKjIZbYN4ys3C6Gkt/D+n7jcm7wZJFoSNlUy/E0RBd/g7qiqHvT8QSaVzH8FxQnfsRxiIbqwQRk2VzLz7shPp3R/hcg+6rhgXK2WLn4Kx4KRsK0vnPcLNuatYHESyfnad8eEBaCfh5kv6RQv8oknPYJgoLlPhQkmLABcccMMolOBSFdRha/pGk34xhJsfLlYMDPVFIAYzoQsWWCP4dp5xTz7pquqLYSaNJnT+fOdR327D9MARNF1fKhq1SHHDu6Cmhgvb+VILYAfLVqxW3Pg+ofAxFyZyhYy+Sb7yNdnyVwxnN9ma3XRdiSn7uOKmNYpbP2b0anNZOlWZxZh0UCJd8F9B0AhB4DCQc+ncRxU3fUD6DRFPup5vaQGmIR6zFMYiVX6m3DNQ0kHl7uGUT++tcEvTSh/SPZD0iRD4D4Hr1eLjPxTKSY9AqAM1XXqpGYFA2BG2YEH/BxXoW4QKRUyvhXzoS/AemEDs6yre4ZAQBA2jG1p4HAPjSn/yN83ml01FvPoCgtAx7K5euSeGk7aLplRNId1YqdmyWrPlFVBfEFT+QOewToN9bfVSBAjH4twCjEAgEAhXxBGbamldcwuPEQyj2/+ZMGycfNVboiEz+cIOEIoFIaOgMnyUd34hGrkAjDqqKle98Xn96T9Fo5ewai0Q6w58rl7/LOkXRbh1+NJjlyp3zKVrgwQYgUAgEI6mBwJMq2t1+z4z5Z0xnNssHNEy1KBADIasMf2QKeckX9I+gqDhVHW+MWmXqSBBf+JXurma0TeTniHCiEmsfnPOMimjMHy8MHoq6R1hDXTYLl2q3D7W5QEkwAgEAoFwND3wuEAovMA8petKJNPvFIaNhRIyeCS7BRrHZQseZzfnmg2SOf/mNkXzhwCcYAMD4zgYzULLFmhcJJOvWA0JurZAGDWJUPrQ9WW4RMm6Y5KpdAe/NFdkMbpGwiMISqiaAt3Bry+3vZQASP8hpG8UY9LZVeaOdodLFwcJMAKBQCAcTc9cHpG+keIJ1wkCh3FZQfBIwjMYEiCc4nErRHGLBMFxXIn1EEgvu8gM45JC0XBeO3GxQjR6sXj8daQ/uy+P1jVyhi9jAvsVxyUKxqBlzEYG0DWzO5OtbW064QQYgzp2lbvNpeUBJMAIBAKBcDTdfTvZ1vR0OJJJNwgiJ1DV+ZhJL1v6AukRJFvyLGbU0TUFwugpkim38PXaAhfLO1/5Clx6o8cZ3wNG2ILeA3Zp0HvACFenm+8B1xUzejWfQbSE9AqxvCuLLGAEAtGK/J07eZ+LDAPpjt06to3FoQRt7L5bXRj07xtvNDY28vkrUXL4cNrPP1tb6WtrueB91hKuAlfZ2ejq3EoOHTr08MNOezoATiLXv+2A49ili4MEGIFAtIAyGHK2bOEcHOrr663pLgENhQpFT9wUw6BLNmwQqVR8/kpUnjvnNWKEtVVNcnKDJTShtYSrwFV2Nro2N4bJ/PPPGe+/P/yuu/gSJ6R9J9sIq8sKtATt7KAlaJfGFZegmwoLL6xdO/vjjyFdnZRUYAmZUHLw4NgnnmjMy0v94YeJL7xw9r33zHq9tqJiyquvusfEHHvmGYFMZmpunvrGGydffhmMTlIkUgQFQRMwoAv37KEpCo5e9fnnjQUF2Rs2gBFQn5kJQ0AdblCAq0mKxdrKSq4mNyh39Pizz8oDA5sKCkRK5dQ33zSp1XZzOPz449PeeINrFXbNNSdffNEtPJwN2zdkCNcPV6Hi7NmapKS4Bx5IWLvW0NhoqK+f+eGHzUVFKd9+S5tMw+68M2/7dm4geUDAhOeeg4Fsa1odg0A5nCmcJk6SMl9f6N96EYbddRc3Ilw9LmGdPNcnlNtdBG5u0BX0SQiFtNnsFhoKDe2uCXc7kvTFF1DuP2XK2McfP//hh23+ImZ99BE3z57TvSVoRtNANbbwodE9qIosjCDZPVADBpwQBPCe2pAFjEAgWtCUn1+Xnr7nzjvhc+rll71GjlSGhDSXsMHg8v/+O/yaay58/HHU8uWzPvxw2O23F+3fDxZzbWrq0Jtvhi/9i19/HXP99XM+/dQtIkIVHa2rrs7dvn32J5+AuYYRhFCprEtNBZ0DnY5cvrwuLY0bEbDWnPzqq9aa0AN3FIaoSUkJW7hw9tq1DdnZlF7feg6gOtZWnrGxipAQ0KSYG27gSrgK2Zs3a0pLxz311MVvvglftGj6W2+Btulra6GOUC6/+uuv/SZO5Aaa9X//V5eRAUPb1eTmA3BnOmPNGkVwsFdcnO1FYANUxMVBHeiWO2TXJ5TbXgTr5Lk+Z37wgXt0NDRsfU0sI7PRkcMWLICzS/r88/Z+EVzN/kQg5BM9gWH0p9fh8j7yhsYYtfrT6/n3g20wxK8z5ZziMz3G1mMjEmBE3zEu5KoX5n/HpaVCRYjHEC7dmo6PArZdIRxL5blzk195ZeEvv8DHe9QoVWSkWKXS19WBSFSdP+8zZkxNaiobUR+sQK0W7C1NRQVU8xw2DAxfsO3AMoNDoOK+Y8eWHjsWOncuThAge6qICEjUpqWNvP9+SNRnZIBIWwZkabMm9MAdvTwEw+AWA7H1HJShodZWVkmDClwJVCBEopLDh2PvuAOOlp84kbdjB5i2sbfdBmpnnZV1ILjhkPn5ta5pmQ77XNn2TEHvrQ3ZkoICKIFEVUKC7SGuTyi3uwjc5KHcrs/W1wQOAY25uXBLAYZve78Irlo/QwqtL9t0G1pdA+Yv62OyJaasE/qjP/KZDul8TQ5Couz5tK+AjW8vJMCI7vCvKa+svW4391m96JdlI+8VdmLPhVLs7qvkA4pdPeT6J6/61EfBr0B6yHxJ4vKNod3R1th2Ndg4lvtXVtUFPtMLNBcWegyx3P0wjK6mxiMmBr76SZEo5fvvh956K34p8jxtNBbs2hVy1VWsWli+9CmjEWoSAkFDVlZNcrLM11dTXi7x9IR+0n/7jZVb6LC62g3Expq4hLUmjGKtCT1wR2EIuUW6yuPjvYYPb3MOtq1AiqS+vqxiXSqBCgFTpwZMmZK/cyfMU+LlBQboxBdeCJw+3XYy1nPhEvY1L2HSaKAVnClYnKCaXP+88jGMuqRE6u1tvQh2fV4e7lICymHy1j5bXz3+mlyiLj2dH8tC61+EM4CDAPf48aa56CLpFcany9IM57YY0w7SDRWm/LNUdR5kGV0TG6u/vsx4cTdVmY3RZlPWcSinytmVBrqp0ramtROow8dsYBhj+iEogY8xZS87Z6GYe4PZOpxtdAdzYSJVxW4s6Am229OQACO6g5c8oLQx74tjz3557LkLJUeuirn+1glP88c6x5nCfevOf1SjYZ8SgfqCio8LnsMdAmyPIuyYGbXcaNZtT/6+VlPBFzkO1nbUaCTerJMBo1rNUBS7kQrHQVEMjY1hCxYIJJLgmTMP3H//4ccfH3LTTWC6gVpwG4gEYrFbWNjhxx4DkxEkHBqCKqT+738nXnoJ7FG/CROgQ0IohPLLPV8ieM4cqHnypZdA82xrckfBKG8sKDj69NN527bFPfhge3OwtpJ6ejbm5Fz88ktrCbfLadgdd8CtAAizx9Chhx599MTzz5ccOmQ7lvVcIOEeFSVSKGxrWubCAuVgksKZFu3bB0YntLU2hGvlPmTI4f/+Fy4CSL7tIa5P63CQ4C4CV4HtMzKSu3o+Y8ZAud01YTsHGKa5qAhku4NfRP+iNVJmmoHrgPd4HxZdX0JYvFyZyzMN8X+S3qE4QeISBaHwwqUq0icC9JIqSdHu+YihzYzZaDi/jVbXEp7BuqM/gB7j4hY1QXeNiX9DJ+aSVH38n9Ct/sQvdF0JofI3pu6Dn9ZI/rbDsfOwwLrGPL+Z8OhOdOQW2CxBo01Yzo5zbsJ6eu6XepP686PPctlbxz81MWz+K3/frDY0cCUAyGqDrsY2Jujs6JUrRj3wxJZFfP4SnnK/Vxb+/Of5/wPd5YtaIRerBISgUcc/hGuvK2fjkVlrcqsv8hmHYqbN54sPXhWzCvR44LwHzDAgXdPfesv6vJOD26PU+R3RfUZFfDxYwHEPPMDne4OW18TY3HzihReu+vxz7mAf0NVNWMmlmu+Pld0w3neKVzOmb+ZLu4Vu/+cCi+9lVhFP/SaZdR/pzRrEpqwTVEWmZNY9kDbEr8Pl7qI4/quA1tbT1QXGzKPCyEnQ8HJNhtFsekk4ch4h82DMBsOZDYqbP9T89ZZs/mO43EO3+yPRpBsIuScXDNhuOBgCdJ1WV8uWPIcLpdxA3QRuSzxDLOHqLTkkwE6OSwjwzKhrrxv98Pv7769oKhKR4pWjHxoTPEsikJlpY3LZqU2Jn2uN7N+hrWrOiLp25agHntq6ZE7Mdcvj7rd0w3Ku6MDv5z6wHoUSH0XQXZNfClJFQrqiqfCTI0/oTVrbriK9Rjw4452T+f9su9gD76y9Qy/tgqYZ6lT+P3BVZ0Yvh+s8AAQ4+euv2d1VRmPQ7Nkx17eItApG+cGHHpr3/ffWh6D9jr6u7sgTTygCAuCbfPLq1b0UM7H1NSk7eTLl229H3Htv0MxOxAJyEFYBPpnbWNF45Re7SxsMp/PY9d7rY4mlkT3SF93hbwXBcaCjkDaXpZnSDtLaRtk1T5rzE2wFmIvVD2l9/DqqOlcQMMxckiwaucBOgNXrnxWEjeEUFBdKRKMW6Y/8gAklpG+U4fxW+ao3MJq2RvK3Hc54/i84DXPBOfny1bjUDY52HxwX+A2xuglDS9AIBxDqMZSizdVqVgPunPTCyIApv59d8+aeu349+/5Q33FQwlWzhcRJAmeXd84VHfzlzLuQOJC14Ytjz3J3G9ajwIpR9+tM6ue3r3zur+XHcltE5wYC3MLvnfpaWsXZ7cmDZU9WTs3F7cnfx/iMnh97C6gvX+rixD344Mz/+785n31mp74AKRbP//FH51FfQOLpufDnn6e/997stWt7L2Jx62sSOG3agp9+6kv1tWValOq6cT5X/EyKYCUq1FMSHejONew2hMKbbq6GBFVbBDIpnfco/DOgm2swobiNYEQMYy5MkF39sHj8SkLhxRdaa+I4ofInA4eLJ1zHepmOnoIxmLkik3APoJsqZEuetTVt7YeDf4TeYaJR12j3fWr7SLgbsGvaNv+SkQAjuolEqIj2GTXEd+y1cf8eH3L13ow/QYODVFEjAqZsSfo6pTy+TlN5sfTE9pTvQIOD3Nt9jU9taCisZ3dMVDUX51RfrG313Fcl9QZTz2DWGSnDyfy/wfzlD1hWue+f/lZ2dRJIOBiFfOlARylyB+t/0O5BQzg5XnLhMwtD37kuckSYF96zHcWkXwwXRZ/RN2u2rFavfw5XeJEeQQK/aKo8Q73xBbqpkqvJguOiYVez1TY+T6v5Z1W2NSXTbzde2A52sHr9M+biZBBCwiPYePEfc0GCbu8nptx4rglgNxxXKBo+l/QINpzdzGW7iajFHTMSYEQ3CVJFPjJzzf3T3oz1G7/hwif7MtlNDSEeMfAztybJUoUlryYVfvopL+937Son8v4eFTj9oRnvDvefCHexfKmFf0993WjWDSr1Bfzcun8x+weGyd64kd3l2z4NOTmc58gr04neHI66pKTy7FlI5FuddPYMrh/rWTuqW2cg2lc6OoR1dIyTQsYaer5bgBnKBk6gKUHQCMWN7ytuel86536wInGZu+K2TxQ3vEu4+Ymn3MytPwOiUYsUd3wGNeUrXuUKbWvCB8oVN61R3PSBKHY2+1i3sUJxy//JV70lmXaHKfMoLpZz6892w1mHkMy8WzzpBnak7oILxHzKAhJgRDfJrbn4xJZFT29bumb/g/EFu7nNVnIxu/oEpqqlCgttKRcS3X8r/1T+ri+PPQ/m9b+nvfnYrA8kwsu3kPGFu8EQHB00g88jnBLG8iHFLb567DBrtdweq8OPP96x/+fO9OZwSo8e1VRUUDZOOnuCtR/urB3VrRNi3W3UPXCxDLTQVNwr2xgJuSfpE65e94x600v60+vE41fyB3oPHMeFEj5tAQkwwpHUWB4De8sv79T3kvv/f3vnAR9FtbbxzNZssqmbXkgPIQ0CiYReRNqHhU+8Khau3qv4iQ2lXUXlongRsWK9liuKVyygFCnSQ4KkAAlJCOkd0vsm2/d7JmcYl00hQCqcv/mt55x5z3tmJmGfeWfOvAefFc0lpNopV5wJmFud+u8TL2869oKvY+hYn1lcq4VFXN6OM2XH7h393NALCm84VLW1lUlJRXv2nN+yhQRzJQcP1mdnI1pV19XJ3d0FIpFBo8n54YeML75AQEm6XEhIyP/118b8/NbKSjt///wdO5oKC7O3blXV18MYm2Csqqvr1BtamoqKMr/6qjaTvcsCqk6dgn1Dbi4JK7vy0G7Lwu9z3rZtRr2+YNcuttC+8oRZXz6bB0n30fFAuvJDKDlwgITspMD7IUfNVyuSknAqzIYe0jCX33G9BiwnLiJr8vc+DCOb9oT8vrfkC9YhMha6snfv+hSGvaS47IqECjClN8mrSVfr2m4LuZ9MoZKKZLNHPFjRVFxSn0MMOoW8vKSwdidVUxhGwKfEutBUaMDX2+V3m388836Tqu6RsasxFtdEGQhq0tPPvP++xNYWcgL5wVVV9vff52zdKvfywqaG/HxcZsUtX26pUDhFRsa98AKbzSo9/dTGjZBSkUyW+/PPQrFY7uHhOGKE39y5UltbGIvlcruAgMS1azt6Qwuq6OUyZsyZd9/FDlw4cQJVrylTTr39Nj9cpx7IDgN+nytTUg4+/rhMobj4xx91WVkd+/LZPGz9/Do9kE79kFFgn/Xttzg6lMhhEj9mVZSrTp+29fW9bOghDmMpx79hrkLB5cjlZ4MKMKU3UaobfzzzwQjX6Jdnb35q8obVs/5jL3PekrzB9G3gjmj1mvOVKdODF6ALwlmutR2xQPzMlI0rbv1kYfQLL0z/sFFVm1oWx21rR6Vt3Zz4BuJss46UfgbaE3zvvR4TJzqFhyN0QwiraWyMeekl93HjSBKMor17FaGhw2bMcIuJYRjGqNOhPeyRR/zmzRNaWjJCoUAiQXToGBoq9/auTE5W19dDmRBWoktHb2hRNzREPfccIkh2eIjc11+PXrrUPijIPjDQNTq6MjGxKw/t+8vC7zPUFHviPn489kQolXbsS3avmwPp1A8ZBa5kzs7oDj9khSj+EHi3FSdP6traIp94wuzAiYehCyOSmOayuMnpeEOeCjDlWtid8dXv59lZVx05XXrkXwce25+1Jbcq7efUDzceXlLeyCVvy6pM+W/Kxo5lsDnpjZ3pX+RVn43P34Uqv1WjV68/sDix+Pc6ZeWB899vOPgECZdNu8P/J8f/kVWRbDZFi9KfNJeWIvpEoT431zUmBlWPCRMQ3ZJNDkFBEBUilmwqKIkEP3wXYoACUSa2cOpU4Pz5vnPmjF+3Dgrd0Rvf0lhQgC46tRo/MhcXvUaD6NPGy6sbDzxoZHfAaGzIzXWKiECB5Ibs2JfsHil0eSAd/LQPwvbC/qBw8eRJUiB+TN36zJypbH+T22xotAx1GMvLcqrcvOBijQowpVdAwNpNOuL61qqTRfv2n/8urTyepOAgVDWXJpcc7FgGCGSP5+/cl7WFqLXp1lrlxWN5v2BTUvEBta6NNJp1L6jNRLX7OJvSd+jV6oacnOIDByoSE8mCDWTBAGwyGgw6pVJsY2Pr51d27BgkKuHFF8P+9jdsIu0o8MYI/hDXtlZWWjo4QMjRt+T33w06XUdvfAsp4MsN+1CTlnb2o49EMhkMuvLAw7uCcuPLUWJnx+eG7LQvb9/VgXT0QwbCQbVWVZXHxZ3fskUREWF2CNhtbXOz/x13tJSV1Wdnmw1NPAxpruExsFF35XQfvYzReFUv+KriN+vKuZkHPYURmM3AAsI1a9ZwRcqgJL/mbF5Nn0wCpPQDs0c8yJX6kqzmZvxwlYGgpbwcGmMzbBjCuDErVgglkraqKsTB0EKIjdTe3j4gwCEwUNvaWpuREXT33a7R0Xw7uvPGNj4+1ampivBwt5iYtpqamrNn7QICbLy9O3rjW1BA0IlGh5CQiqQkNKpqa72nTXMKD+/UA9lhwLvSq1QSW1sEtdqWFrmXF46i074WBkP3B9LRDxlI7uGhqqtjhELvqVPZZQov+SFuGQsLqYODfWCgfXAwWvzmzjUdmngYWO72uK7sx4xIbFTWQ+K4+pUwtNQq//u8JHJOf967Vif/rCtKEQ0bxdWvBCOz15zdKw5gl67qIQIre/aJ+OXQVJSDHbog/5BmKC7Ifw2UHT3aVFwcumgRV+93oHkIMaHB57/7DurrMZG+mdZrXNuC/KYYGi4YWrt7tWzoYTC0/LjSev4/GWkP43tGqPgzBTQPjYAHOzQCHtLcJBEwwl/HkBB27bwBAnFkdVpa/fnzHhMmmE6zolw/1xkBE4w9XpXBqFa2/rJGEnYrW/jtTV1ZujplmzYvURwQwwjF6pNbdSVpCFg1p35hrOyE7WslaTIPth3+BJ9sFOs90qhqUu5cJwmdZsEwuoIkVfLPaFQd/Vx9apsm7TdGZoteRk1r628btOn7tNlxkuGTNWl7tCWpIs8wY2tD2763Nen7NGd2WkithE6+ne4G67nolNDJp+NaxZ3CCEUCO/aFTDPoM2AKhXK9uN1yi137zeSBQiCRBN97b/hjj2FPuCbKoIGRyskiu1eLob5cOmqe/C9vCu1ctflJpBH6aj1/jdWdL0OGLYwGfXWRJvOA9YLX5fduEHpFqJJ/EsidGLGlvo7NYanJPi4Jm4FOksg58nvWW93+ovr0DrTris4I7d2tF7yBKNbC5F5327EvRcMns+0L1mlSthuU7KvYne4GI1cYmqpI+Yowss4X8qICTKFQKJS+hGEE17SIEJusysmXLdi7W1xafYF9UssI2NCTEVoYjfqqfJFXBEnxKPYKN1QXYjixX7Qm83cEr4baYpF7CCOW6avyWn9b37r/PYv2BCki3yh9w8XWfe/qLnCva7MYDIbaEvEwNu8HLhqECh9DTTHKne7GVcAwXa2hRAWYYo7C2i3Ki305hHLDcP2phnvuQatUnv/uO9Pl63m4jMq9msy5pby85OCf8+EHFb2eQdrsBPL+Bz/tCtQnGTkYKzv+/rahrZlInThkir4kTVuQLAoYiwBXW3RKm58om7XU+vYX2RvI6CWxsr7jJcvYe1XHv/pzRQcopaXcqGn/yzQaDSrOW+foNB1nNXcK+zJ0F5ZUgCnmhLuP63QBwb4mwmP8Y+PXyqXXu4QZxYzrTzV8VR6S16+3cnGxCwjomNW5PC5O3djYu8mcdW1tIssefQ/2P72bQRoQh/wJJFVu2+AGgseI+yR9t8gzVH/xvCbtN23+SdXJ/0oi56KRkVoLFD7qlJ/FwZPZKuJjnVpXelaVsMWo16JFk3lQfXqHvrYEGy34BRIQOgdNaDv0sa4oRZ2yDcotdPbjNpkBeW64KHDo0dNxgXWXC1bSSViDnf6fhOXrOCLENXp/v0+9DnaJivQYn1C4W6vvj7cALcVWC6KeblTVNKn6MOPuYJiEhRixsaDAaDBcPHHCMTQUStCYn5//669NBQV2/v5527ZVnTlj6+sLGUMoadBqEbwqwsJgg02q+nrYwENTYaH3tGkVSUl6lQrfPuhSdfq0UCwWiMVQl4bc3NbKSpmzc9HevcV791q5uqrq6sqPHdNrNFBiBH+wgZOqU6d8Z8826nRwghExHHYGm6R2drrW1pwffpA6OJDldU1HV9XW1mZk1KSlYXRFeDiilOaSktwffxRZWWHE2vR0RUSESCarO3cOB6W8eNG+/bVg3rlQIsEFQUef/CHwc8cMGk3uzz9fPHkS9hJbNvTBDhfu2SOxsanLyuJfK+L3p+bsWYfhwwt/+w1Vh5AQDAoPBbt2XYiPZ8+nTIYj8r/9dk1zMzl7Zv678cMPhD3EuHyBOORPIKkKLS0LduxwHDHC9ACJB/ym8nfsqElNZd0KBGanyPQ0cvad0SuTsADDCIyqFq7SNezhs8rnzxdIu0CuIDOehLauXDzNsMslIb4UD59kqCkxttZLR84TuQ/n7B29BDI7se9odmA7V0YqN9SVif1jhPbukFWBwhuBr7G5Whp9t9DWRV+RA2EWeYYJ3YIENk76qkLG2t4y9n6Ey53uhrGtSZMTL426Hc5Je5egr71nV2Y0AqYMFuLzd67d97Bp4o4+xUpiM9Znprst+2jnxgbf/nWZmdBXPktzfXa21+TJrdXV+x9+2MbbW2xtzaZTNsmWfOHEicyvvvKcPBn2tZmZ8PBnsmI/Pz6HM776E/7xD3hAIWndOoiZrY8Pvtx958xBgc/qTGx0SmVFYiK0xyyZs1NERNzzz2d98w0uDtI++gg7bDY6n2kZAoNrCOjZidWr3ceNayoqgnHu9u0CgQBdzn/3HbpAVtnlFjrLFG3mk0tDbcW9RtIxw7NZcmliBrrK/Ny7GaTBxcREMi5/xohD0ypk9Y/Vq12ioswOkHhI/fBDrVJp7eHRUlZmdorMTmM/ANVkhJdlIuscoVgSeutlBRTdgqG1KIi8wqGsbBPDSMJnkrldEFfJyLnSMf9rGrAKFcPQyE/+EvvfIo3+X6F7iHjENFShrJIR09guDp76qnxd+TnYE0uRVwQsMTS3dGBnu6EtShEHxvZkZln7s+ouRZoK8M2LgBHe4nPb3aOWzAt/NMApgmu9HNhMD75ntDf7JwsiPMbD/i+jnx3pOYm0DHMYPs5vDsxifWcvjH5hWtACW8vL7rdA4W4LuR9dJgfcabqSINxi0wi3GPQa5cXeJvJ2CIIl2Qq3EwPuEApEcH7v6OdQFgsluJDFDsN+SuB8s6UXuh8FP3NDF82PfMJfwaY5BPA/JYBdfSzcfTyC1HD3q3ihfsiB7/cRDz/MZ2nG1wEintIjRxABS+3tazIyivfv95o2DZETly05Nvbcf/4Dm+Lff0eAi0jLNFkxvvFRJTmcW0pL5Z6e8Iwu0BWBRKJuaHAaORISju99PqszscEQ9kFBsEF3kgmZS+YcEGDp5BS9ciV6YTjoSsfRSaZlxMc4HPJlhu6Qeb1ajXAQmnf2k09iVq1CHOkWE0MyUZtliu7okxyCtTu3BIhZhmeDVmuWXJqYAX5/+jSDNEDASsaFJQpmDlFFZHxy7droVatwRGYHSDyIrawgvYrwcBsfH7NTZHoa24t9D/4Bd30zdgAxKOtEfmOg0Fy9BzASK0nIVK7SNTji7g+ZCvBNCvTs6clvzQx5QGfQOlq5PjlpPVSN23YJ/PU8EL1sZsjCulZ2kgLE7IHo5Vq9pk3TcmfEY/YyJzT6KULRvmTSm5MC7hQLpVDBZ6e+xz/HHek58YXpH3raBai0rRDR56dtspZy0/FnDL9vduhDj459WWHlFuQ8Ei3+inDIJNkKtzOH3//kxPXj/f4Hin73yCfvG7304VtWwb9EKLsj4u9/H/9PYgm6H2VO6KJnpr7jYuMd7BL11OSNIa7sNxp23scxBAVXG69A50hsbTe/MeEyFV/K0owwqPz4ce9p0/BtPnzhwoA77pj+yScwgBnJlqxpadFrNEF33z38/vunfvAB4mPTZMWmDiHeRCH4LMcNeXn27e8jEZEwszHNqMwP15CT4xQWhm8qSBeC5k5HJ8PBOcJlsY3NtE2bCnfvLti5EzE9VEfb2gqJRTtscIyQTN45yRTdjU8ejE7UGsYQOTg0Sy5NzADXt48zSAMYYFyEzhWJiSiYOcQnNBtCjgujjgdIPIQ9+qhbbOyxZ5/F5Qj8m54i09NIjPsBxsrh2t5H6lPEfjFsjHs1OyYOHNfd/KxLsG8fdZvPiwrwTcrkgLucbbzeOfL0jrP//ibpX3vPfTsn9GGZ+LJMadC5MPfYfyesLqo9h+oY7+kpJYd2pn++K+PLdb8/2tBWQ8ycrD0qmos3Hl6yOfGND+OWOchcELaiHUHqPVHP/H7++68TX0cvjGUlsZkSeBfpBcLcxn6a8NKmuOU/ndnENZlgY+lQrbzwzpFnPj/xakLBbkThliKrDQefaPf2RaBTpLOc/U684igBTuEfxa3AVmzClcSkgDvQePZCwjfJ/0LhUM6PH8atOJzz5xqxNxhGgwEiVHLoEJ+lGXGVQ3BwY2Fhc0kJ1BHqVXbkCGt2KVuyUCJBZIkgSVleXn3mDMqmyYr5VMawRIBVm5lZHheX8fnnbJLF9pulrJaYZnV2dORtTDMq88OxCh0TQ/pCvM1G5+25glyet3074jYU4Jnc3UUZ3SGTCD1rMzK8pk7lnZNCVz5hwGOW4RlXJ+himlyamPF9+zqDNPRSXVdXl5V16q23pPb2sDRzWJeZCR0d+dRTqe+/b3aAxAH64pxg5xFhS9sfaf95iqZMMT2NxL4/EAgEcgVXvuFBBGNzhYOlAnyTEuExPq/6rKXYytHaFT8VTUVQMndbH25ze7w7zncO1LeglnueVN1SDj0md3H1hsveqdiW+jFZCOFCY2F5Yz6x8VOEWUts82pSyRDQRWz1cWDjTsLJon35NelcpTN+OP0ecZtbnYrPn1M/IvOzyC45ydmbh1ccJb5gV1lDHgroW1CT7tTZqsM3MLrW1ugVKwRiMb76p3/6KYLCqGefba2qElpazt6yBXFV6aFD+ApGACpTKDzaMzgKpdJJGzZUJCXVnjsH2TBotQiUIUijnn0WIRocBt93H+xhGbRggZWrq1apjFm50mXMGFNhC33kkaaiIozrP28ebwP/fHd+OARzju2xsmNIiHNUlNnovD0KAXfdhd3A1UPJgQPDbr0V3cm9WYZhJr75JnQFseCU99/HMfLOUYBBVz5hwOM3Z47b2LFlR4+OfPJJ6BO63LJ6dUVysvuECeyUpUvGfF+Enjh8tBg0mtC//hUFRJ/Yt+L9+xE38/vA25v578YPB8NEr1yJq5Pgv/wlBOf/0hnjO5Ib+84jR+LyBXpveoDEAa5mmoqLG3JyYteswXm77BSJxaankdj3DwK5Y4+eBA99BNYKi/ZXnrqB5oIe7PRRLujX/mer2Qs/+EtA/AptmxI4/67IxSX12baWCsS1SjX3Jom9zOmhmFX+TuHYhIj5fGUKGonx0u2ziQ3427hXHaxcNx56coL/vAWjnuJaL5FddfrT+BdReOP2bXHtaxyRdmDqyswtLhcejX3ltf2L6pTszXBP+4Bl0z/66uTa9AsnrmqU+ZFPhHuMe20fe6Mbav3yrM3fn3o7qfgA2doX3CS5oIG2paXk4EFEXTH/6Kd32BD+pmzYMGnjRv6Oay+Cw0HUTpNLg+vPBW2GUVmvbxwab09dOwKhyCUQET9X7QIaAd+kaPTqE4W/QeH4n+d/mcMHu+DrxHVioeTB6OXMpUcjDW01m+KWvXvk2Tat8vHxrwU6R5J2M6QiK6LZWj2bMubVPfebjkJ0sRfpn1EoV6SxoACiFbV0KVfvY3C9WBYXN2b58r5QXyCUSDTNzaWHDvnMmnUzq29fwFjZcxOMb1yENk5XVF9ABfgmpbKpJNBpJC+uHalvrfou5a3hLmNmhSzkmtpB+PtZwmq9QevrGMo1WViQmU1AKpL5OoZcaCpEuaKpBJ+Bzj1d4evauOZRNO0p5USCS4/cKNeHU2RkyIMP9ltODIZhQhct+vOF195GQJNL9x343rF1xv+46g0HLi/Y6WY9gArwTcq+rC3Ocs8Ho1f4KUJRGOU1+e5RS7htl8iqSD6c+9PMkAegrxKh9LHxayM9Jjhau473mysSSkrrczg7C4u/jn1p5ogHwtzGPhr7ilAgSijYjUZI9bmKxPmRi2OGzXC18fZxDLkt5P4w97GkS29xzaO0qBuUmqbR3tMQyge7sNlfKRRK/8BY2gg6LI57g4DLCztXfHLVbqECfJPCBrInXoL0Lp6w7sWZX94e/jeVlsvN26ZtqVVyT2j2ZG7OqkyeE/qQzqhrVNXeN+b5l2dtnh58z/a0j7OrThMb8J/E12O8b3103Csyifzj46tqWrjnkd8mv5lafnxu2F9X3fb5kklvQucaWrm503WtlWY5N0zHNS0DVGHPz/xS69pQVWlbSbXno7RoGslTZML2tE/cbIctmbSBCvAAUnb06LnNm7nKNdFzD3qN5viyZceXL6/NzLwQH882GY2HFi82aHo/+RrG+uPVVzHW3oULVfX1XCvlEgI7t/5ccr/fYBfe77Dub1fQSViDnUG+IH/HSVgUU26eSVjXzKmNG72mTiXvCl8bPfcAqa7Pzo5YvBiFpuLi0EWLVHV1kOTbvvqKs+gDMr74QmpnF3TPPVx9qNHrk7B4jG1N+oYLuAbi6kMfRiRhs3H1+JVimgt6sDPIF+QfqMTRQ4WbZEH+6yFn61ZNY2PODz9cTEjwnj697ty502+/XbhrV9WpU0V795YdOZK9dav3rbfWZWUlvfZawY4dlg4Ojfn5p999N//XX3WtrYrwcPQNXrCgPD4+/5df3MePR9B5ISEBHjwmTIhfsaL00CH4qc/Kkjk7J61bp29raywsxKB6tVrT1CQQi6tTU6tOn07btMk9NhZKiRFNncMDwmXY16SleUycWJ2WdvLVV4v37XOKiPjjlVc82tNXwa21h0fK+vWmltzhWViUHj5s6+fXd4+r+5reygXdEXZ5Bq3KqOuP3O/9AcMIHTyvan4ZvQVNuS6MRgO9iUK5ZqCCDXl5/rffPuXddxtyc/UqlWNo6IT166e89x5C1cj/+7/olSu1SqVOqazLzBRbW0//9FOH4cPzfvkFBohfqy7lCcndtk1ZXj76hRdQhQoOv+++ye+8c/bTT4MWLJj01lv2gYGKiAh8yr28xr/++sglS+Te3rGvvoqoFG4lNja3rF7tM3s2RmyrrjZzXpOR4TNr1uS33647fx47XLBz56hnnpn24YdWbm423t7NZWWa5mZ0lHt6mlmCiqSkhBdfxD8SXFiQFooZ7I3oG+W14Ku6+UygAky5LuLydzz/S3/lkqXccCgrKpwiI+2DgnAZx4jFjEiU9e23R5YsiV+5srW6OuOLLzK//HL088/LXFxqz50Lf/xxRiAoOXAAknxyzRq0xKxaBQ8CiaTs6NGQhx7iHTqOGGE0GBCtusWyWb7ZJJchIXyeEKLZJGEI77apqAhxakfnxBuE1srVFfaQ9jPvvZf1zTdCiQRBbWNBQe6PP0LmW6uqzCwB1Hrkk0+OWb4c/kkLxRyhSODg1cMpS4MZdgFEO+733nPonwWFQhkwII3y9jucF0+eVISGkiULp3300fCFCyGZ49aujVq6lH24a5InWVVfH/bII9gU/ve/S+3t4cF93Dj32NjC3ezce1ZrR4xAATqKXiTXdE16upWLS2tFBaQRWshmkHZxYUWRd3up0NE58UYKBq0W1wq3fvYZu25j+0qLF0+cqEhO9p0718wSBTBsxgzrPrt/e8PASGSIg4e0BrOPfh088X+u3mOoAFMolAGjNiMDIWPcsmUFv/4a8cQTMoUCEvjHyy9fOHEC0nXkqaeOL1tWnZrKLmAgFpM8yT4zZ6Z/9hls8GNoX1NIERY24qGHsrZsgehCa8kiEBK5HBHq0aefLti1y3nUKPStz8mxDw7GJpmjY2Ne3tmPP+bd8nmYzZzz3kie6obcXDg89txz/nfeCWMbb+/yuLjRS5dC5s0sUYCiI4JHgXJFBFb2+OEqQ472R7/dL7rQFXQW9GBnkM+CpnQPnQU9eEjdtAmx8vVMtzYjb/t2qGzE4sVc/Qal72ZBX45RX1tqVHMvQw4ZyMQry8sW9ug5NAKmUCg3OAgzTq5Zg/gVoTDXdN00l5YW7NxJ1jWi9AaM0NHraicxDTBQXzu3a1ZfQAWYQqHc4DAME7tmzdQPPhCIem3CrY2398yvv+5FhxQLRjCUNJio7/XdOafvAQ92Bvl7wJTuCRTHWlpalpWV/fTTT1FRUUVFRZWVlc3NzXFxcbW1tVZWVvX19SkpKRcuXDh79qyXl1ddXd2+ffuqq6vRgirKVVVVBoMBZuiIQnx8vFAoNPN2USQauu8BUwY5ffcecCcwjEBmY9SqLPRarmVw0hvqC+gz4MEOfQY8pFk1YXNubq6np2deXp6rq6uNjY1arZZKpfgMCQnBv77du3fPmzcPIRqkFJZBQUHl5eWjR4/eu3fvjBkz9uzZc+edd8JPYWEhBBvMnDkTumvmzVoul4jFSqVSp9PZ2dnhE+0ODg4QeLIb8AkzJycnlMko+BQIBH5+fvn5+YGBgenp6ZGR3PJWDQ0N8ADjqyqYdsSeNDU1ubtzSy+b2pCq6a6KRCJ8ymQydHF2di4oKAgODsZe+fv7NzY2mnakDAhQiP6eoGw0sM+DNVyu2UFHL6kvoLegKZQ+BBqjac8zjHC2uLiYlEF2dnZCQgLiWkgvQAtvCQVCfAxpFIvFYWFhCHbREe2pqakRERHE2MxbXW0tXEHAEEZDyGtqas6fP49wGbqLUS5evAgNO336NEQdjRBvdMEnJDk5ORkF+IRU8wPBFTxcbcG03NLSgnFBayv7HWpqA1A13VWylXRJTEzE5QV2MisrC1XY8NcQlIFiAF4PYgRCxTB2XvQgfDdJIBA6eveK+gIqwBRKH4IYjkgIRC4qKgoqSNqHDx8+YcIEBKlCIff2Am+JyA8RKsQJZcSm8+fPT0tLQzk2NhZ6SSTNzBvBtNHW1hYeEHnDAwQYWovQGTJcVlZGjAFUvKqqSqVSoWw6UPdotey9QXzi+oC0dAqOAgfYlXx2uv+kC3a1rq5OIpGMGzcOOk1v0d2kMIzA3l1g29NlhfoHRiwVOfn24lNqKsAUSh+iVqtHjx5NyhA8qAspE6BDISEhu3fvRrQH8eMt3d3dIbTQocOHDx8/fhx6jEaRSDR58uQjR44QTeroDfCNkLecnJz4+Hi4RWyN6BlDwKGbmxuxJERHRyMAVSqVpgN1g7e3d2lpKVwVFhaizLV2BuJ4mJGQulM67j/pgvBXoVCgipMTExOTkZFBtlJuQgTWDmy4KRgEM93w5yiVCxW+FleT6vmK0GfAgx36DHhI0z/vAVMoNzJ6naGp0tDW3P48eiAQCIS2Lj1cY/+qoBEwhUKhUAYxbL5oT6Gj5wAs28AwAksbkbN/X6gvoBHw4Ae/oME3E4HSU+ivj0LpJQx6Q1O1oa3Bol9kixFJBDZOjMyOq/cBVIApFAqFMnTQaw3NtX0qw6z0yhWMFaS3b6+eqQBTKBQKZagBGW6pM7Q1WhgNvabEDMOIpAJrh36QXgIVYAqFQqEMTSBg6hajqtnY1myEEl8j0F0xI7NjZLaIfbm2foEKMIVCoVCGOEaDUa00alVGrdqoUbLC1p20Mex/QjEjsbYQSxipNQJfbkv/QgWYQqFQKDcURr2WzSaNHyicXse1MgwjEFoIRBYCISOWWjAD/xIQFWAKhUKhUAYA+h4whUKhUCgDABVgCoVCoVAGACrAFAqFQqEMAFSAKRQKhUIZAKgAUygUCoXS71hY/D8PArk84vm21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9" name="TekstSylinder 18">
            <a:extLst>
              <a:ext uri="{FF2B5EF4-FFF2-40B4-BE49-F238E27FC236}">
                <a16:creationId xmlns:a16="http://schemas.microsoft.com/office/drawing/2014/main" id="{37D0C5DF-D2BF-438D-AF03-71DB88A1CC9E}"/>
              </a:ext>
            </a:extLst>
          </p:cNvPr>
          <p:cNvSpPr txBox="1"/>
          <p:nvPr/>
        </p:nvSpPr>
        <p:spPr>
          <a:xfrm>
            <a:off x="461551" y="4927073"/>
            <a:ext cx="3272981" cy="1986185"/>
          </a:xfrm>
          <a:prstGeom prst="rect">
            <a:avLst/>
          </a:prstGeom>
          <a:noFill/>
        </p:spPr>
        <p:txBody>
          <a:bodyPr wrap="square">
            <a:spAutoFit/>
          </a:bodyPr>
          <a:lstStyle/>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Diskusjonene av levekårsdata, Stedskompasset og Fremtidsverkstedet ble gjennomført i grupper bestående av både politikere </a:t>
            </a:r>
            <a:r>
              <a:rPr lang="nb-NO" sz="1050" i="1" kern="100" dirty="0">
                <a:effectLst/>
                <a:ea typeface="Calibri" panose="020F0502020204030204" pitchFamily="34" charset="0"/>
                <a:cs typeface="Times New Roman" panose="02020603050405020304" pitchFamily="18" charset="0"/>
              </a:rPr>
              <a:t>og</a:t>
            </a:r>
            <a:r>
              <a:rPr lang="nb-NO" sz="1050" kern="100" dirty="0">
                <a:effectLst/>
                <a:ea typeface="Calibri" panose="020F0502020204030204" pitchFamily="34" charset="0"/>
                <a:cs typeface="Times New Roman" panose="02020603050405020304" pitchFamily="18" charset="0"/>
              </a:rPr>
              <a:t> administrasjon. At både administrasjon og politikere deltok var tilfeldig, og et utslag av at administrasjonen syntes det ville være interessant å delta. </a:t>
            </a:r>
            <a:r>
              <a:rPr lang="nb-NO" sz="1050" kern="100" dirty="0">
                <a:ea typeface="Calibri" panose="020F0502020204030204" pitchFamily="34" charset="0"/>
                <a:cs typeface="Times New Roman" panose="02020603050405020304" pitchFamily="18" charset="0"/>
              </a:rPr>
              <a:t>Kombinasjonen av de to gruppene </a:t>
            </a:r>
            <a:r>
              <a:rPr lang="nb-NO" sz="1050" kern="100" dirty="0">
                <a:effectLst/>
                <a:ea typeface="Calibri" panose="020F0502020204030204" pitchFamily="34" charset="0"/>
                <a:cs typeface="Times New Roman" panose="02020603050405020304" pitchFamily="18" charset="0"/>
              </a:rPr>
              <a:t> viste seg å bidra til å </a:t>
            </a:r>
            <a:r>
              <a:rPr lang="nb-NO" sz="1050" kern="100" dirty="0">
                <a:ea typeface="Calibri" panose="020F0502020204030204" pitchFamily="34" charset="0"/>
                <a:cs typeface="Times New Roman" panose="02020603050405020304" pitchFamily="18" charset="0"/>
              </a:rPr>
              <a:t>videreutvikle </a:t>
            </a:r>
            <a:r>
              <a:rPr lang="nb-NO" sz="1050" kern="100" dirty="0">
                <a:effectLst/>
                <a:ea typeface="Calibri" panose="020F0502020204030204" pitchFamily="34" charset="0"/>
                <a:cs typeface="Times New Roman" panose="02020603050405020304" pitchFamily="18" charset="0"/>
              </a:rPr>
              <a:t>det politiske verkstedet, både som diskusjons- og samarbeidsfora.</a:t>
            </a:r>
            <a:r>
              <a:rPr lang="nb-NO" sz="1050" kern="100" dirty="0">
                <a:ea typeface="Calibri" panose="020F0502020204030204" pitchFamily="34" charset="0"/>
                <a:cs typeface="Times New Roman" panose="02020603050405020304" pitchFamily="18" charset="0"/>
              </a:rPr>
              <a:t> Selve f</a:t>
            </a:r>
            <a:r>
              <a:rPr lang="nb-NO" sz="1050" kern="100" dirty="0">
                <a:effectLst/>
                <a:ea typeface="Calibri" panose="020F0502020204030204" pitchFamily="34" charset="0"/>
                <a:cs typeface="Times New Roman" panose="02020603050405020304" pitchFamily="18" charset="0"/>
              </a:rPr>
              <a:t>ormuleringen av vedtaket ble gjort av de to gruppene hver for seg. </a:t>
            </a:r>
            <a:r>
              <a:rPr lang="nb-NO" sz="1050" kern="100" dirty="0">
                <a:ea typeface="Calibri" panose="020F0502020204030204" pitchFamily="34" charset="0"/>
                <a:cs typeface="Times New Roman" panose="02020603050405020304" pitchFamily="18" charset="0"/>
              </a:rPr>
              <a:t>Når vedtaket ble formulert ble </a:t>
            </a:r>
            <a:r>
              <a:rPr lang="nb-NO" sz="1050" kern="100" dirty="0">
                <a:effectLst/>
                <a:ea typeface="Calibri" panose="020F0502020204030204" pitchFamily="34" charset="0"/>
                <a:cs typeface="Times New Roman" panose="02020603050405020304" pitchFamily="18" charset="0"/>
              </a:rPr>
              <a:t>deltakerne bedt om å ha følgende spørsmål i bakhodet:</a:t>
            </a:r>
          </a:p>
        </p:txBody>
      </p:sp>
      <p:sp>
        <p:nvSpPr>
          <p:cNvPr id="22" name="TekstSylinder 21">
            <a:extLst>
              <a:ext uri="{FF2B5EF4-FFF2-40B4-BE49-F238E27FC236}">
                <a16:creationId xmlns:a16="http://schemas.microsoft.com/office/drawing/2014/main" id="{AE8E5D18-D979-4D18-A667-7EBBEAE0F643}"/>
              </a:ext>
            </a:extLst>
          </p:cNvPr>
          <p:cNvSpPr txBox="1"/>
          <p:nvPr/>
        </p:nvSpPr>
        <p:spPr>
          <a:xfrm>
            <a:off x="2175300" y="825421"/>
            <a:ext cx="3296095" cy="253916"/>
          </a:xfrm>
          <a:prstGeom prst="rect">
            <a:avLst/>
          </a:prstGeom>
          <a:noFill/>
        </p:spPr>
        <p:txBody>
          <a:bodyPr wrap="none" rtlCol="0">
            <a:spAutoFit/>
          </a:bodyPr>
          <a:lstStyle/>
          <a:p>
            <a:r>
              <a:rPr lang="nb-NO" sz="1050" b="1" dirty="0">
                <a:solidFill>
                  <a:schemeClr val="bg1">
                    <a:lumMod val="50000"/>
                  </a:schemeClr>
                </a:solidFill>
              </a:rPr>
              <a:t>Figur 12: Stegene i det politiske verkstedet i Fredrikstad</a:t>
            </a:r>
          </a:p>
        </p:txBody>
      </p:sp>
      <p:sp>
        <p:nvSpPr>
          <p:cNvPr id="20" name="object 4">
            <a:extLst>
              <a:ext uri="{FF2B5EF4-FFF2-40B4-BE49-F238E27FC236}">
                <a16:creationId xmlns:a16="http://schemas.microsoft.com/office/drawing/2014/main" id="{78A6D8AB-2993-4F52-B51C-5AFBEFC044EA}"/>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23" name="Rett linje 22">
            <a:extLst>
              <a:ext uri="{FF2B5EF4-FFF2-40B4-BE49-F238E27FC236}">
                <a16:creationId xmlns:a16="http://schemas.microsoft.com/office/drawing/2014/main" id="{68E4B141-2A25-4B0E-A440-6D00F5ED0AD9}"/>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2" name="Diagram 1">
            <a:extLst>
              <a:ext uri="{FF2B5EF4-FFF2-40B4-BE49-F238E27FC236}">
                <a16:creationId xmlns:a16="http://schemas.microsoft.com/office/drawing/2014/main" id="{11E20BAC-9E28-B838-A26F-3C0A32D11FB3}"/>
              </a:ext>
            </a:extLst>
          </p:cNvPr>
          <p:cNvGraphicFramePr/>
          <p:nvPr>
            <p:extLst>
              <p:ext uri="{D42A27DB-BD31-4B8C-83A1-F6EECF244321}">
                <p14:modId xmlns:p14="http://schemas.microsoft.com/office/powerpoint/2010/main" val="978914915"/>
              </p:ext>
            </p:extLst>
          </p:nvPr>
        </p:nvGraphicFramePr>
        <p:xfrm>
          <a:off x="1084572" y="1379696"/>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
            <a:extLst>
              <a:ext uri="{FF2B5EF4-FFF2-40B4-BE49-F238E27FC236}">
                <a16:creationId xmlns:a16="http://schemas.microsoft.com/office/drawing/2014/main" id="{6F5804C0-4F76-6D82-98C4-1BC541F6A663}"/>
              </a:ext>
            </a:extLst>
          </p:cNvPr>
          <p:cNvPicPr>
            <a:picLocks noChangeAspect="1"/>
          </p:cNvPicPr>
          <p:nvPr/>
        </p:nvPicPr>
        <p:blipFill>
          <a:blip r:embed="rId8"/>
          <a:stretch>
            <a:fillRect/>
          </a:stretch>
        </p:blipFill>
        <p:spPr>
          <a:xfrm>
            <a:off x="965264" y="7665247"/>
            <a:ext cx="5619750" cy="2362200"/>
          </a:xfrm>
          <a:prstGeom prst="rect">
            <a:avLst/>
          </a:prstGeom>
        </p:spPr>
      </p:pic>
      <p:sp>
        <p:nvSpPr>
          <p:cNvPr id="7" name="TekstSylinder 6">
            <a:extLst>
              <a:ext uri="{FF2B5EF4-FFF2-40B4-BE49-F238E27FC236}">
                <a16:creationId xmlns:a16="http://schemas.microsoft.com/office/drawing/2014/main" id="{9172ABD8-FDFB-9EE9-9FED-AE1025693FF9}"/>
              </a:ext>
            </a:extLst>
          </p:cNvPr>
          <p:cNvSpPr txBox="1"/>
          <p:nvPr/>
        </p:nvSpPr>
        <p:spPr>
          <a:xfrm>
            <a:off x="1633907" y="7330979"/>
            <a:ext cx="4277133" cy="253916"/>
          </a:xfrm>
          <a:prstGeom prst="rect">
            <a:avLst/>
          </a:prstGeom>
          <a:noFill/>
        </p:spPr>
        <p:txBody>
          <a:bodyPr wrap="none" rtlCol="0">
            <a:spAutoFit/>
          </a:bodyPr>
          <a:lstStyle/>
          <a:p>
            <a:r>
              <a:rPr lang="nb-NO" sz="1050" b="1" dirty="0">
                <a:solidFill>
                  <a:schemeClr val="bg1">
                    <a:lumMod val="50000"/>
                  </a:schemeClr>
                </a:solidFill>
              </a:rPr>
              <a:t>Figur 13: Sammenstilling av foreslåtte tiltak – politikere og administrasjon</a:t>
            </a:r>
          </a:p>
        </p:txBody>
      </p:sp>
      <p:sp>
        <p:nvSpPr>
          <p:cNvPr id="10" name="Plassholder for lysbildenummer 9">
            <a:extLst>
              <a:ext uri="{FF2B5EF4-FFF2-40B4-BE49-F238E27FC236}">
                <a16:creationId xmlns:a16="http://schemas.microsoft.com/office/drawing/2014/main" id="{CEAEE91E-5079-2F66-6F4F-715C54E6A057}"/>
              </a:ext>
            </a:extLst>
          </p:cNvPr>
          <p:cNvSpPr>
            <a:spLocks noGrp="1"/>
          </p:cNvSpPr>
          <p:nvPr>
            <p:ph type="sldNum" sz="quarter" idx="7"/>
          </p:nvPr>
        </p:nvSpPr>
        <p:spPr/>
        <p:txBody>
          <a:bodyPr/>
          <a:lstStyle/>
          <a:p>
            <a:fld id="{B6F15528-21DE-4FAA-801E-634DDDAF4B2B}" type="slidenum">
              <a:rPr lang="nb-NO" smtClean="0"/>
              <a:t>20</a:t>
            </a:fld>
            <a:endParaRPr lang="nb-NO"/>
          </a:p>
        </p:txBody>
      </p:sp>
    </p:spTree>
    <p:extLst>
      <p:ext uri="{BB962C8B-B14F-4D97-AF65-F5344CB8AC3E}">
        <p14:creationId xmlns:p14="http://schemas.microsoft.com/office/powerpoint/2010/main" val="1528989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778250" y="942692"/>
            <a:ext cx="321743" cy="9214987"/>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9" name="object 9"/>
          <p:cNvSpPr txBox="1"/>
          <p:nvPr/>
        </p:nvSpPr>
        <p:spPr>
          <a:xfrm>
            <a:off x="278939" y="1331656"/>
            <a:ext cx="3329304" cy="981679"/>
          </a:xfrm>
          <a:prstGeom prst="rect">
            <a:avLst/>
          </a:prstGeom>
        </p:spPr>
        <p:txBody>
          <a:bodyPr vert="horz" wrap="square" lIns="0" tIns="12065" rIns="0" bIns="0" rtlCol="0" anchor="t">
            <a:spAutoFit/>
          </a:bodyPr>
          <a:lstStyle/>
          <a:p>
            <a:r>
              <a:rPr lang="nb-NO" sz="1050">
                <a:latin typeface="+mj-lt"/>
              </a:rPr>
              <a:t> </a:t>
            </a:r>
          </a:p>
          <a:p>
            <a:endParaRPr lang="nb-NO" sz="1050">
              <a:solidFill>
                <a:srgbClr val="00B050"/>
              </a:solidFill>
            </a:endParaRPr>
          </a:p>
          <a:p>
            <a:endParaRPr lang="nb-NO" sz="1050">
              <a:solidFill>
                <a:srgbClr val="00B050"/>
              </a:solidFill>
            </a:endParaRPr>
          </a:p>
          <a:p>
            <a:endParaRPr lang="nb-NO" sz="1050"/>
          </a:p>
          <a:p>
            <a:endParaRPr lang="nb-NO" sz="1050"/>
          </a:p>
          <a:p>
            <a:endParaRPr lang="nb-NO" sz="1050">
              <a:cs typeface="Calibri"/>
            </a:endParaRPr>
          </a:p>
        </p:txBody>
      </p:sp>
      <p:sp>
        <p:nvSpPr>
          <p:cNvPr id="13" name="object 13"/>
          <p:cNvSpPr txBox="1"/>
          <p:nvPr/>
        </p:nvSpPr>
        <p:spPr>
          <a:xfrm>
            <a:off x="453696" y="887318"/>
            <a:ext cx="3124661" cy="9371668"/>
          </a:xfrm>
          <a:prstGeom prst="rect">
            <a:avLst/>
          </a:prstGeom>
        </p:spPr>
        <p:txBody>
          <a:bodyPr vert="horz" wrap="square" lIns="0" tIns="12065" rIns="0" bIns="0" rtlCol="0" anchor="t">
            <a:spAutoFit/>
          </a:bodyPr>
          <a:lstStyle/>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At politikere og administrasjon satt sammen i diskusjonene som ledet opp til vedtakene kan ha bidratt til å utvikle en felles forståelse av hva sosial bærekraft betyr for Holmen som lokalsamfunn, og hvilke trekk ved lokalsamfunnet som bidrar til å styrke eller svekke denne bærekraften. Likevel synes det å ligge ulike, om ikke motstridende, vurderinger til grunn for de to vedtakene. Dette kommer først og fremst til syne i en utpreget handlingsorientering hos politikerne, og en mer prosessorientert tilnærming hos administrasjonen. Implisitt i administrasjonens vedtak er en forståelse av at Holmen som område trenger et løft. Samtidig kan det synes som om det først og fremst er metoden for å fremskaffe informasjon om sosial bærekraft som administrasjonen tar med seg fra det politiske verkstedet. Stedskompasset, medvirkningsprosesser og kommunalt ansatte koordinatorer eller samfunnsutviklere skal anvendes for å fremskaffe nødvendig kunnskap for å utvikle et handlingsprogram for bydelen. </a:t>
            </a:r>
          </a:p>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Politikerne er mer opptatt av konkrete tiltak for å sikre sosial bærekraft. Riktignok vil også politikerne sette ned et utvalg for å jobbe med områdeutvikling, men de øvrige punktene i vedtaket er forslag til konkrete tiltak som svar på noen av de problemene som belyses gjennom de tre saksframleggene. Det handler om å skape en møteplass på Holmen, med et betydelig bidra fra kommunen. Videre handler det om å bidra til at lokale krefter får mulighet til selv å forme nærmiljøet gjennom en nærmiljøtilskuddsordning. Til sist handler det om det fysiske miljøet, i form av tiltak for å restaurere trehusbebyggelsen på Holmen. Samtlige punkt har betydelige innslag av </a:t>
            </a:r>
            <a:r>
              <a:rPr lang="nb-NO" sz="1050" kern="100" dirty="0" err="1">
                <a:effectLst/>
                <a:ea typeface="Calibri" panose="020F0502020204030204" pitchFamily="34" charset="0"/>
                <a:cs typeface="Times New Roman" panose="02020603050405020304" pitchFamily="18" charset="0"/>
              </a:rPr>
              <a:t>samskaping</a:t>
            </a:r>
            <a:r>
              <a:rPr lang="nb-NO" sz="1050" kern="100" dirty="0">
                <a:effectLst/>
                <a:ea typeface="Calibri" panose="020F0502020204030204" pitchFamily="34" charset="0"/>
                <a:cs typeface="Times New Roman" panose="02020603050405020304" pitchFamily="18" charset="0"/>
              </a:rPr>
              <a:t>, ved at kommunen bidrar med veiledning, penger, arealer, personale, men hvor tiltakenes suksess avhenger av lokalbefolkningens innsats. Hvorvidt innbyggerne i området har de nødvendige ressursene for en slik </a:t>
            </a:r>
            <a:r>
              <a:rPr lang="nb-NO" sz="1050" kern="100" dirty="0" err="1">
                <a:effectLst/>
                <a:ea typeface="Calibri" panose="020F0502020204030204" pitchFamily="34" charset="0"/>
                <a:cs typeface="Times New Roman" panose="02020603050405020304" pitchFamily="18" charset="0"/>
              </a:rPr>
              <a:t>samskaping</a:t>
            </a:r>
            <a:r>
              <a:rPr lang="nb-NO" sz="1050" kern="100" dirty="0">
                <a:effectLst/>
                <a:ea typeface="Calibri" panose="020F0502020204030204" pitchFamily="34" charset="0"/>
                <a:cs typeface="Times New Roman" panose="02020603050405020304" pitchFamily="18" charset="0"/>
              </a:rPr>
              <a:t> problematiseres ikke i vedtaket. </a:t>
            </a:r>
          </a:p>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I begge vedtakene kan vi skimte betydningen av de ulike informasjonskildene som politikere og administrasjon ble eksponert for gjennom saksfremlegg og gruppearbeid. Ser vi nærmere på de forutgående diskusjonene, kommer det frem at politikerne er godt kjent med levekårskartlegginger som verktøy og også om hva kartleggingene forteller om de sosiale forholdene i sentrumsområdene. Ingen av deltakerne gir uttrykk for at levekårsdataene uttrykker noe nytt eller overraskende. Dette kommer til uttrykk ved at deltakerne er mindre opptatt av hva dataene forteller, enn hvilke begrensninger de har. Særlig to betraktninger gjør seg gjeldende. For det første at levekårsdata ikke fanger lokal variasjon, selv om to områder har de samme levekårsutfordringene, kan forhold i nærområdet føre til at innbyggernes opplevelser av sosial utsatthet er veldig ulik. </a:t>
            </a:r>
          </a:p>
        </p:txBody>
      </p:sp>
      <p:sp>
        <p:nvSpPr>
          <p:cNvPr id="6" name="AutoShape 2" descr="data:image/png;base64,iVBORw0KGgoAAAANSUhEUgAAA4QAAAINCAMAAABRWEGtAAAAAXNSR0IArs4c6QAAAARnQU1BAACxjwv8YQUAAAKmUExURQAAAP7+/p7E5vX5/P7+/v39/V9fX/39/sDZ7/Pz83Wr3P7+/vb6/V+d1v7+/j4+PleX17+/37LQ6mCe1vn7/f7+/sLZ7lqa1f7+/vb29rfH57bI6F+f37XL57fT7UFBQf7+/l+fz1mZ0pC74/7+/lua029vb9jn9f7+/v///6PH54254m6n2l+f1P7+/qTI6P7+/o664lqa1LTJ6Vub1Pn7/f7+/o+74vr8/fr8/v7+/rXJ5rXL5lub1SQkJHqu3bzW7f7+/uXv+LXL55aWlnuv3WWh2HR0dP7+/lub1f7+/peXl////83g8mai2IGy31ub08TExFNTU7TJ5Ofn5wUFBVub1LTL5/7+/rzW7v///4e24JW+5FmZ1Vqa1dzp9r3X7uLt93h4eF+d1bXL51ub1P7+/lmZ03Oq21qa1WOg17PK5K3N6bLM5ZS+45S+5PT4+////woKCnes3LTJ5lqa1LTL5n+x3ury+mqk2Yu44Vqa1Vub1f7+/tbm9P7+/vr6+ujw+bXK5rPK5Vqb1Vub1Wii2KPH53ar3LTJ57TL5hoaGlub1Nra2kdHR63N6u71+lub1LTM51qa1bfT7P///xsbG2ij2GKf1/7+/rXI5f7+/sfc8Wtra7XL6Fub1Vqa1f///5nB5Xyv3bXK50pKSm6m2t7e3rXL57PL51qa1P7+/v///7rV7bTJ5fD2+7TL5/7+/pubm93q9nCo2vH3/P7+/tvp9r6+vlub1f7+/tzq9sbc8f7+/rXL5lua1qjK6P7+/v////z9/m6m2QAAALXK5y0tLVua1XKp2/7+/rXL6P7+/i4uLv///4W04K/P31qb1P7+/tLj8/7+/vX4/NPk9P7+/qGhoZ7E5v7+/lyb1P39/dfn9Ym34ZrB5A8PD7XL56MNNf0AAADidFJOUwCv9P9I+PX4/+f/t///+PggCPH/57/vh1jnIDgIz//4xxAo9vVw8//PYP///xj9/+r/MBiX/9f////yaOef+//v3/+A8P//8/qn5/B47f/5QOv2MOj+r6/v/4D/9lC3///q8/7/+PdY/7/9WPIo///o//76SGDH////92jP/P/p5um/cI/X/PP/YN/83+n3/+h4l+fwCPz9//lQ5u70h4DvEP/61/f/6Y9A94cY/3j/9/bv6///j//s//7//+ufOPOXKP/8/+/66Pvzp5/6MPgQxzjs+/7/p+//6Ejw6//1/bcIy92qAAAACXBIWXMAABcRAAAXEQHKJvM/AAAvtklEQVR4Xu2dj58c5X3fz+C2GELDYYHCSefwo4rr2JiAwLEs2Qbf4QYS47oCycWIFrQlkeQjrDgUgWkiThD3FB0CiUhYcEIOwuhkKl+DKRpQZBxL12LF9RE1bVpqkP6TPs/3+c6P3X322ZnZ2ZvvM/t5v2Bvfjwzmtln3/v8nO8OAAAAAAAAAAAAAAAAAAAAAAAAAAAAAAAAAAAAAABgYGBGMaI4MKHZrRdHVs7MDPFuAEDPGJsZOTyxqtaW4YmR7XARgJ4wOD5ybphV68jw2u2r+TgAQAEMjh/YwnqlZ+7c0SV8PACgC3IJGDI7MTLD5wEA5GFwci3rlJ+53fAQgJxsOj3LIiWZnTg9MnJ0ZmZmkJMZ5nV/6bmJOU7VwKrDaCECkJmZE60+DZ8e6dz1OTQ+cq710B0jY7wfAJCCscPNwxCHDk9m6WYZ2nRggo+MGN4+z3sBAG5mmhqCs2tX5hr6W72yScS5keW8CwDQnv2NnaGHDo/zjjzMT65taFfOHsZIPgBuJg+xLsSWfEVgA4ObGluXJ9A4BKAtg9uTTcG53YXpMnMiWR6uRV8pAFYGjyZLrC2TjUMQXTJ/dAefWDOBuTQAtDKeqIgWWAjGjJ/js2t2o6cUgEaGEj2iw8UWgjFDh+Oydm4lbwQAKAZH4jbbjk28sRcMTsatzmHUSQEI2R+bsWqSt/WKwe1xaXgCw4YAaMbittqq7T2qiCaZPxAVu3NHeRsA/czKWImRBVBQs/wE/4u12iEMV4B+Zz7qkJkdWcAOy7H4n0UHDehvlkStwS0LPJFlJhoROY3RCtDHHGUParML3zgbPMD/NqqkoH9ZHj3ksNDFoGFJWBjO9rpLFgCZjIdjBSUUg4bBqIPmxAJ1CQEgiag2WE4xaBgP26SHSrwIAEph8DR/+ksrBg3zYWGIKinoM+bDAfryS6D9Ya14N28AoB9YHsbSnhAwPLA6fMjpBG8AoPqMhR97GYXPfNhLexrdM6BPWBJWALfzhrIZ3M0XdA4Wgr5gnCeLzu3nDQJYaS6pdg6zZ0AfMMmf9x2i5qnMcOk8DAtB5QkdHBb2LN8QT5+Rdl0AFM1+81EX2Acyzz22OxCZFFSaGW4PShwNgIWgH1jNLS+ZI3KRhaiRgsoyxDM1T/O6NEILt2CkAlSU5TxGL3c0LrRQ6rcEAN0RfsIlj4iH1zjC6wBUiUGesz0suq4XWtjL4KcAlASHVpI+Gj5vxgtnERkYVI7t9NmuHRI/I2XI9OCuwkAFqBhLzAChD2Nw43SlwqvNAGRl0HSMznoRRIIL7bW8CkAl4CASnoSQ4NAbB3gVgArAs7Z9CSAxyF2kM7wOgPeMmQahPxNReGrPDjQLQUUYNL3+cx71N/JEc8R+AhWBG4SCHqTvDHfOoEIKKgE/QniYVz3BzO+pboX0b+/+yC11kdx+2d0f5YsEhXFU1+18ezJhuRmz9+yrIzV/8E/4Iy+Tv/s+XycoirEtXjUIDdyjW83pa5fV68f/6suBSC588BOfr9/yGl8pKIyjXjUIDaZCeqiKFdK76+dfzx95kVz4lfpFfKmgrxkyPaQVHLL/H/+sLtrBIHj0H+qf4osFfQ0HI1UV0slq9ZL+sH6cP+xi+e36R/hiQX9jwuMfmtxRq9Zv+V4kvSBUFdL6LXyxoL/hmT6KaoUE/mb9x/xZl8uKOl8s6HPC39Sf4/WKUK/zJ10wdUgINMsPs4RbeENFgITAE6If8a1c9DVICHxhhp9oqtwwBSQE/rCffyWmYr9nDwmBT0xSXI6KPUwBCYFfbF9Vq1XsxykgIfCMwaOreKkqQELgHVWbww0JASgZSAhAyUBCAEoGEgJQMpDQVxAZqDJAQk9BZKDqAAn9BJGBKgQk9BJEBqoSkNBHEBmoUkBCH0FkoEoBCX0EkYEqRVoJL3576x36/3jNLCl2rfgML7lIler5Ny7gpSSQsBlEBqoUVgmvp17mBh8goSRQf6kUdgl/9mlt4id5VRNpR/sayClh64kgYVogYaVoL2FwPKkNJJQEJKwUDgl36ddbb1IV0+ui6uijb+uK6idJyYvVsjZL63Xx28YxI+71+ghdp9Vl6a4Vv3uTqtpGqcxh+pX2h8n0ws/+GBKmAhJWig4l4fW6ZaidYgnvMPvMmlZI/a/0Ch2kpOGR1ymD1dG76kZpThUdZv6RKJlZaGyIMsjOZiBhpWgv4S4lBBmjpDICNkoYVR2VXlHNlQ7Qe8yRuvjT5zGLlCo6jE/EycwC6dgCsrMZSFgp7BLqqqJ2hKVQFdNWCVWF0hizy9RKDVq7W3/t0+pIXSTqxFSrjVNFh9GJomTGTbQJ0wEJK0X7klBjHNHrrRKqAjJsE/57qoQS+ohdaie1JcnkUMIoFR/GEnIyozskTAckrBSdJCQprCWh2a902rXij8Imod5zgfov0lcRSRinosNYQk6GkjALkLBSuCV0tQkpgV5TNdDn3+B1JdvWb6naaEKnSMJEKn0YnShKhjZhFiBhpXBLqFpyqqTSL5GE5Ileul6t0BbdDKReVOLWX/tfpBodqdPEElKq6DAjXJxMLaB3NCWQsFJ0kJD6aPRaJKGyhccJ1UKdNuhaJsmkiTtewt2xhJQqPIxOFCfTq6rGCgnTAAkrBbLTR5BrlQLZ6SPItUqB7PQR5FqlQHb6CHKtUiA7fQS55h9XPfLSbRue4jenEWSnjyDXPGPpI2v4bbGB7PSR7LnWMBeJhot6Tfpcu3rZS/duOMiHieHIhg2LX7qBL7E7li7bo0749XdePPP6CzYgoY/Ycy0agbUgVsJLFturaELYc+NP+ELz8/7OIHj45ofYOAuQ0EesuUazInYp1xJzLSJ6KKHtn1OkyrVrb1QpN97zzpkzz/AHUgwPnTlz6Xkn1eWt6bI4XBYEJ1/kk9qBhHK5RFfTdEWmBVuuPf8GzfNV+CPhS0eC9R+e4Y+iSF7/7sYguHEpX28e1NfMeXyydkBCoVzykqOaZpfQVEUdgUP0Lpo9qF5MMIQweklwfOu31OJ1+jkzbeuurT94g+PtqS20EB4c/uXzR/9cM51zbeltQXDNE/xBFMsz5wXB49fyJWfnxmD9zXymtkBCkVz7pLrvjdeoapr1Q2rNteOhCqZoag0cQk+qNAQkiaKXqIPVuvLtOrNKMUlo73FOER4cnSQ+f86S8Kr3gvWX8w2J5vWTwZ68VdJlwfqv8Wna47GEVy97acMGTlI2j2948qXuW/ARyw4GwYeOzLPnmnKICkOywjwbRrrpBa1LVCVVWynUiNmln1QzEbrIOqrWmvn4eodGbwoPDv9G588r4dL3gn32zkJxPPRycPASvuxsrAuCjuWgvxJe8uRO3iuHg1/813x13aGraY85q2ltck1XDcOiyRI4RO02AukHVnSF0jxNRj06JCEdQ3ZpucwOjd4UHhz+jc6fV8I1wUnxVdGQRV8PnrqKrzsLS/cE3+VTuPBTwmu/qDbvu+fbZ84s4vsomV+dee68d9U1bSigOExRTWuba8+/EVphDRzCkUXCUCMc10Cnbyth3Objg/lvdP6cEr4UrPekHNQ8dDJYwxeehWXBw3wCJ15K+MiRILhHXhbe947uSeNrzI2upv2Kz9iO9rmmW2osIQkW6hfWIhsCknQsCXVlVlVJTdWTD+a/0fnzSXjtkcDdbS+M+9YH6/jS07P0v6e7SR8lXKxqa/fx9cviofPWB/fmqbckuC1FNa19rmmhyIrQOjaIfTPKKLmoL5XlitqECQlJLLWDjgsljHxTf6Pz55PwtuBDvhdP+HbwOF96elIWhD5KqKqil/LVy+PMxuDxrix8NljfqRy059r1RiOlixGuNXBIa0ASSkMvzRKa3tHrlMtqTfe7hgfHJwnPH/ndiFPCG4L14kbn3Szal70o3BCk6/31T8LFwXrJFZn7TgYbuhjbVdW0FBlnzTU9bmc6TdoFDgnntVFl00hkmnWtEurfLtAJtL71C46Tl3xweNrk+dX+ZpwSPtlxAFsclwYb+OLTcm2wPl2XxVv1r/KbJpeGX7r7ThB0Hngpkyc2dtMufDJ4jM/joudfnaZN2BVOCXcGnYt7YSxaH2Ss4nwn+CUf24Hfq3/Ab5pYvlr/Jt+V4tr/ILguajiTpw3PpKym+S7hDcE+vhOP+GXwCF9+Sm4MnuNDO/Av6rv4TRPLB/Ur+a4Ua1KVFOWSpw3PLE5XTfNdwmd965bRPJd1lGJN2jrbN+vnP8rvmlTerP+Q74pKCpn9oknytOGZnUGq6cz+teQb+WKaeSTSeD14jy8/JY8HaYfRvlf/U9mtwk/Ub/8+35XOPR8a9Jdmza6Qq1NW03yX8N503zWyeCbYyZefkj1B2h7g//vZ+o8elKvhB2/W6x/lm1LsCeQXhKoo3Bjkm2r4bHAPn8KN7xI+5UU2NhMEfPkpCQI+sDO/83t1sZyv/r894eBPgpN81bK5JljGV5yNtNU03yU8EjieMxfLxt5J+MILP//eW+YzL5ArfxrXRf1p0L8Y3MtXnI201TTfJcz08RRDD0tCYTjv1JcG/RPBU3zF2UhbTYOEZQAJiQ2eNOgXBXv4irNxMGU1DRKWASQkdgaePIKWtfnApM02SFgGkJAIAiHPD3Yia34xkFAykJDw5rYgISSEhCUDCSEhJCwZSAgJIWHJQEJICAlLBhJ2LeEVe0+dOnU/r4gAEhKQ0NAPEk7/4wsvHBNlISQkIKGhb6qj05vv5CUBQEICEhr6RsLRu77BSwKAhAQkNHgXGagJ131ue/rUKVUTNYyiJCwDSJgC3yIDNeO4T+1gZOHU2VfMggggIdGj2zoWf/WmgFJ3OKTHEvoWGagZx31OndUSknvT/FcKkJBIdVtTZ3WX2hV72zYnrtjblLetRrUkSSBAQs8iA7WQUsL/9jHaJAVISKSXUNVq2lriv4SeRQZqwXGfieooJCyLgiScdowwVUBCvyIDteC6z7hjBhKWRX4JR0+dor40LeFo2JpQ7QqzdfSub6hlvag30VwMmpOh85u10nlu0oRJTA+5Ea45tV5sS68l9CoyUCt+fjwhIeG6LeWgkUxJGPaqXbFXibXtaa2S2n2/WtQJuJijRKOhUVNnSVD1MvXrHwuTJCRsTF26hD5FBmol1X2azBIEJCQct2XaEkaX39LuaaZJIjJqlOqn5A4bRrWdbU+rV7X1ir0JPaOFhIQNqSVIKIjMdwsJZZNXQqotUi1T968ZCckZhS7fqBBT+6gaqg0LVVT7jp36fXJQHUDWWSRsSA0JG+mNhOKAhITjtpIl4f2m2AvNoQKxRULTF0412GPmQLMxLjyTEjakhoSNQEIr/Sehssw4okXjAYoOEpqdimOn/josAvVp1HaLhInUkLARSGilDyXU+lCdUosWNvE6V0c1yijTL0NoZVskbEwNCRuAhFb6UcIQEo0HHEgiEqhFwkS7Xxt1LJoipc1j50g1KlabUpuX9kBCJ5BQNgVJqKRTGk2dVSoafxISslC084VRlYyM0sP7U39xp/IvOsYsT3NLsyE1JEwACa1AQtMspO4aKtQSEiq3yCvqUNU7ySjqGdUNSy1bmET3x9w/dVYf2pgaEiaAhFb6WUIJQEInkFA2kNA/IKEVSFgukNAJJJQNJPQPSGgFEpYLJHQCCWUDCf0DElqBhOUCCZ1AQtlAQv+AhFYgYblAQieQUDZdS9hhLouNHId0ABI6gYSygYT+AQmtQMIsQMLugIRWIGEWIGF3QEIr/S4hPU4YP5KrFzngYXKRAxwmDlGvp0yAi9HNd47yYg4goRNIKJtCJDTPyScljAMeJhbDAIfxIdOv6GeWzMG/UMvmqeDsQEInkFA2RUhoNGqUUD9H2LQYhayIDyE4mS4YE1EtMgEJnUBC2RQgIccvbJRQvZhHeuPFKMBhfAhBP9JskvET9pmBhE4goWwKkDCMX9hJQvViGn3xIURCQqqx5gASOoGEsilAwjB+YUcJ9YqOWJEIeajjW1AIYUiYHkhopa8lDOMXppDQdL1Eh5gKakN1lCLOZAYSOoGEsilCQvW/7k8h/UzAp/YSalOjQ0w/DEuoFxMxfzMBCZ1AQtkUIiHFL1RKqWLMBCy0ShgFOIwOoX4Y1VKkZMrCqOsmK5DQCSSUTTESGnvigIX2klA3AM0IfXiIjmu4+dW9Jlk0pp8dSOgEEsqmawkLwriaF0joBBLKBhL6ByS0Agm7BRKmBxJagYTdAgnTAwmtQMJygYROIKFsIKF/QEIrkLBcIKETSCgbSOgfkNAKJCwXSOgEEsoGEvoHJLQCCcsFEjqBhLKBhP4BCa1AwnKBhE4goWx6LKEJ8xRBz0/0AEjoBBLKpgAJ9RNMja7F2CTMG1LNASR0Agll072E9GD8tqfbWNgIJCwCSGiljyXMFKUQEhYBJLTSjxKOmgfhKWBFyLSqmBonkxHv1StHuNerOk3b6mtOIKETSCib3BJSsELtGcWXIchHE+kiGfE+EeweJWERQEIr/SfhtqepQCOnwnLN/JKEdizyzJSE0RIkLAJIaKX/JNTqKcg+XSiqhTBoqCoFo7BpSQlVEkhYBJDQSv9JGJeEmqmzp+LiTxeIccR7SFg4kNBKurukD67ptxBDXgnjNiGhi76khLRfrRoJKS0kLApIaCXdXY6qD19UURNCbgm1WYkvFGVe2E8a/p4ER7znW0ZJWBiQ0EqGu+zBR7Ab8kvYAI0Wxh0zRBjx3mzwVUJq/KpLFwQktJLhLvP+BF+P6FpCiritikX1OZ06S0MU6v4aIt4ngt2ThD14B3oo4bS6YvoCkQMktOK+y4aKW9UkVJ9QhbknavRSMadbgbpyykWfSkDB7mmV1vXf4uihhETOX2zrEZDQivMuqVsiysWGGSbl072EEui1hOZX36QACa247rKxM58bTmKAhG3Q2RYV16MoCReeIiVMDmurqpssByFhG8xXJ1uY92cTewQktOK6y2RJeEyYgpCwHfSQpGnfTvNfMUBCK867TLQJIWFv6K2EohrxCkhoxX2Xce8oJOwNxUuYqI5CwnIoVkLJQMI2xB0zkLAceiVhU8gVAUBC/4CEViBhufRSQmGzKxSQ0Iqfd6npuYS6h6PdN8/UWbWniC8mSOgEEsqmeAl5fnb0x9Gi8kJCeUBCK5AwplFC8qwdzp1ZgIROIKFsIKF/QEIrfSzh6OZX9+oHJmh23j/S/BLF/ebPv6LRNtWmCvc2JH+FJDRPVtCzGOGgQGYgoRNIKJvuJbzrF7o4o+mVo1oiW0kY7+Xk1FRUooYS6if2TFTEXEBCJ5BQNt1LmJjbRfHWbBLGe8PkNHWIQpZqCU2gtvwPDEFCJ5BQNt1LSOawcvrhV4uEib0mOUdHjKqjZt1UTPMACZ1AQtkUJKGZ78zNvxYJE3sbnG2SECVhOiChFUgYP3FnlTDaG0rYWBLSSxcxByChE0gom4IkZOU0FgkTe03y1urol1RhGSXKDCR0AgllU5CEibldFgkTe03y5o6ZK3QUqC6AhE4goWwKklDJRq06JR4bx39IwsTeKLlanv5SXBJSmxHV0VRAQiuQUBVmyiIuA2nQ3fwxEsZ7w+Q0r5sKQGoTjmr/8jcKIaETSCibriUsBBIxNjQzkNAJJJSNDAlpMk3YUswBJHQCCWUjQ0LTZjyWu38UEjqBhLKRIaFpM5riMA+Q0AkklI0QCbsEEjqBhLKBhP4BCa1AwnKBhE4goWwgoX9AQiuQsFwgoRNIKJuiJKSYaTzmnp3ujoaEHYCEsulaQp6onVOj7o6OgIROIKFsipKQyC0hAQlTAgmtQEICEi4IkNBK/0rIEQ6NQUajOHqhXqLpoKN3fUMlNA8VJoMbWo7OBSR0Agll062EYVkWaxRHL5xWe8zSqDbNPGHYGNyw5eh8QEInkFA2hUvYHLOJdpjfm7DshoQ5gIRWIGGkUXP0Ql3yKQn1qn7At2k3JMwBJLQCCSONWktCi4QoCbsBElqBhLFG+oUDVaimIPW7JCRM7lZAwhxAQiuQMNIojl647Wld3rWUhA3BDSFhDiChFUgYaRRHLzR7miRsCm4ICXMACa30sYQc2jDSKI5eSHumzjaXhOFuovnonEBCJ5BQNl1LqAozPfIeaxRHL9R7Nr+qi75Em7ApuGHz0fmAhE4goWy6l7AJVinuHm2kw+6cQEInkFA2hUtoCr220Qs77M4JJHQCCWVTuIQdohd2G9zQDiR0AgllU7iE1MpzRC/sMrihHUjoBBLKpngJywASOoGEsoGE/gEJrUDCcoGETiChbCChf0BCK5CwXCChE0gom15KSDNkFgRI6AQSygYS+gcktAIJbUDC3gAJrUBCG5CwN0BCK/0sYSKEoY5gaOKo6XkxrxgJaYqM3ju6+dW90TNMxQIJnUBC2XQtYRzCkJ5PMo/T06JSUkk4dfYVnrY9etcvelUyQkInkFA23UqYCNxknoygZ+XN4rSWcFrvp1SjBc/aTgAJnUBC2RQjoX5K0Cwp6zbfyYu6OsrxK9TGop8hTAIJnUBC2RQjofaLddOlIC9qCafOUotRNxUhYUFAQiv9KyEVghzMIiFhVBJSk9AACQsCElrpXwnjEIZh3BhrdVQDCQsCElrpXwkTIQytHTMcTk0DCQsCElrpXwkTIQwpcoWRjiqh01/S44QmnsWoWmcJzYZigYROIKFsupUwGcKQhDS1T90fc78pJWmwXm+FhAUBCa30r4TZQxjyEYUCCZ1AQtl0K2HmEIaJnprigIROIKFsupUwcwjD0aijpkAgoRNIKJtuJTRNvh7UMDMBCZ1AQtl0LaEIIKETSCgbSOgfkNAKJCwXSOgEEsoGEvoHJLTSzxLSuDwvlwUkdAIJZdO1hOG87VKBhE4goWy6ltAEkikZSOgEEsoGEvoHJLTStxKahyg23xlGUtOh1/QMNp7Gpv5Qis13tom51pqeNmcFEjqBhLLpUsKwJORIatOv6Ebi5juVXHpVtxf1Ji2iWm+NuWZJb3ZkBBI6gYSyKUrCxOTRKOBFXFU1c0vpgfvWmGuW9FmBhE4goWyKkjBRj6RSjTZEk7VNQdcm5polfVYgoRNIKJteSag3b3taF3phvDVNewnj9HmAhE4goWwKlnCUXFNbtFBTZ1UbkCIAc0moaZSwNX0uIKETSCibQiU0MfCNcapqqWuX5hlek4hISmhJnw9I6AQSyqZQCY1xRqqps3+ta5fhpqjbMymhJX0+IKETSCibQiWkUGuqDai3bHv6N/eq2iUVdsdO/VMT6km9NJaELenzAQmdQELZFCqhKtpOndr8qglFOmp+JU2PEaqd1D2jNyQltKXPBSR0Agll07WEIoCETiChbCChf0BCK5CwXCChE0goG0joH5DQCiQsF0joBBLKBhL6ByS0AgnLBRI6gYSygYT+AQmtQMJygYROIKFsupaQf5bJQWL2dq+AhE4goWwgoX9AQiuQ0AEkLBhIaAUSOoCEBQMJrfS3hKMtYQvDuIb6KYlXjIRtYh4WAyR0AgllU4CE+lFBbZ55OJfipnFcQ1qepvAVU2f1s4TawoaYhwUBCZ1AQtkUIKEu1fQz8vSIrlGR4xqaspGizEzrVG1iHnYPJHQCCWVTgIS6jkkC0qIOa8hP7pJzpk1oAlm0iXnYPZDQCSSUTUESkl66ymlsM6KxeVrCMO4hJCwASGgFEmoJdXGow2nHEkYlITUJDZCwWyChlb6X0NQ81TLVRlm01uqoBhJ2CyS00tcSar1MSXfF3t80srFocceM6bQhIGG3QEIr/SzhXb/QHaNsnRkKDEUjNae/pMcJp85SUanWIWG3QEIr/Szh5juVelzOHeOFUDTdH3P/FRTSkAbrdTEJCbsFElrpYwkbSPS/LCiQ0AkklE2xEnJX6YIDCZ1AQtkUKmGi+2VhgYROIKFsCpXQ/CBvCUBCJ5BQNoVKWBqQ0AkklA0k9A9IaAUSlgskdAIJZQMJ/QMSWoGE5QIJnUBC2UBC/4CEViBhuUBCJ5BQNpDQPyChFUhYLpDQCSSUTY8lHKUIbBHmufsYWm9KkwdI6AQSyqYACSl+TBuPbBImnrKHhHmAhFb6WUKKcbjt6VQiWSUsAEjoBBLKpmsJMz05AQmLABJa6UcJR83z9BxSzTBtohqaJb1gLDumNtPz9HpVpwmrr7TbvNz1DXNCPm02IKETSCib3BIqWYwuFGCbIB9NuBkKQ/rrHzOCTauS74q9kZPNJSG/qNOoRP8mjOSdCUjoBBLKJq+E256mAo2cCss1E1xNOxZ5RoLFSy4J9UYTui0+KC2Q0AkklE1eCSluE9unC0W1wGFGdSkYRl9L+ET9Ny4JdcLwNSxb0wIJnUBC2eSVMC4JNVNnVREWyqULRLUhagQaIGFhQEIr/Sdh3CYkdNGXlJD2q1VjFaWFhEUBCa30oYTarEQHijIv7Cc1kfCNjNoqUzdFSVgYkNBKP0rYAPVoxh0zhI7yq60yGyBhYUBCK30s4dRZ7Q1NPaNQ96Tj1F/cqVxTa9oqs+VsJGFiCCL2L9TPvEJCF5DQSh9LqJSJGofUW0PFnG4F6sopWaV7Uje/qoPhG8n0uv7L6/FL9AoJXUBCK/0soQQgoRNIKBtI6B+Q0AokLBdI6AQSygYS+gcktAIJywUSOoGEsoGE/gEJrUDCcoGETiChbCChf0BCK5CwXCChE0goG0joH5DQCiQsF0joBBLKBhL6ByS0AgnLBRI6gYSygYT+AQmtQMJygYROIKFsIKF/QEIrfS/hn33hv/zPukhuv+juv+fbaQESSgYSEqlv6wtv8UdeJn/3l3xDTUBCyUBCIu1tfa9eP/5//iQQyZcf/Lf1+ue+z3fUCCSUDCQkUt7WF+rnf8AfeZH8yVfq/5vvqBFIKBlISKS7rb95qy7awSD48efrv8G31AAklAwkJNLd1s/rx/nDLpbfrn+Eb6kBSCgZSEiku60H6g/yZ10sX65/jm+pAUgoGUhIpLutz9Yv5M+6XOp1vqUGIKFkICGR7rbqdf6kCwYS+gckJCChSCChFUgoHEjoH5CQgIQigYRWIKFwIKF/QEICEooEElqBhMKBhBn4nZ8/8B956rswbr/s7o/yPbUCCYUDCdMj/ZEY+2R8SCgeSJga/UjMX32Z3zdhXPjgJz5fv+U1vq0mIKFwIGFafl4//3p+00Ry4VfqF/FtNQEJhQMJU/I3b9VFOxgEj/5D/VN8X41AQuFAwpT4+0gMJJQOJEzJP5deEKoKaf0Wvq9GIKFwIGFKPlv/Mb9lcllhzUxIKB1ImBJ/MxMSSgcSpgQSlgAk9A9IyPfVSEUl3BM8w8lcQMIFBhLyfTVSUQnfC37FyVz4LOEivgevWA8JbVRUwtuCFzmZC3u+Xfz21jt4sQc8/8YFmf4Fe77tDJ7ge/CKjZDQRkUlXBx8m5O5aMq363/2af3HBwk3BGf4HnxiUbCHrz8tkFA2TgnXBV/nZC7sEhJmObnFQp7dWsIs2PPttuByvgefeCJ4nK8/LZBQNk4Jlx4JHuJ0DvyVcHHwDt+DT7wY3MvXn5YM1W5IWAJOCQfuDS7ldA7sEqrK4qNv6+e//h29flLtMH+CXSt+96a6cui4WteVSrP7+IrPsFu8X+9Y8ZnW3fo8P/vjqDoanXXrD97Q5zMJaFMCe769HzzM9+AT9wTP8vWnJUO122MJU5UYInE38tcF+zr3H7aV8A5e5tf6dcGtN2nJ6rR+XC3qbbw7ISHtv/ht7a3+v2m3OQ9Zqv+F+KwqxS46X7gpgT3fVEnvYc/MvuBqvv60ZKh2eyzhU8F9fBO+4S4JBx5PURSmk5CkUqWcNiUS5Pk3LJaZ/abUUzTtNufRkul/IXFWnSxOoDclaJNvtwXP8U34w5lgJ199atJ1sBEeS+hnN5vimQ45ui7Y+DonbUs6CW+9SRVStEi6GExxR+sJCWld1UONhU27jZzGtq13JM6qE+jzxZsStMm3dcFJ70YKXw4W89Wn5v3gZT64Ix5L+MXgZr4Jz3g9eI9voQ33Bic7zZpJK6Fu3OmaJksYtvY4UbOEaotuE7bsNhXNWMLorLGE4aYEbfItVUkvixeDPVfxxacmQ7XbYwmfDT7km/CMm4M1fAttWPp48HCH9m6WklATlnRqv6Mk1Nx6k9rYtJuSJCSMzhpLGG5K0E7CdcGf+9UqXPRusIyvPQO3pf6u8VjCnwT7+CY847HgO3wL7bhkZ3DSXSNNJ6GRR2MkoxItISFJZLpYzAk0elfTbjqEl7bekThrKGG8KUE7CQfWBO961af2WLBzKV96BlJ1sBEeSziwM9UsS3EsWh9cy3fQlkseDzY6uy8cEpq6o3k1PZdqo5GM+mSO6+ponIg6PXm/Ttl0Dt7d0DsanzWUMN6UoK2EV+0Mfsn34QPfDQ7ewFeeidTVbp8lXBycx3fhFS92ahJqrloTBO86JpE2S0hNsq2PakWUEFoz86p30DZjqW67XXBcbY8TrfijtyMJ9Tolb94dLZGE8VkjCaNNCdpKOHD1weAxb8rC7wbB+3zd2VgXrE9X7fZZwhuC9Wme+pHGw+kaGI/sCYKTH7Yr633ON8X7B4OH/WgXLnosCB7hq87KmuDhVBXSgjLTfEGG0BckcbzpyzEXbTNzTfAY34ZH3Bw8la6BsXTZTrr9k/TahOcSDtywM9joQx/p194NDq7ja86Mqnan+oDmykxdaanrRkBEORJefcS/ocIn/jxIn6k3LN5whN+EJnyXcOCqDerrRfpU7l99PQh25moPGm44ElyToizMJ6FuQFBTPKQcCVWrcKNnU6AWPZymRdgZ7yUcGPhDVdBvvOZyqS2KRV/7UNVBDr6Uo1805v0jwcudbzC/hKYDjWkn4S7dZu+W9pm5dINnnd26t7tj12gaKiDhwMCypyjd+n30RxIbzSXteTLzGH0TP9kT7Os4S687CWk0V/ePGwnNFH0t4X/iyfUkYTjBPpzJnxVHZqpatycNfGLRNcGRLmo3CSoh4cDAJcvufZxTS2PnhsVFZNW16v5c3dya/BJqAWlCvq5zkoTRFH2akn996Ftizr0+LjuuzLxENfC9GS184uHgSL7e7hYqImE/oLu5N97jqnbnk5A6ZlThRkNE4Wwm2kXDwaa5yO1BM4yka6iJmfyZcGbmVe8F69/xY0Lw5fu6auU3AAn9YemzXO3eSH9ayV8S3nqT1k0Xeer/SEIzfYJqqZRKp9NG6kS8ITPuzFx6YxDsu1m+hl97OQjeK6Q9qIGEXnH1sg2Oand+CemVGobKP5IwmqLfJCGVmz2TUDV+N6hEjz0n+OnCJy6/R30L7vxDvuACgIQVogsJdVtPyfcDPXdXS8gixhLSK5eEml5JODCw7j2T0jquXTZ8UU8t66qzuwlIWCG6LAnVy3/Wf7SA1PliJKT93CZsnsmfnTSZedUjt+nyUCjv3bvsEr7QgoCEFSK/hNQmVIrRtF0tYTxFn3tHuQSM59z3UMJ+AxJWiHwSUivPFHDHyTWqikZT9Hdt/ZZaDGuhSseGmfyZQWa2AgkrRNeZacbrewoysxVIWCG6zUyqg/YYZGYrkLBCdJuZeauYWUBmtgIJKwQy00+QbxUCmeknyLcKgcz0E+RbhUBm+skD9a/yuyOXFci3dEBCP7my/gG/O2J5tP5NvljgBhL6yX+t7+J3RywP1i/iiwVuIKGf/Eb98z/mt0coH99a/yFfLHADCT3lovqboluFHz9e/9xf8rUCN5DQU167vf6jBx/ld0gcH7/+K/UH/p4vFXQAEvrKa1fSNHqRrFD/fw4OpgUS+ssfXPaA+cwL5LKffp+vEnQEEgJQMpAQgJKBhACUDCQEoGQgIQAlAwkBKBnMxgegZP6l/Nn4X8VsfFBpfip/Nv4H9Sv5YgGoIp+qny92AiLzJmbjg2pzWf1PZbcKP1G/HTOgQKV57f/Vf/SgXA0/eLNe/yhfKgAV5W8Fz8Y/X/1/OxwE1eduwbPxr8RsfAAAAAAUz+DKw7wEACiB+aOrarUlvAIAWHDG52qKYV4DACw4y2e1hLX9vAoAWHC2k4QoCgEojUHVJFSs5FUAwIJjisJVg7wKAFhwhsnC7bwGAFhw9pOEq5bzKgBgwdlCFp7mNeA92zfxAvCG1SRhDTlXDWYO1ea8qdbM41PHrCUJ/ck50J4hykxPqjVDh+d28GLfM0TTZmrneBV4zCRlpRezL2b098UsrwDOuUlelcfqGV4AnThHWblqnlelMjhpeuVrvA4GTtP7IbRCOjayozbCy6ATQ2Yi4m5elcnyETNHRIFGUMi8eU8EVkiHth/SVwYJU2NmX9RE1x1muBhUDPEmMDBj3hFhQ/bzKyfMdUHCDJghp0Oy50CtDItCNDRiDpu3ZJxXRTBPhSABCdMzZiqkB3hVJstDCUV94kpm0HzgZ1fzuggGD9BFKSBhBkbMeya5h3QwrOII7g0sgdXm+3OHrIbyCbooSJiJQdPimhvjdYFwxWsHnt9p5Kh5X7ZIakvw2AkkzMYS86bJbRaa+cq1tQObdiBnGzATZyTNtuC8UiCrMsHV+LW8Kg1utR6aV6W24OK6DAZNt1rtKK+XzrjJq1lVJ4WEmQibXDIfUOMOt1n4Z2FeVdE1QtrKq81sOnU5Sw5BwmyEWSlyAICrXOiSscKTSGW8PeHF6G/zQVGdtj4wZt69VQLHwnk2AaLdtmGJqQBKsHCIv8tlD3fJhdvTw+ImkY6bCxPVASgLfofKb0zM88SmE7wOssK93dIs5Ib+HKartWclvUWl94QM8WQZPF6VHzMrv3ZOVJHDDmK2mpNwkkqpFoZ9MqizdEHY2y3JwtBBdMq42W3epjIbY/s5q+Q1aLwinJ8px8LQQXR2d4KnHtbWlqUAd5/BwW4JKxRSBu1DB9HZ1plwstihckZTw6JYVmPGS0ILZXRvhQ6isy0NYXVwroTm8yAP5dZOwMHuCS08LeDNDB1EcM10zHDeLfxQxVj4zDXGcgsh6uIqvWoffrOjgpOW1eEzlwv8FToZ2i9mAqvvhBbuKHmmZtjTgA7v9IQTVmqHFvBnfOdNqDAFurALI7SwjLZFRNTIQGdbFuZ5lKlWO7BQ313jYfE7h5gHBRJ+n86W9802FDYy1qIczEZYgVigwnAw7BWtbcGUpkKJajVlDQ1EXQxo6GdmSVgyLURhuCSK6rRgJW/fEE4CrJ0upTK4krtkZhHKIgdxG63XheE8Bx1BVbQnzIdNslUL/+5GNZxSG6U+s52/xGq1Ez2MADV4NKyv1LYgInNPCGch1XYvcD0jquGU3T3rMaujWuLs4V75EQWCxYSm3hG1yxayuzsRtLL8gUqPGYwqirXZkV68kfsjzWuHUBXtHcvj7m7e0nui/u4FL4Crxuoo92pzR4t+L2eSJ+dtoCckup8XpmY4H0aNLaMpWjkm4/riqqNFVko3xQrWTqM12GsmoxZ+z5oWCaLZT7VzyNoCiDsvFacL+lobOhC7XRteyJZK3xK38Iuv0zQxFPWsz8oMvOghY9GPByh2bO++cTjO0ReIOYwgLQyDI1FhuKqXPxc/FNVEa8PoFS2OTXEHivp2O9HVoM/yleEkDs1cTzp8gJXEt+lwrwbuEgpi6kXB7E+WhrW5E5vyvb+rR+KfiFSsKqBYBRmI22q1tb3QcPnhqLStbUEro3CWhDMvmLUrMza5B/fvTjQEFTsm8U250MS9lrXaoaLf/6SCPa3x9jFDJ+L3mBg+PJkyPPbymZG1zQcjl0ohnqirajQHCpwvvyTx8Zgdwfdrr1h+INmeM0x0MHFofORcYwmomDuB0aOyGNyezI7TxdRKlx9NfjJ2Y1yipyxpqlMaVk1MHBjZPjMTN/FmZvaPjJyYmIgbITFrc7YoQTEMTiaN2XG461/72BSNSWgm8OshvWfmhM2stGxZic6Y8mnQsDsPl+xu+Dj0pMMHWNh/wlYedmT23HY8tCuE/Q391Dk9HFu5tsHAucPI34VkbPJEawPRwdzao+izFsX+xMRBzdy5kZkM7YT5TbubPgBFTOQAWVm+aXdyGL8tw2u3o50gkLHk7EHD8OFNnQuzsfGR040FqWILurvLY/XMyIGJNi7OTewemcHcJcGMn24aOtJsmTgwsj/RyxYxNqP0aypAiWG0MyQwNjMzMzkSsUmtZqncgLKYX2mzijg0QZwbGdmt/vDGVmAgAN0ydvScpTxMBwwEoCCWHG1f1LVjeHeKBiQAID0zIxOpS8SJA+PoCwWgFyyf2X5gwjUKPDuxdmQlRpsA6DXUyXZiYmKCxgLnqINm4vDIOObDAAAAAAAAAAAAAAAAAAAAAAAAAAAAAAAAAIDKMDDw/wEQXhCAOrMyq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AutoShape 4" descr="data:image/png;base64,iVBORw0KGgoAAAANSUhEUgAAAoAAAAFoCAIAAABIUN0GAAAAAXNSR0IArs4c6QAAAARnQU1BAACxjwv8YQUAAAAJcEhZcwAADsMAAA7DAcdvqGQAAMlxSURBVHhe7J0FfBTX9sdH1iUbdxcIEty9RYsUKHV/bV+9r6/u1I32X+revnpxKFCKuwQLCXF392R9d2b+Z3aGZbMRIptkN7nf7ie99861mZD9zblz5xycYRgMgUAgEAhE30Lw/0cgEAgEAtGHIAFGIBAIBKIfQAKMQCAQCEQ/gAQYgUAgEIh+AAkwAoFAIBD9ABJgBAKBQCD6ASTACAQCgUD0A0iAEQgEAoHoB5AAIxAIBALRDyABRiAQCASiH0AC7PQwNJ9AuCLo14dAINoB+YJ2dnSHvoEPn0G4Gp5vJPApBAKBaAmygBEIBAKB6AeQBezsIAvYpekbC7iysrKqqorPIBAOZeTIkTiO8xmEQ0EC7OwgAXZp+kaAky3wGQTCodx66618CuFo0BI0AoFAIBD9ABJgBAKBQCD6ASTACAQCgUD0A0iAEQgEAoHoB5AAIxAIBALRDyABRiAQCASiH0ACjEAgEAhEP4AEGIFAIBCIfgAJMAKBQCAQ/QASYAQCgUAg+gEkwAgEAoFA9ANIgBEIBAKB6AeQACMQCAQC0Q8gAUYgEAgEoh9AAoxAILpJQ0PD0aNH+cwlzp8/39TUxGf6hDanAfRwJtDt6dOn+UxbaLXajiu0xmQybdu2zRkuGsIZQAKMQCBaALryzDPPbLGQm5vLl3Ya59GSHs6ksbExPj6ez7SFTqfruEJrdu7cGRAQMGvWLD5/Cbup/v33313tGeGKkK+99hqfRDgl5oLz8OEzCFdDetUDfKo3qbLAZ3oMWGmpqan33XffsGHDPD09jxw54ufnJxQKKysrs7OzQT8OHz584cKFIUOGQOXa2trg4GA4tHfvXpqmfX19QUtiYmIEAsG+ffuio6OhCfQA6gLVuP45oJOEhASuCWShFUhOenq6bU3bbiFr16T1NODWYceOHRkZGeHh4TBhbiZubm5ZWVltzgFGpCjq4MGDdtPQ6/VwmiDA0BXDMOfOneM6hAq2cwABvnjx4pQpU+zG5bJwLkBQUBBY0txZGAyGPXv2qNVqqVSqUChaT5W7aEqlEurDuRuNxrCwMO4iQE04U4IgwOZubm4+e/as3bWFUXJycmDy0An81izn5xji4uL4FMLRIAsYgUB0RH19PbfQCkIFknD8+HEQkqVLlxYXF3MmIEjU119/vXz5colEAmmoCWLz6aefgiqUlpaCQlx33XWFhYUglpb+WL777jsfH5+VK1eCnoGKZGZmgpJBFrRtxIgRXB27bu2atJ4GNAHBg7EiIyP//PNPrhOgpKSkzTkAJ0+eBHGFPsEwraurA6mDWw3Ibt++HbJQAWYFCjp16tSvvvoKsnZzsPTBYjsuTPWbb76ZMWNGSEgIKDGoqfUs4IIMHToUzF84x9ZTtV40f39/0LzJkydDzYqKip9++glGHDdu3CeffALVYM7QdvHixXbXFm4XfvjhB5hqVFQU1yHC+UECjEAg7KmuruaWoCExffp0+NIHXQE7csKECWAaQjYlJQVMN742hoGVuX79+sDAQBzHIQtyNXv27FGjRoGhBiIE/YCFalUsUJqysrLhw4dDZdAYUPeamhoQHshC5xqNhqsGWLuF0e2atDmN8ePHw0/oCipzJUCbc7ACOgd9Qiec+lqnAVk4CqcQGhoK5WBfgszbzYHrAbAbF07By8sLsmDsQtbu4nC0nqr1onFZjtTUVLCwoSGYwtAtdAjpq666Cg61Pi+Qbbg/sLRDuAZIgBEIhD3wPQ6mFQAJb29viqLAxgKTjiRJMLCeeOIJsDh37NjBVQZJgJKIiIi3334bVApKFi1atHfvXmgFaVA46Oehhx668cYbLdVZwHjlUxZgCLBoN23aJJVKuaVgwK5buyatpwEivXHjxt9///2ff/7hSqy0OYfWgDH95ZdfgqSBTckXXUIkEhEEYTcHjtbjymQyyEI/8+fPb31xgDananvRrOj1ej7VFp08L4TTggQYgUB0BGdy/fDDD2CKQTYtLU2pVIIpbFUjk8mUkZEBR0GlQFqgBNRx4sSJYPaBPXfixAkoBAuypKSEqw9KFhQUBP1A+bFjx2bMmAGHwECEcn9/f64OYNstzMGuSetpwKHExMSbb7556NChXAlHm3NoEzDxYebLli2DmXAlBQUF0CQvL08ikYjFYrs5cHXsxoVsc3OzQqEAMxqyrS8OV6f1VK0XDdIwXGNjIyRGjx7NLT/APYGHhwd0a6nL0vnzQjgtaBOWs4M2Ybk0rrgJCwBLNzQ0lM9gmEqlOnTo0O233w7KJBQKd+/ebTQar732WjgEugI1s7Ozz549Cwafn58fFIKajhgxorKyEn6Cph49erSmpmbs2LGWzlhAaUCBLl68ePXVV0Pz/Pz86OhoSIOWnDp1avjw4VAH5mDbrV2T1tMAAx0AaYQRQSkhDeUwExBCsLBbz4EDqoGyQgIsb5gt6GtmZibccEATMGRjYmJA20D87r77bjh3uzlAq9bjQsPc3Fy4VsOGDfv8889BekHFbS8ODAQ6atsE0lBuvWiQgHFhJnA14FKEh4cfOHBArVbfcsstUA0IDg6G0/f09LQ7L5BtTvUdC9qE1Xvg1psyhHOiO/QNfPgMwtXwfCOBT/UmyRb4TC8AnYOE3HPPPXze0Xz33Xdgy4KK7Nq1i6IosEH5Ay5IdXX1l19+uXr1ap1O984777z00ktSqZQ/5prceuutfArhaNASNAKBuAJgaC5YsIDP9AL33XdfcXHxli1bvLy8XFp9AR8fHzBVt27dCgb6s88+6+rqi+hVkAXs7Li0Bay48X3GqNVse53Pwx2f3FN53w+6A18aU/ZBVhgzTTL1VkHQSIyhTQUJur2fUHXFXM2BwcCwgBGDGWQB9x7IAkb0IqR3KOnZwvUBLpKQXmGEkn1ZAhfJlLeuZTQN2v2f6+P/FEZNVt71JS6UcDURCARiYIMEGNFvgHHc+Nn16s0vG85u0h3+TrtnLeERRAaxG3AQCARiwIMEGNGf2C440/Wl8BMXiLisIHC4dNY9OMn6/0MgEIiBBxJghLMgCI7DaIoqy+Cykik3Sec9SvpGclkEAoEYYCABRvQugvDxnm8kWD+qJ3byB1qCS5SSKTcbknbR2gauRH9mg27/51RVHpdFIBCIAQYSYETvQlVkNv/vfutHvfEF/oAtOCFfvpqhKe3uj/gSDDOXpOqO/shQJj6PGKBotdo2o/laaWgn3G9vYB3rvCU+IMzN1uczAuFYkAAjehdGrzbln7N+qJI23paRLX5GGDNV/fsTjI51v4dwCb799ttvvvlmy5YtW7dutfNg7HK0jr/LCbCuKxF/URBfRFdBAozoZ2TzHpWMX6le97S5LI0vQrgIs2bNuu6661auXEmSJGhPYWEh6HFqaip3FDQMsgBnRHJZa0DAw4cP2yk3wzDbt2+HOqB8kIVW6enpu3btEgqFnLfIKw5hhQsTBP2DglZWVloHPXLkiDUiApRDHegKEsnJydAD2L4ikYgbyw67uVlpsxMoz8rKss4KJgMTOHXqFHe+1gQcSkhIqKio4HoA45tLsP227AEOpaSkwARyc3O5o4iBARJgRH8iveoByYy71JtfNuXYmw6kZ4ho1CIMR/9EXYOTLWPr2oX4BX3yswm1axfNlxOtH374YcyYMVdffTUY1iB40CEX+Fav13OWZcdDWGbBYxttV6FQbN68GTo0Go0HDx6USNgXzSFrDdPr6+trjb/bnslrNzeusL1OSlpGIIY+oVV0dHRwcPBLL70UEhIyfPjwn3/+GXqA04EpwSn88ccfBw4csJ6aXQ8o1u9ABX27IfoNQWAsCDCjb5ZMvsntnu+4j2zJc9xRyex7FNe/Q/qhbxznBYTTaqUBID/4pdi6diF+QX2tWTgKP+2i+YI6QpYTpLKyMshyUZi4o1Y6GIKvYcE22q5cLof6IGkg2NOmTYP6XJ02w/S2Seu58Qfa6aR1pN5hw4b5+PjADQFMFWbl7e1tDQMMgg1tw8LCuFPz8PCAU2vdA4r1OyBBAozoRYwXdxtT9/MZC7S20XBui7mUXWej1fW6Q9/oT69v8ZC4nH8NyZiyD2rSdezLwQjnhFuCBuXg8zaAxtiG+LULtds6mi+gVCqhN2Dt2rVtrgPbYTcEX2oxTO2i7cIM09LSzpw5M3HiRK4EpK51mN4OaHNuHXQCI0LlnkTq7XkPCOcHCTCiF9Ed/xn0lc9YYAwazfa3zEVJkKabKjlP17YfQ8JfXE1T9kmoyRi1XBbhWoDFCXahNcSvXajd1tF8hUKhl5cXVIM0mJtcYcfYDWEFBNgu2i4k0tPTQSM9PT25Erswvdb4u23S3tza66TnkXpRrN9BAooH7OygeMAujYvGA+4kOTk5IGwgQuHh4aBSITaxdSsrK21D/C5ZssQ21K67u7s1mi/o4rlz52bPng0238mTJ1NTU0Gq3dzcoJ9gS+BbSIDCQRoSHQzBRREGwDC1i7ZLkiSIWWxsrNVQtgs2DFYsF38X6lvHAnWHsbhs67l10ElcXJxdpF5rn9YEnFdYWBgkuFFsE9ZlatseQN2hHBJ9D4oH3HugaEjODmcX8hmEq9Eb0ZD08etI3whh5OWFX0swJOeKhtT5EL8FBQUgxg8++CCf7zQDKYqwM4OiIfUeaAkagXAxJFNuZgw67Z6POe/ZzkknQ/yCvZiQkNC9r/iBFEUYMThBFrCzgyxgl8btnu9M+ef4jGOhTIakXZLpd0im3OKEFjBiwIAs4N4DCbCzgwTYpemNJWgWmmK3iOsaQX1xsRwJMKL3QALce6AlaESnwCVKQuHNZ9oCF8kI9xabURG9hLngvHbPWkHkROns+0B9+VIEAuFqIAEegOACsWj41dJZ94hGLSLk/HsXPUS++GnlnZ/xmbYQj1/h/uQuPoPoTXC5h+yap0lv3oUFAoFwUZAADzRIjyDVE9vl170hilsoX/qC6smdhIo3TIWRE8VjlnJpROdxtutG+qAYyQjEQAAJ8EBDuuA/GE40fryi8YubGt6fp935LmbmPeeBikim3calEZ0HXTcEAtEbIAEeaIB5RFVm0+oaSDOUyXBhB62pg7Ro2BzCMwSXqsRjl4lGL8ZJ1r8BgIvlotjZ4kk3CMLG2kU+INwDQXvAksYlSr7oEqRniHjCddCqPWtMGDtbGD6OS8MQwqEzJZNvYudgsyQOxrpwyAxICIJHSmACl+qTfjFQWRg9hctyiIZfDW1xkUw8erF4/Epoyx+wAFY+zFMy9VbRiHm4gPcUyEKQMChbPvzqy+VtFrZzKdq7bghn5uzZs1yABwTCmUGesJydrnrCEkZOEkVNMRcl0g28t3cOxS0fkt5hhEQhCBwmjJxoTDvI6JsFoaPd7vsRlJKQe0in3ymMmGhKP4RZYuCD8Cj/9Q2ooDBqsmTCdZhAhBOk4exm9tDI+cq7voKuSJ8I6dyHjBe2M0atICROGDON27AtnX2f/NqXTfln4VZAEDjc7d7vxaMWkyo/0GwQWqo8nXuBFSRNNv9RQeAI6VUPwKwk026HQmHYWPnK10mfcMnU20BWTRlHoBBw+/dPcEchX/maMHQMCKdkyi1UVQ5VUwCHxOOWu/3rW5gM6R4gnni9aPQ1xgs74CxAXGFoUdwiXCAUj15Cegabso63WQidtHcp2rxulhl1in73hFVZWVlYWMh5gCouLq6pqbG6Y+wzGIZ5++23p06d2tzcnJ6e3iWPTucsWJ1Kchw4cAAK7SIgWTEajWfOnFGr1UOGDCFJki+1EB8f7+XlxXnX4mizf6C9co6Oj14RuD/4+eefGxoaut0DRw+n0UmQJ6zeA1nAAw3d3k9pXaPyX98qbnjX1jxt/Ox6U9oBqjqv4aOl8AF5BmNOvuJVc97Zhk9XNf/6WNPXtwlCR4H9B5XhkGzpC+aS5Pr3rm74YKE+fp0g+PIfoWTGXcbEnU3/e6D5pwcbP15Oq2v5AxZAZaVXP6T56w1j0i52iBveoeqKoZPGr29vWLMA0jCo1Y4k3PwId/+Gj5Y0fLwctFY6536wMhs/vQ4++hO/isdeCxW4moB0xt3afz6Emg3vzzOXp8sWP8vZqSDnjV/c1Pj5DU0//rvp+3tI73DRiLlQLoiaBNNu+uaO5j+ehFa6I9+3V9jBpWh93aDQhUhISADR5dIHDx60C2fbN8CgUqkUZC8nJwduAvjSzpGamhodHc1nLjF37twOQhTAQD4+PsOHD7cVWgDuA/bv3y8QCPi8hTb7B9or5+j4aMfANHbv3v3f//63585DYBohISF8BuGCIAvY2emqBczomljlE8vEcYskU27GZSpT7mn4o4dDomFXEQovzooFwNqTTL9Dvf5ZRlsPWTDswPokPYOgOZh6kkk3ane+S9cWwRFzcRLpF01I3awWMOkVZgJb0KSzBEtgO+csYDB5FStf12x/k4upACUwB83ml+k6i0N5ykQ3VULP5vyzoGRcE1A4vhOGhp6b/3c/Xcd+RzMGNWi5KfsEZy5LZ/4LRtef+p3th6agiXj8SlPWUbq5GrpiLMvsACQkU2+lqvPhohEKTzCOqdpCqiwdjnBxHdos7OBSQNbuunWJfreA9+zZM378eM7qhfTVV1/92WefjR49WiQSffHFF2CMJiUl/fnnn0ePHoWjkyZNgnKuoVar/emnn44cObJ3795x48aBGf3tt98ePnzYzc2NM2GhwscffwzGHJib2dnZo0aNgvSPP/4IXYHKQparcOLECRjCz89PqVTCUZPJpNForHFtoUJubi4MnZWVNXbsWGjyzTffHD9+fMeOHTExMSqVCkafN2/ehQsX4O4Bps21WrNmDXcKkIaG//zzDwxXUlLyyy+/jBw58pNPPgG7PzMzMz8/H8rXrl2bmJgIJwJZmCecCPQssUQFBrj+zWZzB+NCCcwTThMqcH1yRwsKCr766is4QahAEIRdHe7UQGuhGlyB7du3w50Q3BZs2LABhLOiokImk8GJQ03rKdhdDfj5xx9/wFXduHHjmDFj5HL7V86gpk6ng8lkZGTA78h6WTr+zUKHv/3226FDhwwGA/wirNdn2rRpXAU7kAXceyALeABCa+o0O95pWLvMmHZAMuUW6fQ7+QMtIbxC4afyri/dn9zJfQTh47nHvdzGaaqcDf/CYxOVSLfnE1zhpXpyJ7tW7NniBlw671GwcY0Xd3NZ0jIEVcEGNOWwKDqGu9kEj7P2bFn6vjyQJYuLpFwOuFwT+rEoOkyDy4JGKq5/x+2e7+AscLECswRnNRcmGs5tkV/7suqR9aDlnLncZmEHl8KlAWOrrKzshx9+eNkCiLSHhwdoIegTqGBdXR18p8M373PPPQcGGY7jtl/xmzZtgm/kRx99FOzIxsZGEAawYqETLjYAAKoAIgQNoUNQIFAU0CpuoJSUFPhy5yo8++yzXESEiIgIqPnAAw/Mnz+f68FoNIJNDKM89dRToFJQ8vvvv1911VVPPvnkkiVL4uPjoQLM88CBAzDzO+/k/xlzhdapcqcDiWPHjk2fPp0b9IknnggNDYVZQWWY+aJFi55++mkQoYkTJz788MPu7u5cW2tXHY/buk+uFdyO3HLLLc8//7yXl1frOtypwQUESZ49e/Z//vMfEFQYFC7g1KlTH3zwQbhFgJpQAjO0bWK9GlBOUdQjjzwyZ86cvLw8dsY2QH240ZkxY8bjjz/O1e/Mb7a+vh5+TfBLufbaa9PT06ET6/XhKiD6EiTAAxYwDdUbXwCLUzh0Jl9kh8UsVq97GoxO7tP0+fXqX/9jOUSzP4kWz8+smMszGj9aqt31ARiObo+sJ30vx8zXbH6F9AiSXfMUn6cp9qftxiUubWgRPr07kJaFRJMefkivfkh+/dtUVY7u8Leara+BXc4esqDZ/lbj5zeayzLky16Sr+QXe9oo7OBSuDJNTU0gn++8885bb70F3+P+/v7wXezt7V1dXb1v376ZM2eChQeyBIWgNCCTkOAawvcyZxX9+uuvixcvBvkEAVi1apW1Ak3TICdgtEG6tLQ0PDz81KlTU6ZMgQqg+nAUym0rxMbGQp+2wgnU1taC8IAwg2yAjc6JARfUSK/Xg5EKFcBuA4tt6dLLr4FBIZh31pmAYQ2nCaYzyAmYv3azsg4BJdC53YIt1xUY5R2M2/pMrRMA3QLl3rlzJ0mS7Y0L9y5glYIqwzlyo4Nqcgm4N4KakICZ2zbhrgaUW6856Cv8dqDEFmt9SMDvFEo685uF2ws4x6+//ho6v+eee6ydcEcHOJQJbuIZfTOjbeA/kIXvEO5rqj9AAjygYZdqddZNQ4zJiAn5lTeAW+klFF5UfZn1Q+vYgKZ0Qzn8FATx8d3ATCRa7jpmzAbD+a2NX96M44QodjZfCtpcmqrd/ZF44vXci7PcJilh2BjLQRZB8EhQO7ONTdx5bF1PCELZPilLuH7x+BXGhL90R3805Z1lHS+3/HMCYdZsfVV/7H/iuIV8UavCDi4FYHfdXAj4Kudi3gEgDNxuHbCTQC3ASIWv6ZqaGpVKBZIJKhIYGMjVBMxmM5iJYCzee++9Y8aMgQpgOdmG3YUvcfgJwgPSBb3ZbuyCr374QodvfIIgoEJhYSEYdlABvuvhp1UJAJgS99VvTXCAIoLVCPoB5XFxcSBscCvAH7NUtp0qdAg3GVu2bLnmmmugIZTYDmrbM0zVuvTNYddVm+Naz9S2T2gFlwhkFcz906dPNzezf2JtjpuWlsYlrLqbn58fGRkJlxR+O3CRWzfhEtZrbnvxuRPksKsPic78ZuFmBWzfhx56aOXKlXDvYm07MIHz16vBFKFqi8zlmeaqPKqmkKoroRrK+Q9kawrMldnsmyMN5bSmjrn00mbfgAR4QEG4+6se2wSCRHqFkJ7BsvmPgWgZLA8yAbCGSY9gQUAs4R6IC8SmggSqPEO68AlOaHGRDKRUEMI+74FDdEOZdN6jpH8MofJX3PieIGikpQ/WzRZYnITSB9Kk/1BMIKJaxuTRn15vTN4jW/Yi6RcDikhV58mueVoQOpp9GSlqsnT+f4wpe7u3lYl1LXLty6RniDBignTWvabsk1w/cIdBBg0H+YQhZIufsS4di0bOF4H1jxO4UAKT4ebZZmEHlwKwu25coUtgKznZ2dmcAIA9BLpy5513gmBMnDjxr7/++vzzz8GCtN1ULJVKwSZ77733Pv30UzAE4ahAILDd0wQVoJ/3338fLCowoeDQtGnTdu/evXbt2mPHjt19991QAmYiVDh69CjcBEAW9ABEaMOGDXwXlilxW5m4uYHROW7cuDfeeGPNmjULFy4EyeH2OoEZumvXLp2OX9iwtuIAAQYZU6vVU6dOtc4KBh0yZAgMals5ODj4559/Bv3jsgB3tONxof82+ywqKoLr88EHH8yZM8fNza29cUtKSrhERkYGp7sVFRUwBHQL+g3NoQkovW0TSMDVsF5zSFAUBYkDBw7AL4udtwW7+pDozG8WrtLmzZu/+OKLL7/8Erq1djLAAB2lm6rMVTlUXTHdXMMYNOyqHrewZwfDsDpNmWltA91YCd9XoMpgHLdd2dGgYAzOTpeCMbC7l5e9KB51DegiZEGZdAe/1sf/yR0FKXW770f2+S7DNH6yAv5pkh5B8lVvctYkALeKmi2r2U1bYGIGxCpu/4QVWpoCCadrCkRxCxq/vAWGUN73oyDI8ifNMGAHa3a8A/9YJVNvBaGtW82+ywtC6PYgu1uq8dPrQC/lN7wtCOSNacOFHdq/3+ee5to2AUDzFLeubVy7FKxPyIL2qx5er/7jCaPlTSSPF48Y0w5CIdeVuShRvf45mDCkhdFTFNe/g0tVMA2YKukbaco6DhcNroNs+SsgtFCHbqyA+uaS5DYLId3BpWh93bg6naG3gjG0pB+DMcC4mZmZ119/PZ9HdIhGo/nss8+ef/55Pt9pQEdBTR977DG4yeCL+grXCsYA3y2s4sI3TM+kDYd7dLkH6wCf6EUzFQmws9MlAeYAdSE8gzHKRNUW293HgXwSPuGMup7z1MEBegkWMw2FTexmFltAPml1LfxrhoZQDW4SuXIQZkLlR9eXcV4+ALaCVGXtFoxItr5FIAFCqsLdfOjaYsZs4EoAuybsQrfSx3YOhJsf24PlFECA9af+gEsBGsw011rH5YDhCI9AuqEcbnVhLBiFfbQD5WDmeodBGqbKcJu82inkaO9StHndOsNAFeCmpiaw3nx8fIxG4/333w8mIH8A0T6JiYlbtmxZsWIFGNx8UacBSxoucr9cZ5cRYLB6m6tpXTOoMF/ScwiSVPrgMncQZL7EoSABdna6IcADEqsA83kXYcBbwIgBjysIMEM3VbM35b0jZ7hATLj7w10+n3cc6BkwAoFAIFwWykjVFLHugHrNmGTMBqq2iG7u2upXZ0ACjHANmn991HB+G59BIFpy9OhRirryyyTFxcUXLlyAhF39DpprNJo9e/Zs3bq1sZHfFY9wHhhdo7kqn9tT0rswDN1cTdUU8u4KHAQSYIRrYC5Obv2IGoEAjEbjiRMniFabZbKysn777Tc+Y0Gn0ykUCqh/4MABa327rB35+flhYWE+Pj4ff/wxemDnVLCK2FBut82lVwGlZ1+ttOwvcQhIgBEIhKuSlpYGtikIrYeHB47jJpPp0KFDnLVaWVm5a9eu8vLy06fZrewcdXV1wcHBtZc8aaSkpJSUlNhlbTuBJiNHjoyNjZ02bZpareYcjCCcAfa13eaa3lt2bg+GMptrixxlcyMBRiAQLklSUtL+/ftBIP/666/AwEAwT9euXSuTyUBiv/32W6VSSVHUkiVLOBdXAFTggjGUWjxpQDo9PT0oKMg2C0ps2wnXEEzkHTt2QD9ky9hKiP6BYai6EusbGf0ATVGgwXo1n+0BSIARCITrAWq6ffv222+/PSYmBsQyOjoa7Nfm5mZQ0+PHj0+ePFkqlep0OjgKSsw1aWpqIghCKBSmpqYmJyfr9fobbrgBDF/bLJjUtp1AK7CDX331VW9v77vvvpvrB9G/0A2lVu9+/QbcBNSXMIaeajASYAQC4XqYTCYwTD09PUGJQXpDQ0NBO6+66qrp06c/+uijs2bNssot38DimBOqcYmpU6dWV/Mvqdtm7TqBkoaGhkmTJkEJSLWlOqI/oRsrLW/6OgGsIV7K+RvoNkiAEQiE6yEQCMxmc1ZW1s8//0zTtFwud3NzKyoqAj0+deoURVFarRYqFBYW8g0ueWMG2dZoNHPmzKmqqiooKLDL2nUCrerr61E8PieB1tTRloChzgJDs2HZzN3fF43iATs7XY0HjHAq+j0e8EAF7NHw8HCwfWfPnh0WFhYUFBQdHQ3WanZ2dnBwsL+/P7fbGTQYslwTkFLOK7JKpQIlhlZ1dXVgQ9tmZ8yYYdsJVAbZhoRtEKfBhpPcfzD6ZrqxAuxOPu8kMDRj1BIyVfdcZSFPWM4O8oTl0iBPWAhXxyk8YVFGc3WBXaAz54GQqgiPyyGnOg9agkYgEAiEE8PueCp3WvUFaH0To+2OnxYkwAgEAoFwXujm6r7wddUT4BahqRLreixhJMAIBAKBcFIYg8Yu9JmTQlOWOKpde6SLBBiBQCAQTgnD0I2VTrfxqh0Yk47RdG2TNhJgBAKBQDgjYPvaRhB3ftj45ZSZz3QCJMAIBAKBcD4oU29EAOxVGJruUswYJMAIBAKBcDroxqq+jHTkKGh9M2PQ8JkrgQQYgUAgEM4FY9TSBudwOdlVLJGD+fSVQAKMQCAQCOeCbq51lb1XrWGM+k7GSkICjEAgEAgnAsxfxtjZVVynhKHVnXp6jQQYgUAgEE6ES5u/HJ00gpEAIxAIBMJZYEz6zm9icmKYzvgPQQKMQCAQCGfB4lR5IIQIYt1nXsk5pYsIMEMzJgOjb2a0DS0+UGIyuOJW9TbRm2gTNRD+5SEQCER3gK96XXeiGjgjDENrG/h0OzivALPb0NW1VH2puSLLXJ5F1eRTdSVUQ3mLD5TU5LMVKrIgTTfXWNYuXEzDdiTVrN1X/MzGnCfWZ1M0EmAEAjFIYXRNjBNHPeoqYCV2/DDb6eIBg4Iy+iZa14zRYNd2Y244RhCERIlLFLhEyZc5N4cy6n84Xg6Jmyb6LhvtzRVaQfGAXZq+iQdcWVk52ALyI/qMvgzIT1XnMyY9nxkQkO4BuMydz7TCaQSYpmltPaOpZ1hHmg6ZEo6TJC7zIOQeGEHyZc6HzkRvT6zJr9EV1urX3hQjEdqvSSABdmn6RoARXSI5ObkvRQXRSRizAQTY1fc/24GLZKR3GJ9phRMsQdMU3VRtrsqhm6oYyuQg9QUY0HK6uZqqzGHjadBdcJDdZxTU6rckVC+O83p8Xshd0wJaqy8CgUAMEhhd8wBTX4Ax6UDj+Ewr+tUCZtiN2kxzDfyfL+k1cJzAFV6EwhPDnUXkDmXUmyhmwQhPPt8u8AvC+STC9UC/PqcDWcDOCVWdx26qHXCQ7v64zIPPtKTf1IgxaOBys1Zvn+xhhlFYa7gqj9H3v39RjYH6/XRlmJekE+oLoK9vlwb9+hCIK8NQJuZKL+10Eqoiy3BuC3yMaQe4aIaG+HWmnFPc0b6Hbt8jR38IMGhhYwVVV+yoy9154HdM1ZXS9aUdrAn0NjlVum2JNdeN84n0kfJFCAQCMbhhdE2OWn8GAQZ9IX0i6MZKzZbV/fhtz8EYtO29K9vnAmzSUzUFtKa+/9b6GVrXRNXkM0YdX9BXwBnvTa0rqTfcNtlPih73IhAIxCUcuzZJuAcIwsZKptwC6ks1lPGlAG02ZR0H45gqz+AKzCUpVEO5Mf2QMfFv9nltb8DQ7bml7FMZYLQN5poCZ1jlZ8wmqrawM67CHEWTzvxrfMWwAPmcoe1uSUcgEIjBCOtqyfFvH7HOmgwaQu7F5zHMcH4bra4lPIN1R3+gKrOhhCpJ0e/7lJ2AQa3b+ylXzeG0Z+/1mQAzdEM51VjRf4ZvKxiGbqqi6kv7YEppZZp/Uupunugb4inmixAIBAJhwbJI68jvYVPGYc3mlzW7PpDOvg8Xy/hSDBNPvF4YOwsnhYRHMN3MBywSxi0SDZ8rGr+Cbqpk38pprDAXXoBPJ0MKdoZ+tYAZmnVTdSWfIP0AwzC6JqquuPceEtAMsyOptkFnvmmir0iAlp0RCATCHoebv8LYOfJVbylueEcQPp4vsqCPX6c78CXr7sPGSSQuELE/CQGGsx4jQJihgsUliMNWpBna1KbK9L4k0BRVW+TAWwmHw+7Hri3CWAcgDqZOY/otvnJiuHJalIovQiAQCERL+ij6L8OYCxNkVz8sHr+SUFxel7ZDEDxSPOE6+BBKH76o54CxZ9TyaRt6WYBZ9S3u++1OXQXuv6g60GBH7sq+UKQ+lNFw62Q/fxV7e4VAIBCINmAYrG80AsdFw67WbFmt3vg8ra7lC/uKNnWwNx1xgPrWuYD6WsEFItIrBCN7qpdmml12DvEQTwhX8kUIBMJpQI44usf+9PqpkW5ysYM9+zImHVVdwGcGLrhISnqH85lL9JoFzD73dSX1BRizkaoraXOlvvNUNZt+j6+cFaNC6otAIAYSM6JVmxOq6zQmPu8ojAMq+kJ7tPn6T+8IMMOAkrmW+nLANWL3ZHXXOdeZ/KZTuY13TPXzUgj5IgQCgRgQSITErZP99qTWlTc68mmdJQTAwAdnddH+THtFgOn6UktcXpcE7huoulI+02mMZnrT+Wr4B7p8jDeBI++DCARiACIg8Jsn+p3Mbcyrdph9NcDiD7YH+7S31Zk6XoBpdS1tcN49z52BMajppi5EVy1tMGw4VzV3mMeoYAVfhEAgEAMRsC9WjfPJqNAmlzrGyhokAgy09r7sYAFmDFq6uZrd1ebi0Oq6Tr46dTy7MalYfdtkfw+ZgC9CIBCIAc3iOK+aZmN8XhOf7zY01e1Hfq5HKwF26C5oysS+vNzfnq8dBkEKvMMxyzvabcLF0gerd1jAZU8riC5hNBpNpkHxBAjhPOTk5IwePZrPIHrA6bwmjZG6OrbtWHudgX3kV1voKJvNmLSLwRjx6CV8viuYS1LYjcq+UXy+F2i9EdpxAswwrMONtt41dl1woYT0DmszhHCdxvRPSt21o72VEgdvyh9UJCcnKxRo3R7Rp8hkMj8/Pz6D6BmpZZrcah18E/L5LsLom9l3TxwCw6jXPyNb9iIhtwnzyjDG1P3CoTNw4RWizxni1+EKT9HIBXy+F8BJAekXw2csOEyA6YYyWtvIZwYQhERJeAbzGRtohkGbrXoOeiMTgXB18qp15wubV4336cZXIqOpoxor+UzPoKoLDGfWy5Y8x+c5QJU3PCdf+gIuv4KZ3gcCjOG4ICCWT1twjAAzejVVX+KoZQTnAsdJVQAuQ74kewUkwAjEAKC80Xgwo/7GCb5CsmsaTDdXW4Mi9BD94e/IkDhh1BRT5lHDhe0YIRCNWkxVZpsyj5CewWTIaMnkm8AaNibvxigTG6xw+p0YThjObYEKuFiBkUJhzDQQYNvmothZfO8OAQQYLGDi8qKpIzZh0WyA/YGpvgAbNKkSox3vKRqBQCAGBgEq0TUjPX+Pr9CZ6EMZ9VXNnX5RmHbMDizGbDRX5QpCR8M3tiFxp3zZS4ob3wP5lM66h1D5y655BtSXrisxZR9X3LRGcevHYDSay9LBaDZlHVPc8pFs5WtcSAa75pa+HQnTUkrI1157jU92F1DfAfbo1x64t6BMuNSNzyIcR1VVFXoah0AMAKQiMsZP9v2x8r+Ta+UicliAnD/QIbS2vvXe4G5gzjkJP4WRk8DKxIVi3dEfGYOG9I3ACRKsXtGQmbhIai5ONuWcMueeNqUfouqKSY9AzKSHCoLw8fCTri9lN0n5Rds2N6Uf1h/70ZR+kPSJIK60iN0ZCImCV3oLPbWAYZa0bgA++rWD1qkZfTOfQSAQCEQrSuoNF4qawWA5lt3Y2SVRB701Y8o7KxrKG6zCobMUN7wDSqw/+iNXwiMUC0JGyVe9BR/lnV+wj3uFYsZs7yHStrloxDyuPggwf7iHtLT4eybAzIBefG4Bw56pg1ZLEAgEYuDhKRfeOTVgfJiyWW9OLeucmw5HvATMPUjm3yCiKe3uj0z55xhtA7tsieNguRozj5hLUgRBw6nqfGPSLlNBgv7Er9BKEDicKs80ph0wJu4E47iN5g6n5fn2aBMWaBKtqeczgwBCpiLcA/kMwhGgTVgIxMDDTDMaA6WSXtk3EVWVw5h76gmAff2XNovHXstlqboSc94ZXOYuGjYHwwm6qcqUdZz0jRSEjmEMalPGUcasFwSNIP2HQmXuKKHyIzxDMcoIKm7XnOvTUZAqP9zmLakeCLDZYK7KB0Hns4MBHCe9QnERcrvhMJAAIxCDGaoym6F6tsWVYTTb35TOe7TF67/OCunmiyu8+ExPlqDppurBpb4AwzhqxzwCgUAgHPBcD8fly1e7hPoCdhZvNwWYMWpdPeJC92AM2k76iEYgEAgEogO6KcCs+Tso9l61BoxgMP0RCAQC0VOYwbaM2pLuCDCYgK4YbN9RMCYDo+1xDJBBT0pKCn1p9amsrKymBq3tIxCDDhz+G8R0R4AtsXIH820LGMFVg3UBwGGEh4dnZ2dDAmS4srLS27ubztwRCIQLQ3R/H5Irgrd0l93lkwfjr3VU4cEGQ5kYbQOfQXQLhUJhNpv1en1OTk5MTIsIIQgEYtDQ6xawKfe0uSQZEob4dfzLvhYYg0az8UU2YdTqT693lEuQK9BDAabVNTBhPjOIodW16Dr0kKFDh5aXl1MUhSISIhCDFIdYwGwgwmeZdpxS4KTgiu+OEhKlnTT2Fi1fLO7aybNPfwe9+cvBUGZGi5xT9giBQDBx4kRk/iIQg5eue7owF5ynuRDClIkNbcTQxozDjK7JcHGXKTcebFzrPlk+LRDjAjFXwmEuTKSqcvkMq9BCTChmZ0KZTFknqLoSw7kt5tJU/jDDGNMPQQl8jCl7ocBclsam0w52x41XTyxgi98rZPZxMLS2jk8iuktAQADIMJ9BIBCDDZvYfJ3EVHCeqiuGBFiDxosgwAzpGQL9kF5hhCoA7GBTxhH2qEFjiP8DlyiokhSuPocp74zh/GbC47JPQ+jHlHqASxjOrDee30p4BuuP/0RVsptU9Cd+Ab0nVP7G1H3w01yeaYj/k/QOxbs+c5aWrbriCWsQur7qmL5xjNVwAGs8zqcRLkfoy3CDzacRCERLuuHPWHf4W0FwnDB6KvsQd9NLilv+D4xXa9R9MHm1O99X3PS+KeekuSJLOuteQ/w6wjsM6kOCVtfS6mrZkudwoRSaa7e/Lb/hHduEZutr0BY6BBsXxFs0coFm2xuy+Y9Bz7rdH4km3cAYtIZTv0lm3Ud6h/ET6jwgGd4ROFjbl+iCAA82z8+dgZC6ER5BfKaXKHwdK+hpyEhEvzG7L25YU8s0mRV9GhK0Iv1Udc4FuVdg5LQVfFEX+eKN/y677cHQqFg+3yH5mcn/+79X3vh2G593DmoqSn/6aPXTa36ozr0gkipVgdH8gUswDJ13fGvUzFV83nUY6i8bEdipeII9BPSyq+4FOxZguOjav98Tjb0WjGPRqEWCoBG2Agx/jeaCc/Llq3GpW5sCzCVgFGPiTkwgAgHWH/4OE0pI3yjD+a3yVW+AcpvL0kxpB2lto+yaJyHLzapTtArI32kBpimqMgf+PfFZBAdcUN8ojBTy2d4ACbBL0ycCvCWhGj58pvepzknIPrpx2j3vNpRmCSVyuVd37kHjf35l2Pw7VYEuvANAW1d+fsOamQ+uTd/zP5mnf9jEa/gDl2Boau/7ty984U8+7zpcN84HPnymN2HUdVRTJZ/pHGCbwpUVT7zeXJykO/KD8ta1IMCazS9LF/yHcGODi5uyjpkKEpjmavl1b7C2rI0AQ4Ixak05p+TLXmSMuisL8PB56g3PiuIWMfom4ZCZhNKHqi0iVH64QKzd+a542u3s6ncXwAWBLe44OxuQn1bXweT4DMIWHMfFvXmr2HgEazjMpxEuR3hf3Dyll2vhw2d6n6rMs4bmuqBRsyVuXiKZm7q6OPvI+oq0Uxd3fBExZZmuofLAR/caNI2pu74x6ZpLkg7BUZFUrvQNTdr2aWV6fG1+sk/02NKkwz5Ro6uzEy5s/DBs0uKC+B0liQdS//lOKJG5+Uce++q/zZUFlZlnMg/+Fhg3y9BUG//z6rAJi45++Z+a3MSavItZh/4IGTvPbNCe+O7pxrLcw589rPAOdA8ews0QTNLUv7+tLUzNPPg717y9KXH164vS4YagOvu8ROnVWJ6bvP3z8rSTmtoyr4g42zkf+/q/vjHj4Z4DKit9Q0iBqDz1hFfYiMwDv8FFoIx6OGR7KfJOboPTNOs1MLfaghTbbuEE4T4GxvKOHGV9NzT/1HbrRTAb9ef+fAdOGcye3W/dCOpO2ixd9jbDAuSdjKjfUyhjV0OtE3JPw9nNxvRDjEnPqGvZsL4EwejV+mP/YzS1gpDRhMLbcOp3Ycw0MH+hPlWSgsvcQSm5hGjoLLoqD+xJ0j/GlHlMNGIuu/fKLgGtKrLY58p+0ebSNHPBeaa5xpx7GhezDxx1ez82puwnPINEsXPg+5+dU+fACZKwicQAdHYTFqNFi89tw74QjJxyIAYT4VOWEqRg2/MLQGAgq/AJGbH4/lHLHwU9AyWDElIkHXHNfeNver7w3J7RK/4z/oZnMg78xtB0afKR4dfcN2Lxv3HL3teq7IScY5tmPfIZZCOmXhu37OEpd74OtjUcomnKI3QYlAQMn5Z3YiuUcDAMEz556ahrH5GqfGGs0ouH/YdNhaGDx14NSsZXwpjELR+PWfUkVAsZM5dr3uaUuNo8DDPp9lc9w0ek7/lx6j3vTrp9ddG5vWajzm7OrYHTh0mGjl8QOW2F3aWImr5S5uEHZyHzDLDtljIZQVbDJy0etuBu225tL4JHSKy+qdaobdbUlnuEDBXJlHylAQYp6pKGAWCAKm56X3HDO9JZ9ypu+Yhb0RWPW66843PJtDsgDRaR8u6vwUS2VMfEU24G89c2IZl5t3jSDVCNM3ZbJwDRmKUg7ewz48YKxS3/J1/1FnRuyjwKoq64kX3GLJ1zPygqV7mztFor7VR7sH0Zqk9eUnZBGIbq6h0cAuHSgGaMv/mFZW/uKEs5lrb7eygpPLMreceXIDlgt0FWomRD0whEEi4BgHWIE8S465/e887NYOFxhfnxO0MnLAQth7SusQZ6SN//C9TkjoLVaPkZrG+u5Uo4BGKJ5acUxpJ7BaprSkHMtHUVIrkHVwGUnjYbOcUCG72xPI9NtDUlLsHBLaSbdOrG8vyUnV8n7/jKf9gUghTazfmK2F0KDrtu4VLARYTJ84cvYXsR4CKHjJ0LVnLJhf1gTPM1Bh6kwJm9UYK1TfqEq9c9o970kv70OvH4lfyB7tHybSigcwKsa4IffAZhB4MxeuQaGjHoIIXisImLwUrLPrJeU1cGphvYrPyxdgBrdekbOyozz+oaqiA74ebnco5uAq0CyTz06QOx8+8aNu9Oriagb2Jf82ssy1H48AvFrWkozaYpEwgbWJaXbUQcp81msB0hCdNTBURyxZ1BKFFIlB5gxcLpjFz6INwc2M4ZTpkygawymrpyvkFL2rsUrbvlD9jQ+iIEj51Xlny0KifBJ2Y8VzLwwEmhU0sLjkuvelBx8weK69+Wr3iV9OvRlgVcIOJTl+iEADO0RYAR7ULr1X3kxgyBcAKKE/ad/f1NsNVAHobOvd07cnRFenzS1k80tW3LEgdlMkCri399LnXzlqhY19+gZ9Pufe/0r6+ZDVr3wOi0f77PPPQncelLKvf45ovbvwD5CR2/gCtpjcInpLmqCBJJf31Wk5fEFYLtOHbVk+fWvQPNa/KTYubczJV3BrBNx6x68vg3T8HZZez/1W7OUTOuO79+TdK2zymjgW9gwX/4VJht0bnddpcCemOffG/9xKBpsO2Wa2UHTuB2F0HhHaipq5B7+Lcp2AMGXMguaQwGWgvwlXdBM7pGqr6MzyDagVT5szvgewO0C9qlGYi7oPuAI188Nmblf664R/rEd8+MXHI/VKvOSciP3wl2MH8A0TP6bBc0QDdW0ppB4NQIx0mfSDsNvrIFTOvQA84rQ6NFAgSiz4mcvhLsUTArsw+vH3r1rXwpwrUQ9OZrnM5E15egaQrTd+HtI6oiq4ULzcSd1rVZuqmKc6TZNi0r92l4CkfAmHQY8pKNQDiI2Y981plXhAOGT5v18Cdxyx6edt/7rf1gIFwCyxK08+7DchSt1Re4ggAzukYG64LzjZYCTBsSdzK0GZKmzKPaf/7PmLKPO9IGNpU5+PAUtmEuOgx5cQV60rYzMAwyghEIBKKrsAI88PUXw0VtvFd9BQGmHfKCDcMwZoPsmqf5rAVTxmFrzIrWWMNT2Ia5sE1DHcagMV7cbTi/he+HC2RRmWNM2gWmM91QZkjYZkzezdqmGGbbFsxrqy1uLknhwmJAgq4vgw45B9zdAO2FRiD6DMpkyI/fyWcuUZJ4UN+MQqS4GjiBCwb+Pixc1MY5dijADM0YWfXqElR1PogrfIwZR+CvhC3CcdGI+S3iPjKMMXkvH1KqLazhKWzDXNimoWftrjWQxWWe2l0f0NoGLpCFIeEvGI5W1+pPrydU/oy2Ubf3U7t+4KSstjgbKMMiwJDQ7vkITHDohzvUVdiGNhY8AoHoNul7/ld49h8+0xYgwAWnd/CZS5QkHTK0fGm4L7ninBHtgUt6GtLGEL8OvvM1m19u/uURwwX2HwZYaJq/3tTu+rD518fAAjSm7mdf513/rHbnu9x7PabMo+p1T6s3PG/MOApZS4Wn1b8/rj/+k0X7tJrtb2s2vajZ+ipYdHaVuwwOKthFC5j1PdkNH09mA62uY11XdrCxDcflN7wjCBvLZ9uH9I3CxXJB0AjSO8w2bSpKwkghofQmZCrCI8gMWQuyhf8VjbqGcPOVzX+MUHgR3mHc/jrbtlzN1ohGzBOPWSoIHA69mQsvdNkUBkNfr+bTCASii6iri5N3fFmZcRoS5Wkni87v5TxtVedegPKic7u5aly2sSyHy1pbcVnApFOn7/2JYWjuUMrOr2mKvTMuTTrcXFnAVeZcXnCtIA0J1oHGzq9Mli0v0AMctWZth7BNwxCp/3wPWTC77eaM6BJdC2nQDqA48uveUNz0gfHiLu5rn67OF427VnnHZ3R9uTF1n/z6txQ3rSGD4/RnN8Ivz5C4U77sJcWN74liZ4E1aMo+DkcVt34MX+PmsnRzwQXSPUB+/Tvyla+DjW5bmRuuS7CxC9t6l+xKAtx1yIBY8YTr2M/4lb0YpcBkwEx6sLbhA9Yt6RkMZbhYwbkloxsr1RteMOWfo2sKLLU7BS5Vsf+jzVQN2y3d0NFLjW3CGPo0Ig0CMWAAMTv54wsjFt9PiqVy7yCrc0cQ2tzjW+KWPVxXnFF68UhzZSEI6silD5ZePApGsG0rSLP90PSxb55wD4pWVxWf/eMtqBk0es7xr5+AQ8WJB7KPboKShI0fZB9ZH7fsodTdP+gaKvWN1Sd/eEEVGB0+cfGpH56HmpWZZ2BEr/CRFzZ9aDsECLntcGd+fT0oblb0rBtO/e9F2zmz54PoCmxQ1y46pATAZgWTFz7wdQ1ZQegYdjVbLCO9QkECoIRQ+Qv8WffgVFWuIDiOC8svDB4JwgzDgbml2fmu4fw2sI+pmkJootmyWrPlFVBfur5UED6WaijX7l4LWbvK0ElXYbWpLToU4N70sGjKONLBM2BbWFcpFL8sbE2zQQBxQjx+BSi9KG4hYRFgK1RljiBwmGTKLYLo6XyRTVtcomCMWhBLhjJR1aybuhaQQvE4tlvh0C7f6dAGZAEjEN0Bx3GJ0jNxy8eqgChb98hF5/dx9qi2rqImL7EiIz50wiKoMHzRPfCX2roVCGTU9JUBI2ZYa3qExBo0jUZNAxyNmr6cLQkdFjZhAYwp8/BrqmT9eHhHjXYPHqL0C9U2VlFGXfCYq6HQPTC6qSLfdgiCJK1pkP+KtFPFF/bnHN0I1WgwCRDdhiDb3CTcMaIR8+Sr3oIP6RPBFwEMw+ia7XrDZSqrnNFwVOoGCfiGV9zwDvzL0x/9EROKBSGjuN6Ud34hGrkA7gnk174kmXKT/tiPdFNli8pdBxe1beK3K8AM3F066i0ghtHu/Vi7aw2troW7FVPeGSgxJu+xfwZMU+o/nlT/9h/15pcvv4CE44LISZq/3tSf/NU2TfqEQ7r598ehsm7fp6xBbIMgeIS5Iku98QVD/O/8H7NNW7gPEg2fq9nwnHbHO1g716Wb0OyTAz6NQCC6AD7r4U+9wobv//BubuHXCpiV7ItG9743esXjkG3pw9m+1dC5t2ce/ANMVbO+O3+JAqEU7uyTtn2asGFN+v5fLGW2Q2itabNeI1a6w8Tgs/ydPaRjv0kGH7iEFcWeYDizwZh2wHB+C0YKWkgy/FqDhlPlGcakv0258fr4P0SjFoPEaHd/ZMo/x2gbQI/ZCtX5xqRdpoIE/YlfwTgE89qQ8BdVC/dnOEYIbCvznXYey00cn25J+wIMxlzXHwCLxiyVTLqRzxCk8u6vWasfx2UL/qu48X23+36E+wth5CQosX8GDJXv+Q5uPRS3f6pY9RacpDUqhW2YixbpMUuVt38GlWVLX4D6toEscJm74sb3FDe8K1vyvPyGd7nCFm0nXKe44zP5ildlC59go1lByaVAGT2D6d66PQIxyAGDsir7XOjERQKRlKFpgUSmb2K3UwXGzSg4/TfD0LrGmsayHN+Y8WUpx6E8i1VZyq4VlHtHxIWOmw9GamDczMIzbMP64gywdEVyd3aYdqjMPAud1xakCCRyghSWJR8ds+pJ3+hxcMh2CLNBZ00TApHMM6A65wLUqUg/BT+tc0Z0A1aiur4KbYto/EqMMuPwa7j2JXYtWiASWgILAqw5e/3b8H+6oUw6535B8EhQHPGkG+n6MsIzRDLlFrbCCtaNGl1bIIyaRCh9hLGzQVbY+gseJxRetpW5PjsPa/7aBOG3pd14wHRzLdxq8hlE52FowrE+KVE8YJdmIMYD7g0IUlCTm1h8Yf+Qq25R+oZ4hg0HUdQ3VgUMny73Csg7sU1TW8pGIFZ6Stw88+N3RExZJnXz9AgdZtsK+nHzj/QfNqW5qsh3yATvyFE5RzYY1PVjVz3FjQJHBWLWVLUmVAERILHa+gpSKK4vyphw60sESboHx+Sf/EvpF6YKiLIdws0/wma40NAJCwvO7KrMiPeOGAUTs855ALgE6bt4wJfASQGja7y89tlFqJIUQuEpGjaH9B+CE5btTvCL9LkchwP0mPSPEQQOs34/E2D4Bg5jbWWL8F+uoGAdleNs8wg2azF57Sp3CZhYe0vQ7fiCZhiqIvOKbqIRbYDjAr+Y9u53ugPyBe3SIF/QTk99UXrKrm9nPriWzyP61he0FbqpilZ3cwnBDAIsc7fbDOQUgCL4RrW3H7ntJWjGpEfi203gtqXrL08jEIj+QqLyCZuwkM8g+o+erEILgkc6o/rCSQnEHbwN1I4AszuJkAJ3E873FgKBcAmkKu/QCYv4DKL/wEVS1gfiwIKQWd5ubYd2NmF161UnBAfTYpcmAoFAIDoFIeudoK79BU7gso52/7VjAbvOVl6rM2fWDaTlTfx+hzGhN5EuIfJlP3ZIwjHSxvOcwA1zn4OppmGCjv6lIhAIl0Nj6NqmKhzsRZu3wF0dQnqF02nrGG122BvA3YWqLTYXsvv7r4jVmbPu6I+GRHvn7P0Dw3TbofRAI+4fbPgGPs0BKjs5Hwu4n8/GfI5Nq8VGH8LGnMCmFGP+9/DlCATCNanXmjeeq/5oX/Ejv2f9dLKCL+0kBMntOh4I4Dje4ctvQBsCzO4h6u8tWHRtUScF2Ip0zv3isdfymf4Frh5yx8HT4c0s2MHSGOzifOwIjp2OwPR5WMwXrEGMQCBcFnepILtKm1DY3KQ3rxjLvtLTJSxGcI9eCHYScIHYEuq4I9oSYFM/PMK0DT1BVWQbzqw35Z/VbH6Fbq7WHf7WlMO+584YNOrf/8u9KGY4t0X9++OaTS+ZyzMsHbDRMPhq2gauK/W6p7sdW7CHMMgvXWegtNjFhfxbzvoCrPw7jJCwC9QIBMJlqVabgtzFnnLhuFAlJPjSToOLZFfULVcAJ+RefLJ92rGA+xzb0BOkf4x40k3CiInyVW8SyjbeRaOqC0xZxxS3fCRb+VprD6L6k7+JRi+GrqTzH9efabn+2Vcgh5TdQTEGLhxmuOSg1P8ebPR+TNjlO2gEAtFfnC9sPpXbeMdUv0evDlo2upt/vBZXGK5tBIMw4bIrL+Y5iwC3CD1xJdhQFcFxGEHipNDW1wkLw1A1BcazGzWbX9Yd+pquL+u2a5WeYImYgd7jsiD0w/zvvvzxvZUv58AFmGoG5n41FvUR5ncXlvcCZroUxdJtCuY+FwlwH8NH4rN8uKB73Sb+51cqM8/ymbY48sVjHVfoOdq68mOWUEgcDEPnHtvMZ5yG1tcBLl1jWRdW7+qL0vd/eDef6SdohtmSUI3j2PIx3gSOD/GTRft20z82LlG0Gb7edcA5d1pXpJUAs4Ez+0E57EJP8KUWcIHYfk+TEEraXeOF+tIFj8tXvaW4/m3lnV840ilVV2DMJj41yJHFYkP/d/kT8wVfziEbgo05ho0+gAU/gdXvxRptgl3n/hc7F4dp+UcMiL7BpGvmgvHBxy92Ml/aLabc9abf0Il8pi1mP/JZxxUcD8PkHN/Epy9RdG4PFzC4v+j5dfAIHTbv6Z/4TH9Qqzb9eqpy1hD3caFtRx3oKi5tBHfS/AXsfUEzZj2jbeQzfYgxdb+5JBmsVaosQzjsKhzs8NT9uFRFSJQYZTSl7sMlSsOZjbSuURy3iJB7Gs5swARCqjTNlHGE9B9C+kZRJSm4zJ30CsFMBmgLuktVZJrLM1nHkP0BIZazPlB6jkv7gg58ENNlshusCl/nP6WfYKHPY/V7sKZ4toKpmi0sfh+r/QtTzcYi38MajmCGQvYQY8JMVWzCpXE1X9BgARdfOGANagum1ZHPH9HUVWQfWS+SypW+ofmntmfs/yX78LqcY5uCRs0uTthXkngg9Z/vhBKZm39k0rZPK9Pja/OTfaLHnv5ltVCqlKq8T//8SkNJVuaB30DRmysLwLyrzj4vUXpd3P650jdEV1/V8RCc02ZAXV0MdSrSTl3c8UXElGVHv3rcPTBa4uYF9WEafrGTWtcxG7TlqSeCR1+1b82dqoDI8rSTpUmHzXqNwjuwsTw39e9vC8/tzj2xNXrm9U1ludaJwaHk7Z9DZU1tmVdE3LGv/ludkwCF3pGjcMv+IBjl7J9v1xemCSVyqbtPwoY1NbmJWUfWESQJo8CJ1+QlVWWdS9vzg1HbVJZ8LOvQHyFj5+EEb/CAyWs78/zTO7jrYJ1AXWGqT9To6uyECxs/DB479/TPq9u8gDIPP65DMPTjf14d5jh3Il3yBZ1UrL5QrL5hgq9C7DBrBzSMfZBHuaIZg5Mqf1zYqS//VhYwu3uoHyzgFqEnQEf9h4pHLabrS0FlhTEzRKOX0HXFkhl3iscsZfd2i2WyZS/CjQIu95Be8zSoL/RABo8kPVlv7KLRi0WjFrGLz5RJNIyN69kvoDeRugCtx5rPYWk3YFQTFvQwX4joJ9Q1ZdwStL6ZfRwgVnqOXvHYxFteyjq0DizI3BNbJt/5+oRbXlR4B0mUnhFTrwVbecqdr2cf3cjQdGnykeHX3Ddi8b/5MKAW+9J36CSoAzVzj29hixhm0u2vgrBZjrN0PARfCcMUPiEjFt8/avmjINJwZxA59dqi83uhvConAbS2zTpQwjD0iW+fHnXtw3BPEDV9JYgWTEbuFZi45eMxq56UefiHjp+fd2Ir29gyMc/wEel7fpx6z7uTbl9ddG4vZTJCD+GTFg9bcLf1pECbPYKHjF75OJxFSeIhkGEYccb9H6bv/QmMaYZhAoZNhRKRzA2EdtS1j8CNCDcZjjZnzmJzZaqyE+D+Y9YjnxWf33fFC9hf0AyzI6lGb6KvG+cjIBxssJIquL1wPSMY5AmXdnYZwF6AmX6648BJoWjYVeLx15EeQVwJSLJ4/EqcDc+JC6OmwCHCzY8NHWj5GyDcfNmY+THTweTlBNjWF6ggOM4SqH9RJ29DegWXvHfrV0CGTXVO4k1lMAPWIXzdw4cTP4ElkAshENLwTxrHQFQM6obGshy5F/unqmusAalO3/8LZdSDhTfu+qf3vHMzGMRsRxbAcCxLPgp1GkoyvS2awTW0peMhbCk8swu6AjEzG/WBcTPritIok96kbVL6hfE1WtaBbFN5nkHb5B1lE/wUvuhommZvkRmDut5/2FRNbSkUcsOZdOrG8vyUnV8n7/jKf9gU1mzFcRBsSzueyGkrNHWVu9++ESapripSBbJfQSDPYB0YLHctEjf20pEiCZcAuMlwtDdz2/PNj98ZOmEhQQo6cwH7hXqt+Y/TVRPD3SZH9s6rgwIxobh8++UisOYvn+wErQQY2W0Ool/e5nIxVDOw4P/y26zgviroUUwajdXtshzDMJ/rsRGbkHssp4KhGZNBm3t8s66xGiw8kLFDnz4QO/+uYfPu5CqAmC19Y0dl5lldA//4AKTLN2Y8p+ideahsNwRfaiH7yHpNXRn04xE6DLKkUCJ19y04s8vHEriXw64OoAqMjp17+6n/vchleXCcNptT/v526NW3qWtKbCVNKFFIlB5gRkMnI5c+CBLIH7CBFIon3vrS+Juezzz4h8TNq7GM9QUEhjLYvmDNc3U6oM2Z2zHh5udyjm6C24iuXsC+Ia1McyC9/sYJPv4q+/dQHAih9HYt79CE0gtuJ/lMJ7AXYAzJhoNArwJfGUqLhb2KTatmfWBNr8ei/o99GFz5G3/UYwHmvQoTt7A8EH2AdQm69OIRvugSFhuPoM0mfVPdqR9B0hj3wOi0f77PPPQnIRBRJsPZ39+8+NfnUjdviYrfBQrGYnXOBShM2vYp2ItcYQfYDQGqxh/AMO/I0RXp8UlbP9HUlnMloeMXQM+h4+dzWaB1HSBk3Hy5h3/WoT/AnFX6hsJRsLBHLrk/7+S2ooR9DaVZMXNu5quyEyDGrHry+DdPwRXI2P8rX9qSgjN/Qyfp+36OnLYc7FRtQxVM4+xvb4xe/libgt2a1jO3AzR+2r3vnf71NZh8ly5gb8Mw2K7kWjB/rx/vIxK0UhDHAr8MN1/4H591bnCBiFBc+d1fW1rGA2YYc0Ume4ERPcdRgYFdOh6wfCT7U5NiyVgASxcMX20GZrRYSISEzYqDMVMNpk68/BIwIPJnDeKmk669KD2w4gE3VeSDDHChcw9+fP/Uu98CS4471Jr4n1+JmXVjVx9VdmmInpBx4Ffv8DjvqDF8HmFDe/GAm3TmbYk1c4d5dMPDRreh60tpXROfcVpwnPQKay/wfnu0uH9hKLT+7DiQR2gApNdWfQFQ04ajvPoCtB6r349V/ITV7myhvoCxAms87trqO+CQewWCeQrW2PkN73tHjupAGgvP7NI1VLkFtHxNvxN0fogeEjv3DqS+XSKrUvtPSt2NE3z7Un0Bwj3AMW+U9CI4ofTpqvoCLSxgRtdE1bObERAOgYR/Nx3GouoULm0BIwaWBYwYJLS2gPem1okExJyh/bMngzHqqNpCp12dxcUyMH/5TFdouYJPO+ZtdKoiy1yaymcs2Lpx7iqm3NPsK8IAZdJsWa3e+KK5+KL+9Pqu9na5n76CcdD1RCAQiP5CY6B+i6+IDZD1l/oCYFyyD4OdMkgD65DRvZv70lsuQTvIa2NrAe4qpqwT+qM/cmmcFOAiNnwsVZ2HK7wUN7xD+kWzDjq6+Muw9tN30OhpOgLhVDCJW9ae+t+Ldq6vKtJPcW8iIVoDX7SrxvuGevazb0hC7kn0fEHR4eAE+/pr53betcbOAnb08zaGMeXGG85voRsve5cEa9h4cTdb2GxZNKNMILdUXYnh3BZOtummSlP+WZBbKGF0TZhAzHqj1DYY0w7S9aWG81vhpDGhmN3Og2HmsjSoBoe4h4Vc1pTFPzs0l6TQ9WUwHBsWydIPV0g1lBvTDxkT/2ZMvONruqECGnIfuq7lw8hugyxgBML5ECvc4WuTz1ioSI9X15TxmUuAQbLn3Vv4zCBGJiKlwpZK0U8QKn8cTC/nAcdJz+CexG6ys4AdLBjGi/8YU/YRHsH6+D94Fx+USbtrDRtHQeap3fUBrW1gzEbDmfXG81vhPkJ//CdQSlysIBReuFRF+kSA0LIh9+uK2ZeyVQHsUjsU0mZT6gHozFyeaYj/k/QOxS2bjUF3QVMhay5J1cf/yY5WkqLd8xGcF4zC92Mp1O/7FM6WMah1ez+FEkZTr939IeERSDdVUTUFbEBKR4CWoBG9QvM5PjG4UVcXJ+/4MmXn15w5W5p0uLmyAEoqM05z7kG4YBKQBgM39Z/va/OTTToNKRQLpUqzgb3zZhgayrMO/cF2Z6E69wI0LDq3G9K5J7Zq6yshi4xj54H0CMLFnfWR2bvguEWSejSZlvc1jnXeBOZv9gnJjLuFkZNkC5/g3qc2FSVhpJBQehMyFeERZIYsIBBL5z0C1YRRU6nqfDgl0icSNFgQNta6+Q0XSUnfKFzmIQgdw9m+VnCFjzB2NvzfmLRLEDEew0lB2GhzwXnOCBaNmCces1QQNIKrzCGMWyQaPlc0fgUb+IGmwP4WBA5n/W2NWsTeHDjqJqtzu6BNFFqpRnQFxojlPM6+tTWIaa4sPPvHWyOXPhg0es5xS7yj4sQD2Uc3QUnCxg+yj6yPW/ZQ6u4fdA2V+sbq07++Hj7pGq+IOC7OhFf4yAubPoQmZ355DdKBI2fmx++EbGNZTu7xLVChrjij9OIRG7+VTuF5CsECRqdHcP9rMKivmx+oGJ/tLr0pwPBFQZkIiYLPcJgMmEkPKgsf0jME7HcoY7XZoqmtg/t2jCBgqHjKLcbEHZrtbzNGHQxHN5RDz3R9mWj4PK4OWNJcwhZuIJwQwNiQINz9zSUp7Gr5xd2she0oOvdM/b1/CtefrWrW90PYRIRL4jYNi16LqROwglfY96cHJRUZ8aETFsHXoEdIrEHTaNQ0QGHU9OVsSeiwsAkL4O8b5LOpsgjKA4ZP40Q0eAzrHN49MLqpIp+h6caKfL/YSQqfkIgpS6G86Pw+Lhqjtq6iJm9Q3984NQQB2oHbKUtfwt4EBBFyDz7bA+yWoB2qAZZ7BHNNASSpikzOow1YvaB74vErLL6aF1q9N9vTYcBBK1RtEZjF0nmP4gRBa2oJlT8ZOBx6ho8geoqdodwB5qKLpP8Q+HMUBI9k4z04CIahjmU3cK+IdPCpbDLuSKp5Yn32hnNVZrRva4DRcJgPA+Xgz5uYNh2r/AWrtg+uN0gw67sR/YlJ2vZpwoY16ft/4fK0yQAyzKU5QscvAJN32r3vjV7xOF+EcEIsD1+JtoyrXgfn5N8xq6Q2EtULHg/EE28wHP9JveF5c3EyF6CY9AkXRE5q/v1x9eaXdfs+tQRfagOBXzRVnqHe+IJdbGA7GH0z+2LS+udwhRfckkim3268sF29/ln1+mdgRL5SJwAVNxecN+efM6bs0e5Za92Z1WPwmVFK7o26Dj4qqQDHsbGhyunRKodHFEH0M+5zWHebDv9IYzBchI09xQZ8HJQExs0sPPM33NbXF2eApSuSX3l/LEMzZclHx6x60tfigRnu2pX+4XUFKerq4pIkNuJnYNyMgtNsn7rGGovTR5w2m/o3VDCifXDCI5BQ+oAY8wW9Dy4QC7zDHLgAftkRB7tNqTrPad907lV0h78VhI4RRk6C09f+/Z540o1chKUewvq09Ym4og+XbReqJ0a4tetcBswd5IjDdekNRxxlX2KKMexC9CW4pRQ+M2hoKM0qTtgvVrgPuepWyJYkHvSOGiNRetomPEKGEgJxXWFq0KjZUKc690JF2imf6LGG5vqwSYspkyF970+g30q/MJm7r9wriKtg7ZPLxsy52TYq4mCAsw34jHPDGLV0Q3mvux2EL3OJG+Hu3/mF1c5gI8AmPV1T0MI19KDBXJamP/4LTgrgtygIGS2ZeoujrjIJt0s9fPkYCbBLgzxhIVwQFxJgFpoCDaYN6l4yIEF8QXrb3E7UQ1osQQ9O9QUEgcMVN74nX/WW4qY1kmm3OfYeB4FAIBC9CEESnsHso1n2lVzHrkjjhNyD9IvuDfUFkNL0Mo7d14ZAIBCItrC8vxrBeuBnX3LpsQyza85KgW8kofJ3QFC7drARYCQVvcFgXVToFMoJWNjLfLoDQp5mQxYiEAjElcBlKtI3ivQKJqRu3dqfheOkgFD6CHyj2Jd0uvhmbFdBFnAv0wt7y50RcSA29Ecs9if2E/URFvQoRnbiyTfIavibfLoDQl/CPPi3uhEIBOKKsO4UPYIEfjGkyp+QuYOmdijGOBzFRTJC6QXKTfrFEEpvzOI5qrdp8QyYTzgBrA9nO4fMDvdT3TcMEgtYOQnz/xcm9GPTknAs8gNs3HmM7L835REIBIIgcbkH4R4Amirwiya9w0j3AELlBwYu94Es6RnMvhzrPxSOEkpfUG6+bZ9gK8BOJBVWv80cjFHb/NMDjJZ1duNiDBILmKP4fSzjbiz1Oix1JSaLxbyv48sRCASifyHYaHi4zJ2NqqT05j6QxSVKdutWH75MbIuTCrAdcOGU93zngOD2fc4gfQLMRQsQ+bM/Peaxq9MCNzbN4bGAXanGWwbwImWsT4m4ndiYw+xRtyl8uRXPRezR0Qex4P+ibeoIBGIA0KdL0IxRpzvwpXrj8+o/njDlnIQS/eHvTLnxlmOMZtOLVO1lqxcAw1ezZbW5JAWjqeafHuScUxpT96vXPa3+/XH98Z/YV6cMGs1fb2p3fdj862O0po5N7/9cveE5zV9vcQ6twG7WbH8bOodWbFDCPmZwbsLyuRHDaKx+L5s21bCr02zJJUKeYh05MS0dDIW9hgVZAgxUbcAkUdiYI5g0mj8E+NyExf6MaVIwYwUWtRaLZD3pIxAIhEtzWYD7RCgY0ahrFDe8J1v2oiHhL8gLoqaYctmQYVRNISaUkl4hlmoWKJNu91rRqEWC4JF8CXyp15WYso8rblqjuPVjRq82l6WzhdX5onHXKu/4DBeI6fpS8ZilihvfJ1V+ptwzcFR/8jfR6MXy69+Rzn9cf2aDpRtE7wDSCPbr+AtYzBdYwat8uB74CR/fS3FVRb6Y+9VY5e981krJh9i5EVj+y6ybp+Rr2H+Znov5QwAhwc6PxfKex9Jvxcq/wQIfwgSutxziuuSd3HbJIyMDac6vexdh9n9wN2XqgrsiymQ48sVjR7/8T+LWj5O2sWFDu4e1H21dOV/ULQrP7jbpNZDIPrLeMp+OzkjXWFN68QifsVB84UDqP9/zmVYwNL1z9TIupARi8HBZgPtgCRwXSqmqHO3f72n3fMxtqiIDhlIV2WC5mnJPCSMnctU4jCn7MIlSGH3Z3x4AOk03VoJZrNnyCqgvyC0UEip/gf8QrgIh9yS9w9mEewAGFjPDUDUFxrMbNZtf1h36mq4vYwxazbbX2ezRH7gmCIehSWJjD9TvwZrPsNubg//Ll1f+zLpEFlsCb3hfzxrH1essB2wwVvFrMKDQQm+M1mJCG+d/0IPhUrz06i2sHssv35YhehXKpM8+soGLYK9vqmPTXX8EAA2FUgUp7MJLHWUpxz2Ch856+NMxK/87esV/+NKuY+1H5hnAF3UHJvvwOsKyMzZm9k0wHzgjuCbtnVFNXlJDaYv1tsqM094RcXymFdDV0jd2dMajNWIgQb722iU3h0YdY2Dv73oPU8F5U8YR2TVPiWKmm7NPiEbMxQmS0TXS6loq/6x48k0WPyYsVEmKIGICVZrMvpQFgsowxqRdYD1DTYymZEueEw2/Wjx6CeuxmTKZMo9BV5Zml9NURRZGkFDBlHlUuuBx8dhrRcPnQhNcIBTFzoHmwjDWIXtvg4vluLhnrigbj7Cq5uTIYjHfm7HcJ7CKn7D6/Vj596yz4qCHsdLPMVqP6fOw4Ccxcy3WeByL+pBdSa74H9vKbQr7ZLfwdTYNcjvkG2zYH6x1C12JfLDGo/yJhz6PNZ++fBEESvZpce0OTJvBlzgz4X3hRjS9XAsfPuNo1NXFVdnnIqYsg3R9cYa+uVYkc8vc/0vAiBmNZTnn/nwnYPi0+J9eyo/fkbbnB5+osRI3LzA3wf7LPbE1aNTsY189DofKUo4pfUOgSd7Jvy5s/gjM6MwDv4WNX1BXlHZh0/8VJ+wDmzIobqZIzvsbaijNOvPLa2ajjhSKEzaugUOtax796vHaghTopzrnAgxk0qnP/v4mDJp18Peg0VcJxFK7fpK2fWI7q6Lze2FidYUpMCuuq4z9v9YXp4Ngp/7znaa2zG/oJG4yQMKGD6rzEhtKMryjxh7/5gmYQFNlgVHbCG25CsUJ+xPWv59zbJPZoCUIwZlfX4cbF6O2ySucF93Mg78NuepmmED20Y2BI2faTb46J4G7pNby0uSjoePmQzl/1ls/8Y0eJ1X52A7kHTGK69zhDAuQw4fPIHoNmzvZXnP2YYUNS2A2mIsv6k/8xlyKPSyMmmpM+htngxu3vPvDcdnCJ0B3qVo2oieHIGg4VZ0PhaaCBP2JX+nmK/m/xXFhzHT98V9MufHGtAOGi//w5X0F3k+b6/qf+n1suB4JuxrBWrd1uzHf21gjWDUDq/zVUqMlQ37A3KZi5+KwEx7Y6QjM3MSXtwbsY8BYYckgep3G8ry6wrR/3roRPie+e9YrYpTSN6y5it2ukXdqOwhzwoY1UTNWzX7ks+EL/lV47h8Qnpr85Nh5d8x57AsQy5g5N1/1+DeqgEhV0BBdQ1XuiS1XPf71zAfXghktlLnV5ifTlGnafe9Hz1gFwsONCLgHDVH4BM/495qgUbOM2ubWNdlR8i6GT1o8+9HPQZuhSdJfn4VPXjLj3x+QIrG+kQ+TbNuP3azAJnYPivGKHGPtavq/1+Sf2h41feXMBz4CXeR64AgZNy903Lxp974vkims84Ez4o7CeeUc2zjn8a9GXHNfVdY5z7DhcLcx7V9vD5nDP3mxiHFz1pEN6pqSCTe/0HryXG/W8jmPfdlQkkUZddazjlv2UFHCXruBuM4RrkuXl5J6giAkTjRmGV1bLBo2Wzyaf8JHeoeBeWoXhZcMHsk69pS5S69+mK6/tPYIeiaSyVeshgRdWyCMmkQofXCBSMiZv6zAX06T/kO4iEai0YtFoxaxnVAm0TA2HDeiL1BNxxgjZrh081T5M7toHP46q6y1O/lCW1TTWFtfl8OmBe4Y0XJlz2v55RVp7xUYpca07NcWog+ozDg95a43r3l5A3x8ose6B0aLFe5gB5t0zZWZZ3xjxtXkX/SLZY1Fk14jEMs1teU+UWM8w0YwNA0GXMCI6XAIVNxvyPiSpENg1YH0gg6BJEOitjB11LJHIFFXnK4KuByCDNqa9FrQOejNzS+sdU3rKM1VRTIPf5CusuSjeSe3nl//3rD5d7sH89Jo20+bs/IKG2Y9pG+qDRw5A9o2VxV6BMdwPXBY5dZ2PnBG3NHCs/+YdJpTP74IdwaTbl/NyS0Myh0FoBWY4CUJ+4ct/BeXtZ08lHC9XZ4kwxCkACeF1rOGaytRetkNZOkb4cLYCHCfvNohjJwknnAdGRArHHYVX4TjopEL7ML/CYJHcrH62VekQ+KMWcdxuSf8c4QSXKwATRWPv470H8pWJYWi4bzo2qatAgwIguNgUFHcIlx4hciAjmdQvTDjfze74hrxFjb6EOZ7K1bwOmaq4w/VbsfMdZj/PVjNZnZRujXN5zDvlVjAfZjfndjYE3yhFVDfMSdYn5RRH7Fr1OXfdGQiIxxKU2WBZ2isJcnoGqrdg4eyzz4F4os7vhw2/07Wx5AF2mzMj98B+gqqBhICJZTZADWhan1xRk1ektTdX1NbJnHzgn7S9/zPjZVbRldfpfQLt0nwaOrKZR5+IDzQW5s1raNwCcpklKq8wUKddMdrgXGzuE4A2364+ia9Gn7azsp6CO4nuERDabbVuuUAwfOOYLcd2M4H2nJH9c11Ixb/e9q978UtfUis8AAd5QbljgLQCiTff8S0vBPbuKzt5K29QVbuyfZZnnbCKyKOIMnmygKZhy/D0Oy1HT/fbiC2a4QrYyvATrtYyjDqWum8R1xSzAbJErTmItZwgF1wdp/DLjJr07GkuVjRO/xRgDbyK88Vv1jyFvQFbCuOrAew2r+xkOcw/7uw/Fewsq8wXR5/qPEYln4HVvU7FvBv1rDOewHLe5Y/hOhlwJgz6dQSFRuZDqw6mqYs245wqbuPUd0YNnGxQCQNHn3VvjV3HvzkwaFzb1f6hYGqcbuNBCKJm3/kwY/vB9XxCImFhiHj5qf+893xb5+GrvxjJ8NPQiCEcpueeUAdoQkkuN5a17SOAgn3oBiRTOkROuzg2n8f+/rJ4oT9lj5Y7PqBBNRUBUZzswKD3rarxrJc78jRkKjKPu9lEUgrqsCos3++U1eQajcf7mj4pMUXt39+4vtnT3z/HE2Z4VagoSQraesn3FGA24E1YtG96Xv/B7as3eStvUE10OAjXzyWc2zTqOWP6Zvq4MYCzujwpw9Fz7pB6u5nNxDXOcJ1sYkHbFDbvYaL6DmkR2BP41gNmHjAsb9g7rPZ57uDyjsYigfcLS5s/ihwxHS/2Ml8vrs4qp++4dAnD0y/733rXujqnITihH3jbnyOy/YlLhYP2GWxtYAH02Jpn4GuKofQE/O5Aav6c3CpL6LrMAx96scXGoozfWL4J6zdw1H99Bmtnxzb7vNCDEhsLGCjjvWGMVidJ/YSpFdIT717DwwL2PdmLOJtLHnZoNs8hSxghAuCLOC+ocUz4EH7ykwvgixgjqp12OkotHUZgUAgrFyWB5wQML3jDssQv86YwroFNuWeNpckc4WOhDIZzm3hPD87F3BH0/tvVyMQV0RdXVyZwfp85VDXlBSd281nuoVJr0nf+1PxhcvbnTjsBnIglZlnknd+ZegFZ402jja7Sed7aO+6tUnuia365kvvESAGIjb2GSsVvbtchpNsQCg+4zhg0rhA5Jy2JtzW8CkEov8oSTyorr38Pr3ZoCVFrKOobnPmt9dlHv6qQJuAGRbsBqrOSUjY8D6f6QGNZTkpf38TPHoO6eg3CSkbR5vdo0s9WK/boU8euJLnZ4Yy6h1+vginwsYVJY4z6loHajCtqTOm7GGaqmhdIy6Wkb5RtLqOECtwqZu5JIWBO8b8c1RpGuEdRlcXmDIOExIlHIKGjEFjSjtoLrnIxmsUy+EfuCknHqTMlLofY2jCzde2DjQhpCqqMlvgPxTqsOXph8zFF3GCJBReULPFWF4h3MvEbQ9hNppz40nfSMdpOc7Ntke4hCtKRHs4hyvKzEN/RE1fQYokuce3eIWPYF+DiRwtEEsbS3Oyj6wzNNeBJOgaa6qzz1VmnSWFoqrMs/AXBLoCAiDz8IMebGvmHtucf/pvuadf8OirqrLP5Z/6C5rUF2e6+YXbDiSWuyXv/FrXVEuSAmhVW5CSe2yTprbMPXgIjuNF5/bQZlNxwj6viLj2piFRst5XwKpOtLzS4xk6TOEVmHXoz/K0EyBjYrmqdWX44845thmE3zNsOIii3aDNlYVZh/6Ac5K683+Y0HljeQ5G02XJx2Am0AQmk3NsY2N5rntgdPbhdXCCbgERApGkvQlDD03luSHj5lekn6JMBtbRx6UpEaQArmF9SaauvkLq7ldwagd33fRNtSWJh6CyKiiac5kJGLVNUBl6U9cUQ2XaZNQ3VnuGDqfNRjCFS5OPqPwjBWIZTMP2VwNXoDb/YnVuQkXaKe/IUXCOUN/uEnEVanIT4QLmnfwLsuzF6fCJI3JF2Te0VJpL79T3HMao1W57HbSN1jWZLOvPgDXMPiT0+z4FNaXqSzUbXzRmHSNUfpodbzMGLWihdtcaMMdxmad21we0toExGw1n1hvPbyU8g/XHf2JDCjKMbt9nGG0mPIIxkx76MSTuZGgzG75w2+uW8kDdsf9xEQ+tYzEGtW6vJaZKO0OwAZoc+hi8J7fVCITjYP084Dh54vvnfC3Om7KPrCcIoizlWDJrVl6VdWRdbX4yqPLZP98BzQDjOOPAr/Al7jd04vkNa6C+XU03/wj34JjwKUtBcrIOrwseOzdxy1pL7IEWA4kV7gxlHr7wX36xk6GH9L0/c4KddfAPqJmx/5eMA78pfUPbm4ZVmaQqH/iqiJ17u3vw0CNf/Eei8vaJGnPk80fgvrp15Qub15r1Grl3ECiZ3aCgcMe/ezpgxIzGikuvmMONRXlebX4K3DFo6stBbmFidcXpwWOu1tZX/vPWjUrfMKFEkbAejPh2Jww9uAVEwXWozAKpjrx8GYWS4988BfUFQkn8z6sJUmi9bnCn4hU2PGLqtXCJuGkwDM1VBv3mKjeUZkFXUA6nLJQq3ANjTv30EjuNlr8aqJOw8QORTNVYlgP3EFx9u0vEVajMOL1vzZ1SN++ylON1BancuIj+xU6AWevQIZjB3PSJFI2YLx6zVBS3iC+1QRi3iI2OMHYpLpJKZ/5LGDNd4BdDN5abipJgGmCYEjIV4RFkhiwAf17zHhFGThJGTaWq8y0dYAyOC8PG2rrQgkFJnwjR6CXCqCnSmXebso5z5dxYovEr6KZKjKbaHgLDZAv/Kxp1jSOf2jrueiIQ3UbfVKdrqoav70m3vaIKiKJMepqihFJlyq5vZe4+BWd3sdoQEAlf0CMX3x85bQVYewZ1/bgbnwXzztIBY1dTr673iRqr9AlJ3fXdhJue8wge6h40xD92st1AIBsmndo7coxIrkra+umk21d7hA5jqzXXQk2DpmHyna8HjJje3jTkXkGW0TFSJDZpm32HTCxLPuoVPjJswiL/2Ck4TjCUqXVloUTWXFXkHTFK6RdmN6jF5sPBbOUCS3BAD8MX3hM0ajY0gTpQwRLwYB/IKqhjTf7FgjO7QsbN63jCYG6aDdrRyx+DWVmn1FxdpPAJhp6hCVwuMIgvXbdQk17jGT4S5NbqLasiPd6uMki7V+QYKDeo65rK8/Ljt8OJs9No8ath5z/06tugodiyAFAQv7P1JeIqSNy8Ryy+PzBuJnybopVtJ6GFAHPLs47BZCAkSj7dFuxTW0Aghr8YSwELWKLQEIxaUFn4kJ4hpMUhJTsxy79UvhWOS+c/xjrI2vQSH8/fAqNtxC8NigvEjI73Vsi1Yh/H4hZxbXMIscLxG6Yct6KAQHSb5qrCwJEzQXRBJCDLOkp09wENoE3GmDk3x8678+r/fiuUyKFayFjWWTokguJmgQ0HRpV3xEjW+VTLmg0lWe5BMWajHrRc6u4HVheYwkrfELuBQC1wS8A+kGH46xTJ2L/NemgbHGsdonXn1mlYgYEwnPUz21ieqwpkb7iNumZSICKE4taVRy55ADTs0KcPGtQNdoPCPcfcJ77LPbk19/gWrjJg7QHqgGhl7Pu59OLhkHHzCYKInX9X1Izr5j39Y/CYuR1POHziYk0NGxrVtsOa3CQunlJ56gm4OJDgrhskQBQ5T1hWrJWLLxzgKtcWpnqFDYOa0TNvAKN5+r8/YEW95a8GqlmHayjJ9Ika3f4lYuotFSDB+fKEOoh+p6UF7DgFAsuSqilgvS5QJqrK4mG/c0BDkErx+BUW780LOY/Q9sBffEM52NbS2fdy8fw5wBo2lyQzZgOkTQUJZOAwrtyOTg3hCBx5Q4NAdBewpdyDh45d9UTCpg8hyy2Zgp6BfILNp64uqco+Zw1aABWsnpC5hF1NKK/JS4SvcjAoKZOhOufCuT/fIQRiaGs3kFHbRFPm+uIMMIUxBitLPZEfv6MmLylk7FzrEB1Mw0p9UbpnKPu3DFZ1SeIhEJLj3zw1cukD0Kdd5brC1LLk42DhSdy8RFBuO+iYq7OPbNA310G5xR81CwzXWJZbdH5vRdrJyswzPjHjawtSPEJiQcaaKguhlVmvKU7Yz37ftDNhSIMkg043VxfDPG3nD7Y49FaSdOjiji/BloUS7rpBAqxY+GjrL0f0slbOPPCrpTLvHVqi9IQ7A4xmCs/+AxfT7ldjHc6aaO8SwU0M/L5Ecnf2BqKl109EP2KzCQt+5yYd+xTWERAyFV1fpjvynTnvLOkdgUsUoI5USQoucwej05pgjDpz/jnRUNZ5ujnnFOkXI/CPYQwa3YHPTdknqcILbNRenGgd5ddwer3h7EZz4QXJlJsJuQcXLZhQejMmg/7w98a0gxhtksy4EyTQOhbItjF1v2jEPELh2cEQDgTOmt3h1UPQJiyXxgk2YYHq+A+bogqIAKPQLSAy9/hmUCO5V1DAsGkliQcNmkY4Ct/gEoU7Z5/pGqqgBGQMEiAYYoWnbU1SIM4+uhFMQLBtvcJGlKefipq2UhUUBV/9dgOBnW026GmzEboNGD61LPkoIRCOvf4pUii2DgHGXHvTsAINpe6+oMEeIUPAcK/Nvzhkzs1+sZNBHe0qixXuoLjQ+ajlj4JtajcoxlAwUMDw6WBEcvWhB/egaMpkBPt14m0vQx3vqNFVWeflHv7jb3pWU1sGY0H/Cq+g9ibM/pUrPdyDhniEDNXWV0pVPtYpeYYNBxXHCSJswiLoFjrnrhsIoZt/eFVOgnfEKMGlYOEeocOaKwvhu81k0EZMXkJTVHnayYipy6AhDF2TmwjzVPqGWacBCfYeiCC54eBEBCJJB5eIMhrEcjdVYDQIsNInxO1KFjDahNU3XPaEBTDaeqrB9cKsgsmr/vMpxa1rnc3iJNx8uZ3YPWLA+IIenDiZJyyw7c7+8dbsRz4HfeKLuoJJ11x4bg8YmpNuf5Uv6mVgwvE/vTLrobVSd3YztotyxetWmnTYsqW5OvPQH9PvfR+sdrCthy+6jz/c5yBPWH2D3SYs11uXoJuqNJteEkZPd8L1XrQEjXAqGIYuSTw08ZaXuqe+QENZjknbPO7GPopGxU147KonXFp9gSteN4nKuyTpEFjM0+55t7EiD6z2YQvv4Y8hBi4tLGCMMpmr8tgHt4ieg+Ps2nvPdxsiC9ilQb6gES4IsoD7BjsLGFlsjoTfs41AIBAIRCtaCjCrGUiDHYPlrScU3QKB6E/UXfNNzWQd+tOk1/C59jFqmzIP/Ja88yt9Uy1fhEB0nVYCLOyRh1jEZdCr7ghEf1PS0jd1x1iexzGdcVJRV5jqwfrFDDr61eMMemaH6C72Atxnq9CG+HWmnFN8xnEwBo1m44t8pl/BBUiAEYge0VxZmLzjS85vIhidGft/zT66oSTxABipusaaivT4/Pjt2UfWMzSVe2Irm7BooW2r2sJUvyHjKZMh+8gGyLIhlXZ8WZOXVHrxCGSLzu1pqshP+fubmtxEyOqb6uReQQQpsJbX5vPR27hYTA0lmVxD/2FTfWPGh09eYlQ3MjQSYEQ3QUvQvQZyg4VA9ABb182grHZ+ldtzcdzS4XML39RlKcfsPFfzfpVjJ8X/sppzm9yi3MYVNttwzNXn1r1rqcBCGfVpu3+AtiDYXAkC0VVaWcBgt/XgySUYoMbkPYZzW1iPGXwRY0w/BCXw4aIC22EuTKSqchmj1nrUXJICJXyioRyaGxP/5sP9UiZT1gmqrgR6M5fy/sTZQS/uNpzfQtXz3uAAtsPk3eyObtpsyjrOTqk8gzsE3dJN1eyszm9htI18YVkaO8O0g47aBI4sYASiJ9i6bm7tKrk9F8e2rcCitfFNHdnaczXnV9kncozVbbJ3RFwrf8uMXUMo0jfV7nn3FplnwIRbX7LUQSC6Q2sLuPsbd9sMRqQ/8QtdV0Ko/I2p++AnV9OKKe+M4fxmqM8YdcaUfVwhdUmAWwcyunJkJA7KpN35HhvcECcM57fR6lqorzv6A1vf0q1uz0cYZcZIoWbbaxjc+pZnGuL/JL1DcUc544SvASTACEQPsHXd3Nqvcnsujm1bQR2rb+o2PVfz7p11zVKVDymSQolHyFBrOedv2dqQMhnKUo9zo+saqkLGLwSNt0ZTQCC6Qat/PTjRbRFqMxgRVVMoHrNUGDNN4BeDyz24mhzmggTjxV2yZS92sPPLLpARWwQ3uh1GRmLgr23XGtGoRcLoaZAVT7xeGDsLJ4Wg0HRzjaW6pduR88Wjl8LQrM9qC7jCRxg7G/5vLkoyF17g1Lq74GgJGoHoAYyt62Y7v8pW18etXBwLbVvZ+qaGaq09V1flXKgvSj/z2+tRM1Za+7Tzt2xtmLj1Y4FIBhXgkK6xOmD4VMs8EYju08btW7fdF7cZjIh0DzAk7mS9LjeUE0pv7igHrvBi9GrMbOLzbWEfyAjS5BUiI0E5LlXR6jr2KJjg8et0B74EqWa0DVwJYG2LS5VgVQsChoqn3GJM3KHZ/jajb6Zq2EBJdEO5pW53wEW8i1cEAtEtcM/Q2MKz/4SOXxg0avaQq26RefibdOpJt73iN3Qi3GPHzr3Nsm5MDZlzM9SmTMYR19xn10rhEwI/faLH+sdOATt4yl1vVmTED73q1rhlD0Lb2sLU0csfA1GHHsImLrb2CdYwtII+IeEfO4kUSibf+QY0BLPYIziGM3kps1GqavFthkB0g5aesCzQ6lq6qYrPdAWqukB36Cv5dW+A+hrObWFMOsnkW9QbnhXFLWL0TcIhMwnlZdcqhvh1hHcYY9Sack7Jl73IUCb1H08qbvoAEwh1uz4QREwQjVzA1RFGTwXbV73hecWN7zFwj7r9bfkN70APxsSdmEAkGjGfqsol/aKpikzDxd3S2fdBBdnylzVbX5VMv0sQNEK94Tn50hdwmbvuwBeC8PHQG3QL40pm3s0YtJrNL8tWvgb3CoTKD6at3fmueNrtbOSGnsEGG7Y52R6BPGG5NH3iCSutXJPRfjAGRGvge+/VB1au/ny9QHSFR0WNjY3bt28fN27cxp++vOn664ZNdnDIFuckNkA2HAVj6H3aEGDGqKNqCuH/fL4rsMZu2kGMFBIqX+nch3GhVLvnY7quGBexi8yiMUuFUVP4mpfEVX/sJ7C5xZNuAM02pR/Cld641A2Es/MCrDv4FbeMLJ3zb8I9kKtAN1Zo/14jX/EqCLwx6W9MLAOrFPrkBJjS1NK1xZhRK5q4SjR0trk0VX/iFzhj0i8KJJyzsHsC6RlsXQzoKQ2HsMajfBrhcoSthr8yPo3ob37dW3zHAvb2Wq/X//zzzw888ABX3gEGg+Gbb76pr6+fPn36vHnz+FKE00KbQcIYk4FNUCZ2U63ZyB/CSYyEjxCHhEAIisDu1OlXd0ltCDDcHJorMuEnn+0BYExrd30AwglpqjzTcOEv2eI+cuPeAZd1vZfAcYFfjOPD+yMQiJ5hFWDEgIKhGV0TbdBgBg37LnhnxQtn/xOIcLGCDR3bH88N2zL1HLeDl5B7kj7h6nXPqDe9pD+9Tjx+JX9gQMM+sUbqi0AgEL0KmI+gu/Wl5opsqqEc0gxNdcV0ZNgeTAYwFKnaIqoym26uZswG/mCf0JYFbInxB3PiM4guQsjcCfcAPoNAIJwGZAEPEMDk1dSDSDEMKC5f5iBwXCwjFF7d3ozcJdp+2OkoC3iQgrxAIxAIRG8A0gsGa2UO1VRlsXf5YsfBMAYNVVcMNjEk+LJeo53dRiJp/z6admVw9A4SAoFAOBxG13RZensV5rIMY1RHL8r2kPYsYFHPdwIPUnDcAUH4EQgEAmGFMtN1JVRDWa9Lry0WGTZX59Gaer7E0bSrsoSj3qIZZOASBfzgMwgEAoHoGYy2gQIV1Dd3ZYOV46BpurGCfTXX+jqT42hXgHExWkftDgRaf0YgEAiHwDBg9VKNFX1q+LYFY9Saq/MZg5rPO4gOBFiBHgN3FRyuGGsBIxAIBKJn0GZ2J5S2sX8M39bAXUBdCa3hnRw7hLZfQ+KgagoYoyUIYL/AMLrD31FVOYy6FhNJpXMfwQwaw/mtDG0mZCrpwidwoZR1KonjVEkyrakXxS0Sj13Gt+0ncIGICwiBQCCcEPQakstg0lP1pUwvrPr2FIu7cMLdH1J8SQ/oaKcVawT3H1RlFmPSKW5aI13wX0HQCEHgMFzmLluxWnHj+4TCx1yYyFVjNHXy695Q3PSB8eIux96bdAOHuZ9EIBCIwQq73ltT6IzqCzAMrW0AU9ghdnnHAix3iMg7Crgh0J/8TbP5ZVMRr76AIHQMhhO4WEZ6hdKNlXxpv4CjF5AQCASiR4D6UrXFrA9nJ4bRq6l6B2hwhwIskmJERxV6F0JAVeWqNz6vP/2naPQSdkV6/2fCsHHyVW+Jhszk61hh4HAzH2Swn8BBgfvEeQoCgUAMTIx651dfDosGl8L/+Xy3uIK+9uPLSIy+mfQMEUZMYuWW2wInENP1pcb0Q6ack5YqLIYzG4xpBwznt2CkgPSJ4Ev7BVBftG0NgUAgugervoUuob4cbPD4uh5p8BUEmH2o2U+iQteXweigqbhMpTv4JVVXIlvwOEObMbNBMuff1pC9ovErMcqMCySya1/qX+chhBQ9AEYgEIhuYTZRdcVsLCOXAjSYbqjgM13nigIMVl3/qBqta+QMXzayI9wFSJWgxOJxK0RxiwTBcYRnMFcNJ4WiuIWiMUv61381jhNoBxYCgUB0B4amGkpZ+8oFAanqtqusjl5D4qAbK/tndzFtNhWcp+tKcZFUEDWFkHvw5TaYS1LY0EOXxLgfIWQqwj2QzyA6zZZjZRpdP79ijxg8iATETVcH8RmE00DXlbCOrlwXHCe9QruxCffKAswYdZZ1+Z5u9xrQ4KRnsMUJJaJroPcyEYhBDq2upZuqe/Ik1RnACQHpHY4JhHy+c1x5eRkMUJzsWqeDDoJE6otAIBBdhTFo6GaXV1+Aoc3d2BTdqee7uFTFpxBtQcjQ9UEgEIguwrBxDgbM8ipj0tHqrj2u7ZQAE1I39IJNu+DsBjE+jUAgEIjOQTdWOqm7q+7CWvMmPZ/pBJ3b4SwQ4UIpn0a0BCfRxUEgEIiuwS4+6xr5zICBDd9U3nmbvrOvGFk2ISMjuA0IRRvbsxEIBALRLgNr8dkWxqSn1bV85kp0VoBxqRtOCvgM4hI4QeJSdz6DQCAQiE5AN9cOsMVnW1gBpkx8pkM6K8AAIffkU4hL4HBN0NNxBAKB6DyUidb2c+S63gXse/bFqivTBQHG5e54v/p6dDZwjGjTPQgCgUAg2oNursFoF3M52VVofVNnoul3RVBxAkd6YwMuc8MIUmOg9KYB/o8JgUAgHIPZQGsH3N6r1jCM5f3mK9A1i5Y1+NCKKw+OK9g1eTPN/H66kkaewrpIZpGaT2FYs9ZcXteFvfsIBMJFoRqrQJ34zICGMWgZ/eVvuTbp4pIyKezHAIVOBS6Wc+EfVFLBwhGem853asUfYaWwUptVzP/r3Hi4VClFW/wQiAEOY9IzBg2fGfgwtLqGT7ZDl5/pEkpv9unnIAfHCaUXn8awYA/xiED57pQBva3A0cyf4LvvPNwLY7llmkBviQIJMAIx0GHYqEGDaLGQveEwavlMW3R9U5VAzDrGGtyw5m/LwBcgwDIRcbbAlQN69C04js0e7X0ksWbfuaqFE/34UgQCMVChzYzrP/01l6TQdSV85oowjOWeo126LsDQxs1ncD8Jxkk3Xz5pw6wh7mUNhrzqK+98Q3CMjHCLDpbPGuWN9hUgEAMeWlPPdN78panmnx5kzAZIGhK26Y79jyvud6iSFKqumM90AjbMYvvvBHdHgNknwYP4nWA29EI7wf+vHe19MrepqrlTr2AjgCdvjB4ejnYVIBADHYbu2BZsD1PeGXNBgnT6nXze5WCYDsL1XzkecNvQFFWZAz3z2cEDjgt8o+AWhM+2wkQxv5yquGWSr0xE8kU9g2ZoAr1+7bKgXx8CATC6Rqq+jM90BrCAf3lEuuhJ/eFv5ctX45bnnsbU/cbkPewWHLmHdO4jUGiIX8eAGFVkgsiJJ1xnLkqi60tIvyHSOfcxRp1290e43IOuLcJl7sLoqca0A5hRK736IdIvRnf4W0FwHBQyBo1m00uKW/6PMen5+nXFuFgpW/wULpSa888Zzm9laDPYXdKFT0AJjEh4h0FDbpqdgiAFfjFtLht3V4DhgqprqSZ2E82gglB4syvwHaIxUBvOVd0x1V9AOGBpdU/6b7vTf+MzCFdj7XW7+RQCMYih6oqv+E5OCywCTMjcReOWc2pHVRfoDn0lv+4NXCA2JO6kmyqls+4FOaS19dKrHjCXpOoOfCFf9SZ8RWs2vyRd8DguVqj/fEq29HnSK0zz1xsgupKpt5rzzpgKzoMGtynAfH3vcP3h7wj/IaLY2WBnEl4hMCKUkMEjoX53BBjHSfdA7h7Cju7fm8OdwmDzDo0TJGF597dj5GJycZzXxnOD7u4EgUAg2oA2d+/tI9GkGw0XtjMmdmMNVZULksm9/CkMHklX51uqYILQMfDVTHgEEp7BhJLdnwQazMXlJeSeoKZsiXuAIGwsW+Lm20GkBL4+JNwDMMvjZ1Bx/cnfNJtfNhUlWqp0CzBz9W3vz+3B4hics8of/sdnBzzwW3Tzw4hOLSz7uYkmhLv9fbGzMTEQCARioMLomroX+EgQPEIYNVl38GtI4zKVVcZoXXObBmXnASG/cjQIhtHt/0wYNk6+6i3RkJl8Ybegwfpv64ltj55O4RIlIVXwmYEOLpLBvwA+0wlifKXeCuHJ3EHgdA2BQCDahwYB7i7iscsxo86YslcQNJwqzzAm/W3KjdfH/yEatZiv0S1I30hT2n5T/lndgS872swkENP1pcb0Q6ack3xJ92Bo9i6kFeRrr73GJ7sFyBKja+ze3Y0rQRACz5BOmr9Wgj3EqWVaE8X4KNvdtHVFcmsu5tRc5DMIV2PRsNv5FAIxODGbOuMVuRU4IPAfyn73hsTRNYWCwFjh0Fl0TRGjrRePXioIGMrVI938OGsYJ4Wkdxhf6BlMiOXwjU36RLKHLKvKOJRAWiiBaqRnKC6WgbiKxy4jpCrSNwrHCWt9gFB4EQpPYegYqjoPZiIcNsc6kDXRNRiGfYOmJd3fhGWF0TZSjeUDW4NJlX+3A1GsO1M1Z6i7v0rE57sI2oTl0qBNWIhBDq2uo5sq+cxghr2fGIK1fCfCAQIMULVFA9jDJ1j51hurbkAzzC8nK1eN91FKuvNiEhJgl6ZvBDi1uTmjGXlhQ/QKKwMDe/KokqoraW8L0mCD9AzBJS0e2jpGgDGz0VyTP0BDPOIC34j2PG90Ep2J/vN05R1T/YVkl/esIQF2afpGgDeXlcGHzyAQDuWPCRP4VDdgGKoiazB6jGgLdlm7pRfFHm3CuoxARKoCwMTmswMGdv+6fw/VF5AKieVjvNefrRrwz8oRCATCCmPUIvW10vpNaAcJMEiV1I2NFjywIOCkZO58pmd4KYQzYlTbk64QnQqB6C8Yhkn7+eeU777jPqk//ECbzfyxdoAmuX/9xWd6k9NvvtmYm8tnWlJ59uzRp57K37mTz3eFDrrtPF26CMbm5sOPPw6JY08/XXX+PFfIoa2oOPDgg3ymK3Bn0We/iy7RcSygwQZDGTG6xd+UwwQYAOOa22Y2MMBFMgLMescR7iUJ9ZQcyWrg8wiEM4Hj+PC77hp5332V58+P+Ne/Rtx7LyG4kqcdms7dto1P9xMVZ87E3nprxNKlfL7v6dZFmPnhh77jx/MZCzJ//7lfsy+8dhMn+F20pmverwY8cJekb7FZqqevIbUEJyQK9nk7TfEFLgtOCkivLr93dEUCVKLcKp3ORPsqO7spGr2G5NL0zWtI6c3N8OEzPSb/778jFi/GCeL4c89VJyY2FRS4Dxly5q23GrKzM9ev95swQSCVcjXztm8vO3bMrNUampqSv/kmdN48+IbZc+edYfPnn1q9urmoCIy8rPXrA6ZNg8pn3nzT2gMcgg6rL1yQeHrKfPmnYhe//rryzJna1FTvUaMKdu0qPXIELHKBTOYWHl569Kh3XBxMJvGTT8IWLICxuJpCmSxnyxZNRYVQLk/89FNutmJ3dyiECmDHh19zja6q6uDDDxsbG1P/9z+TWg1dwVGorwwJ4boVKhS2c2Mo6uRLLzXl5x994gl5YKDc39826x4V9fcNN/iNHw8z56ZtvQhwlD2ptuYAdzenXnkFhoARjQ0NEUuWgNmqDA6GVuc/+KA+IwNOExT06NNPRy5dWnPxYuqPP9alp2dbLh079JNPaisrczZv5qZdcfp08rffVsTHa8rLvUaM4M6i9Ngx6zRESkcGOFkVGMinugrD9Nf+Z7C8Dee2CAKH2e067ndwgcjWTHX05AiS8Ah0+YfBOE54BHUQcaEnzB3mkVGhLaln/ZwhEM4MQ9NhixbF3nZb8cGDYK6N/Pe/QZhBb/jDGBa5bJnU1xfKQ+bMMdTVgdQ1ZGa6R0YKlUqQMY+hQ+GQ/5Qp+Tt3Fu3fb9cDdD7xhRdAP7iuIFt2/Piwu+4afvfdoP0gUVB50osv5m7dylWoSkwECw8MR0hba8Kdgc+YMSBafhMnWmerDA0FCz7ugQcUwcH1mZlQXyCRQOVxTz5ZtG/fqIceGvv443BbYOmVxW5u0Ln/pEnQPGj2bO+RI+2y8OWwZNMmVVQU39jmIsgDAtqbA9xMgHBCdsiNN/LNLID5roqOHvXww9brAKKV9PnnYx59NO7++4PmzOGW1kHsRz344PhnnsnetAlucdJ//XXKa69NfP754gMHaCPvzsl2GlxJv8MFE3QspqwT+qM/8pkOISRKJ1Qizq2mFcffHeBCKenuyhoM6qvyt4u371iuG+tzKKO+Xss+DDCa0b4shJOC4zjYf5AAI6zsxAkw5sCG8xo+nDvaAhwPnjOn+NChwn37IpYt48o4JVAEBurr6lr3AIaapRYPiO6Y//xn77/+lfbTT5DV19ZC5Yw//zTr9VyFwt27wcImBAK7mlasswUK9+6F5qB8lKW52GKtCsRiLgFYuwXs5ibz91eXlYHOaauqxCqVXZZv0w7tzaG5pIQ7X6mPD26zsB+xdCnctey5807ro2iQcMpkgjsYSEs9PRvzWY/HpEQCPwmhkDabwYgHCzv1hx9Svv8e7gwwwrksvBaY9HA/wad7gLksDcxZY9pBuqHClH+Wqs6DLFVbZMo8ylVgtA1sGi5c1gmqMseYtAt+FZhQzJq/XGFdCTQxl6Zy9WFWxvRDUMJ2m7KXL7RAlWewhcm7rXcPMChXEz5dCMXfDozx8j88oFd+eeyGLDc/+MfI510Kdqe4gzZetQdcmJsm+v51ofpwZsM3R0v50oHI5LAFE0Kv5jMWSEKwaNjtIR4xfP4Sw/wnQvmowOl8HuFMgJT6jh0L1hV8wNbkS1sSOn9+ydGjNUlJYJJyJfp6NgxqY14eWIGd6QHkZMmGDVUJCdqKisOPPz701ltjb7mFP4ZhYL+CBcxZtNaauuo2XCyxi9Ll5TAQmOB8UYfYzQ0mDDqX+v33E597DoTQLsu3uRJ2c1AGB2ss74nBhBmbrW2kSAR27binnsrauJEvIghWZS0PFHR1daqICK7YilAuF3t4DP/Xv6DzTj2n7z+u7Gy5E5jLMw3xf5LeoThB4hIFfD/jUhXpE0HIPAznt9FadkuNMf0wJGA4w5n1hoS/2G9Y0N3UA3CIKzSe30p4BuuP/0RVZkOh/sQvIKVgaBlT91kiGvAY0w7oLWMxerVmy2qMphhNvXb3h4RHIN1URdUUdMkbcZvgIP428fl76+6JkHvAlXI5DQbpZeNp9D4iASEUEN8fK0st1Qzgd5NmRq+YEr6Iz1gQkZKFw26P9BrJ5y2oJF53TXpxQextE8Pm8UUIZwIMteqkpORvvrn41Ve224bBGFWGhFz88kvQWrDtBBKJKirKKgl5f/2V/O231YmJIVdf3V4PViij8dz770MFiacndKWKjEz/+efsTZtAorgKkJj6+utn3nkHxrLWlHh5cUdt8R45svLsWZgVCDlf1CF2cwOTXV1cDOUXv/mmNjnZLgvfn39ff317F4EvajWHgGnTwJYFg7jk8GHi0hkBhXv2QJ2M33+PXLKEKwEbesxjj53/8EO4dDBc9KpVXLkVdgHg0UdPvPgi9Jb55598actpJH3xRbZV0fsPu+XWnoArfISxs0GASZ9IUBZB2FhcqhSEjjbnxsNvxJR9XDhkBldTtvC/olHXtNi+IxBL5z0ijJwkjJpKWWIoUTWF4jFLhTHTBH4xl10cQj9pB6VzHxaETxBPvB60ABQXTGdB4HBh1BTxqEXQJy7p6cN1Br7uTZeNYAc54mgHurmajf3kIgpDSFXsA+w+obTB8O2Rstxq9h/oa9dGRPvyu1pa49KOOJ6e+6XepP786LN8nn0lWvHOsk3bLn5zJId/tgfcNuEZL7m/SCCt11b+cOp1vnRAMKgccZx5662wRYv8LH4bjj399KiHHrJ9VuoqnHzppRH33AMzB1Uu+OcfMEZtsxOff56v52hAqs++997sjz/m890FvtKPPfXUpFdekXg45r3QbjviAOMVc8RLwOayNJBGWtsou+ZJc34CVZEpmXUPlFPVBfqTv0qm3QE/5ctfYQwa7fa35Te8A4esadtCY+JOTCASjVygP/wdJpSQvlGG81vlq97AhZavX5pW//GE/Pq3OWdVut0fCYddBXazdse74sk3mgsTQR3EY69la/YMsPEIpTef5v7XS7AjuYgdzJrsfaW+QJC7+PXlEW8sj5g1xJ2T4UFLhNfwcSFzNid9yecvISRF7lL+nynC+QGhqklOtq4/uy6R114Lxi7YlzmbNg254Qa7LF/J0ehra5O++irk6hbPa7qHoa5u6C23OEp9uw/7LowDTC+qtgiUUjrvUTDx6eYaTCi2Pp1lPQSb9Ibzm0Uj53MlnYKmzRWZhHsA3VQhW/Isr74AQRBeoaaiC5Bk9GoYl/CJMBddJP2H0I0VguCRYDRzFXtKHyxBW7GoPRskmc87IThOKDxtnwT0GZE+0vtnBS4YfuUg/wMVuPYrRz8UX7CntMF+WfLauPteveY3H0UQn0c4N0KlcvH69db155kffuiK5i/gP3nyzDVrRv7731PffBNOwS7LV3I0Ei+vqa+/DmLP53sAdNXeU/a+xPZJZ09g9M2aLavV65/DFV6kR5DAL5oqz1BvfIF9wQnHhTHTqbJ0QfAovnZnAKH1CDZe/MdckKDb+4kpN54vh0s3/XYwtTWbXtRse1085WZC5g7aby44b84/Z0zZo92z1iGL6raPxnt3CdoKo2uiGsqccS0ax9nYUk7sw8vVl6A9ZX5ljZfFlcDJCK8R1iXoyeELrx153zv77tMYGqGy7RL07OgVUyMWf370WbXBhV2XIF/QCFene0vQrBFZxz4771VMWcfMFVnSWffy+U5Aq2u1uz5Q3PgepKnyTMOFv2SLLz8js0N3+FtB6Bhh5CQQL+3f74kn3QiSzB/rLmzYRL9oLt1HW9hxqRsbf5F0sg17BEl6BDuz+g4AzJSxTltp/dRrq/gDcL8plC0d8S+4wwD15YtsOJKz7b1997u0+g5OKs6c0ZSX8xkLJrW6aP9+PjMgKNy71+4cbaGMxtQff+yMd0x9bW3HV6b0yBHbvV0cV2zlFFAO2AJ9BRjGmHZINHQWn+0chNyT9AlXr3tGvekl/el14vEr+QNtIRwyw3Bui2bzy+oNzxGeoaSP/ab0bsBQl7fB95EAA7hYRnqH9+r7tV0CF0kFMJ+WwaEQDqdKXfzHuf+zfjYlfsEfwLAFsbepDY3H87rjxRfRLzAUtfdf/+Iz7VB59iz3yo2VgSHAnTl3jvRfflGGhnbGO6aupqbjK1Ny9Kihro7PXOKKrZwBpg/8IeK4fMVq0s/+ncYrgOPSqx5U3PyB4vq35Ste7bi5IHA42MryVW8pblojmXYb+2Jxz8HBDOc1uO8EmAVMb+9QQuEJl4Av6RdwnF3c9wrFBN0Mko9wCHEBU/3dwv5v5d9rr9sNnyBV5MiAqZCI9unKEx1E75P3119cbIa8HTt0VVUp330H9h9zKXgDZ6JxWdu3X6yt+LzFnqtNZZ0hwCFoCFINaZDnsuPHwabkKlsTcAhkRltRATWhAtve0oNt1naI1sPZUrRvX31mpnVQwLYrsCnBcIf5w/Rg0Krz5zN+/52hads6tucuEItJiQRKTBrWta+6pMQ6pYacnIrTp8tOnICB2uvKDtZlx/ffQ1e2/Vg752jd3NqKzzsbNnYewg6rEdy3AsyCE25+IH54P4kfjEt6hhDuAY65l0H0gJ/OvP3FsWetnxpNWX5tKiSK69mX5RFOQv6uXWa9PvaOOxpzc239HZ59993AadOiVq48/frrIDBn337ba/jwgKlTC/75x64V1w8IUtbGjR5Dh5556y15YODI++7L3b69JjkZBDj+9de94+LcIiL23HGHe1SU7/jx5z/4AJoU7tmT9ssvMFzJ4cNQE/RJERw84r770n76CbTQdojWw9kBXZUcOQKDgnkKbe26ApsSTidswQKvESOgZlVCQuxtt4Edb1vH9tw5w7SpoKD81CnovGD3bqtrLffoaKt3zPa64mpyQA+qiIiwhQvjX31VrFKBpsI9hLG5GW5lrD637WZr14qr42w4ahPWAIRhrBuh+0eEcJGMdWWi9O5bFcQtq/8RAylkk0tT2pCbU33R+jGY9RpjkyXBbjVcFncvGMeeMj+uMqK/cAsLAyGpPHPG1rEU6A3YeaCLuVu3gg5ROh38BOEEnWBjD7RqBbqY+Pnnsz/+GCcIriaG45FLlhRbllIhC6oG+q0MC1NFRcn9/ZsKC9lhGCbG4okicMYMMP6gcziK4zhUay4uth2izUnaETp3LgzqERsLbe26gqP+kyfDHCABhVErVkCidR07YG4lhw7BJBuysoLnzOFLbehMV3DL4h4TowwOhpsAQigE/a5OTCw9dixiyRK4Vlyd1s1tW3HuNp0OF3H/0D9cujj9ZwWyjlt8BCDDUhVk+MJeg5AqBb6RhMoPGb59SZ2mskHXIgQyzVB12kqtsY3QPY26mib95cddepNWZ9JAfT6P6CfAKJz5wQeF+/al/fwzX2RB7O4O5iB8lm3bRkqllNGI0Ze9Lti1UkVGynx9y06cgK8ek64773IIZLKGnJxTq1enWBwsQ4ntEO1Nsj3sumqTK9YBwaZNJlBEqY9Pxy4hOzMcKRbDl2LovHlF+/aBrodcdRV/oMPmXCs+41Q49C/XXJLSBT/MlMmYxvqh7B4O8aB5BS75J+nv35xARHgECnwjCJkKbhf5QgeC44TUjbW2PYLRE9++58f41387u4bPWADr9s3dd50tamMLyXcnV2+88BmfwbB9GX++vPNGO/1G9D2V58+LVKrg2bNZSwvHabMZPgKxWO7nV5OUBBUqzpxhb6fDwmrT09UlJaVHWRf5LVoBOD7l1VdBQrRVVSDGbCx6hsnftSt88WL2aPuwTpKh5t9/+44bV3PxIgjtsLvuIkjW0aDtELZpuBXIXLeOsbkbaI1dV21iX+fSuVsOWsBxnzFjLn71VbCNWLZJB8OBpjbm5tampQnlckIk8ps8GUrMOp3Ul4/SCLRubteKK3QuHOEDywpVktL5l5pAQTlH0N2AVteqf3mk19fPL10cx8YD7i6EAJco2RAIBMluXnfA2gWOkwJC4Um6B+Iyd6d7/akroHjALo0rxgO2A7Q2888/KYNh+F13gdC6R0fn79zpFhkZsWwZu+p79ixog8TTM3DGjMLdu03NzZHLlsn8/aVeXpdbwZ+jSOQZG+s9apS6uBhKwBQuP3UqeuVK9xh2DyocBVW2S3gMGVK0d2/I3LlgEYbOnes7dqxHbCwod01iYtTy5fLAQNshBBKJNW20BCeGacC47AlcQhUdzT1VVQQH+02caNuVSKkUymTK0FC+ZmQkO4GWw4nc3KznLpRIlOHh0JsiMFBXVRW2aJGdGQpDcEF52+7qUlAHmKH3yJEgpQ1ZWeOfeQY6gRKwd73j4rxGsv7S4QRgIJ+xY+2a27XieusluhcPmGGdEDtMg0GA4Zuc9Azh8x1DmUyZx0Qj5vLZroCLZOKx1+KOjgRvByGWcy8E9ZEjji7BGDTsR9fE0OYuiTH790aQuNQNh9NjH/T2615rB+HSjjgQyBFHT+ieQ+mEjz6KWLKkg4fBTg3DHHjggWlvvWVrAfcv3XPEQZVnMt0SYNZ78+6PCKUPVVuI0ZRs8TOQNsSvI7zDhNFTzfnnDOe3gjQQMpV04RO4UAqHGJqiKjIZbYN4ys3C6Gkt/D+n7jcm7wZJFoSNlUy/E0RBd/g7qiqHvT8QSaVzH8FxQnfsRxiIbqwQRk2VzLz7shPp3R/hcg+6rhgXK2WLn4Kx4KRsK0vnPcLNuatYHESyfnad8eEBaCfh5kv6RQv8oknPYJgoLlPhQkmLABcccMMolOBSFdRha/pGk34xhJsfLlYMDPVFIAYzoQsWWCP4dp5xTz7pquqLYSaNJnT+fOdR327D9MARNF1fKhq1SHHDu6Cmhgvb+VILYAfLVqxW3Pg+ofAxFyZyhYy+Sb7yNdnyVwxnN9ma3XRdiSn7uOKmNYpbP2b0anNZOlWZxZh0UCJd8F9B0AhB4DCQc+ncRxU3fUD6DRFPup5vaQGmIR6zFMYiVX6m3DNQ0kHl7uGUT++tcEvTSh/SPZD0iRD4D4Hr1eLjPxTKSY9AqAM1XXqpGYFA2BG2YEH/BxXoW4QKRUyvhXzoS/AemEDs6yre4ZAQBA2jG1p4HAPjSn/yN83ml01FvPoCgtAx7K5euSeGk7aLplRNId1YqdmyWrPlFVBfEFT+QOewToN9bfVSBAjH4twCjEAgEAhXxBGbamldcwuPEQyj2/+ZMGycfNVboiEz+cIOEIoFIaOgMnyUd34hGrkAjDqqKle98Xn96T9Fo5ewai0Q6w58rl7/LOkXRbh1+NJjlyp3zKVrgwQYgUAgEI6mBwJMq2t1+z4z5Z0xnNssHNEy1KBADIasMf2QKeckX9I+gqDhVHW+MWmXqSBBf+JXurma0TeTniHCiEmsfnPOMimjMHy8MHoq6R1hDXTYLl2q3D7W5QEkwAgEAoFwND3wuEAovMA8petKJNPvFIaNhRIyeCS7BRrHZQseZzfnmg2SOf/mNkXzhwCcYAMD4zgYzULLFmhcJJOvWA0JurZAGDWJUPrQ9WW4RMm6Y5KpdAe/NFdkMbpGwiMISqiaAt3Bry+3vZQASP8hpG8UY9LZVeaOdodLFwcJMAKBQCAcTc9cHpG+keIJ1wkCh3FZQfBIwjMYEiCc4nErRHGLBMFxXIn1EEgvu8gM45JC0XBeO3GxQjR6sXj8daQ/uy+P1jVyhi9jAvsVxyUKxqBlzEYG0DWzO5OtbW064QQYgzp2lbvNpeUBJMAIBAKBcDTdfTvZ1vR0OJJJNwgiJ1DV+ZhJL1v6AukRJFvyLGbU0TUFwugpkim38PXaAhfLO1/5Clx6o8cZ3wNG2ILeA3Zp0HvACFenm+8B1xUzejWfQbSE9AqxvCuLLGAEAtGK/J07eZ+LDAPpjt06to3FoQRt7L5bXRj07xtvNDY28vkrUXL4cNrPP1tb6WtrueB91hKuAlfZ2ejq3EoOHTr08MNOezoATiLXv+2A49ili4MEGIFAtIAyGHK2bOEcHOrr663pLgENhQpFT9wUw6BLNmwQqVR8/kpUnjvnNWKEtVVNcnKDJTShtYSrwFV2Nro2N4bJ/PPPGe+/P/yuu/gSJ6R9J9sIq8sKtATt7KAlaJfGFZegmwoLL6xdO/vjjyFdnZRUYAmZUHLw4NgnnmjMy0v94YeJL7xw9r33zHq9tqJiyquvusfEHHvmGYFMZmpunvrGGydffhmMTlIkUgQFQRMwoAv37KEpCo5e9fnnjQUF2Rs2gBFQn5kJQ0AdblCAq0mKxdrKSq4mNyh39Pizz8oDA5sKCkRK5dQ33zSp1XZzOPz449PeeINrFXbNNSdffNEtPJwN2zdkCNcPV6Hi7NmapKS4Bx5IWLvW0NhoqK+f+eGHzUVFKd9+S5tMw+68M2/7dm4geUDAhOeeg4Fsa1odg0A5nCmcJk6SMl9f6N96EYbddRc3Ilw9LmGdPNcnlNtdBG5u0BX0SQiFtNnsFhoKDe2uCXc7kvTFF1DuP2XK2McfP//hh23+ImZ99BE3z57TvSVoRtNANbbwodE9qIosjCDZPVADBpwQBPCe2pAFjEAgWtCUn1+Xnr7nzjvhc+rll71GjlSGhDSXsMHg8v/+O/yaay58/HHU8uWzPvxw2O23F+3fDxZzbWrq0Jtvhi/9i19/HXP99XM+/dQtIkIVHa2rrs7dvn32J5+AuYYRhFCprEtNBZ0DnY5cvrwuLY0bEbDWnPzqq9aa0AN3FIaoSUkJW7hw9tq1DdnZlF7feg6gOtZWnrGxipAQ0KSYG27gSrgK2Zs3a0pLxz311MVvvglftGj6W2+Btulra6GOUC6/+uuv/SZO5Aaa9X//V5eRAUPb1eTmA3BnOmPNGkVwsFdcnO1FYANUxMVBHeiWO2TXJ5TbXgTr5Lk+Z37wgXt0NDRsfU0sI7PRkcMWLICzS/r88/Z+EVzN/kQg5BM9gWH0p9fh8j7yhsYYtfrT6/n3g20wxK8z5ZziMz3G1mMjEmBE3zEu5KoX5n/HpaVCRYjHEC7dmo6PArZdIRxL5blzk195ZeEvv8DHe9QoVWSkWKXS19WBSFSdP+8zZkxNaiobUR+sQK0W7C1NRQVU8xw2DAxfsO3AMoNDoOK+Y8eWHjsWOncuThAge6qICEjUpqWNvP9+SNRnZIBIWwZkabMm9MAdvTwEw+AWA7H1HJShodZWVkmDClwJVCBEopLDh2PvuAOOlp84kbdjB5i2sbfdBmpnnZV1ILjhkPn5ta5pmQ77XNn2TEHvrQ3ZkoICKIFEVUKC7SGuTyi3uwjc5KHcrs/W1wQOAY25uXBLAYZve78Irlo/QwqtL9t0G1pdA+Yv62OyJaasE/qjP/KZDul8TQ5Couz5tK+AjW8vJMCI7vCvKa+svW4391m96JdlI+8VdmLPhVLs7qvkA4pdPeT6J6/61EfBr0B6yHxJ4vKNod3R1th2Ndg4lvtXVtUFPtMLNBcWegyx3P0wjK6mxiMmBr76SZEo5fvvh956K34p8jxtNBbs2hVy1VWsWli+9CmjEWoSAkFDVlZNcrLM11dTXi7x9IR+0n/7jZVb6LC62g3Expq4hLUmjGKtCT1wR2EIuUW6yuPjvYYPb3MOtq1AiqS+vqxiXSqBCgFTpwZMmZK/cyfMU+LlBQboxBdeCJw+3XYy1nPhEvY1L2HSaKAVnClYnKCaXP+88jGMuqRE6u1tvQh2fV4e7lICymHy1j5bXz3+mlyiLj2dH8tC61+EM4CDAPf48aa56CLpFcany9IM57YY0w7SDRWm/LNUdR5kGV0TG6u/vsx4cTdVmY3RZlPWcSinytmVBrqp0ramtROow8dsYBhj+iEogY8xZS87Z6GYe4PZOpxtdAdzYSJVxW4s6Am229OQACO6g5c8oLQx74tjz3557LkLJUeuirn+1glP88c6x5nCfevOf1SjYZ8SgfqCio8LnsMdAmyPIuyYGbXcaNZtT/6+VlPBFzkO1nbUaCTerJMBo1rNUBS7kQrHQVEMjY1hCxYIJJLgmTMP3H//4ccfH3LTTWC6gVpwG4gEYrFbWNjhxx4DkxEkHBqCKqT+738nXnoJ7FG/CROgQ0IohPLLPV8ieM4cqHnypZdA82xrckfBKG8sKDj69NN527bFPfhge3OwtpJ6ejbm5Fz88ktrCbfLadgdd8CtAAizx9Chhx599MTzz5ccOmQ7lvVcIOEeFSVSKGxrWubCAuVgksKZFu3bB0YntLU2hGvlPmTI4f/+Fy4CSL7tIa5P63CQ4C4CV4HtMzKSu3o+Y8ZAud01YTsHGKa5qAhku4NfRP+iNVJmmoHrgPd4HxZdX0JYvFyZyzMN8X+S3qE4QeISBaHwwqUq0icC9JIqSdHu+YihzYzZaDi/jVbXEp7BuqM/gB7j4hY1QXeNiX9DJ+aSVH38n9Ct/sQvdF0JofI3pu6Dn9ZI/rbDsfOwwLrGPL+Z8OhOdOQW2CxBo01Yzo5zbsJ6eu6XepP686PPctlbxz81MWz+K3/frDY0cCUAyGqDrsY2Jujs6JUrRj3wxJZFfP4SnnK/Vxb+/Of5/wPd5YtaIRerBISgUcc/hGuvK2fjkVlrcqsv8hmHYqbN54sPXhWzCvR44LwHzDAgXdPfesv6vJOD26PU+R3RfUZFfDxYwHEPPMDne4OW18TY3HzihReu+vxz7mAf0NVNWMmlmu+Pld0w3neKVzOmb+ZLu4Vu/+cCi+9lVhFP/SaZdR/pzRrEpqwTVEWmZNY9kDbEr8Pl7qI4/quA1tbT1QXGzKPCyEnQ8HJNhtFsekk4ch4h82DMBsOZDYqbP9T89ZZs/mO43EO3+yPRpBsIuScXDNhuOBgCdJ1WV8uWPIcLpdxA3QRuSzxDLOHqLTkkwE6OSwjwzKhrrxv98Pv7769oKhKR4pWjHxoTPEsikJlpY3LZqU2Jn2uN7N+hrWrOiLp25agHntq6ZE7Mdcvj7rd0w3Ku6MDv5z6wHoUSH0XQXZNfClJFQrqiqfCTI0/oTVrbriK9Rjw4452T+f9su9gD76y9Qy/tgqYZ6lT+P3BVZ0Yvh+s8AAQ4+euv2d1VRmPQ7Nkx17eItApG+cGHHpr3/ffWh6D9jr6u7sgTTygCAuCbfPLq1b0UM7H1NSk7eTLl229H3Htv0MxOxAJyEFYBPpnbWNF45Re7SxsMp/PY9d7rY4mlkT3SF93hbwXBcaCjkDaXpZnSDtLaRtk1T5rzE2wFmIvVD2l9/DqqOlcQMMxckiwaucBOgNXrnxWEjeEUFBdKRKMW6Y/8gAklpG+U4fxW+ao3MJq2RvK3Hc54/i84DXPBOfny1bjUDY52HxwX+A2xuglDS9AIBxDqMZSizdVqVgPunPTCyIApv59d8+aeu349+/5Q33FQwlWzhcRJAmeXd84VHfzlzLuQOJC14Ytjz3J3G9ajwIpR9+tM6ue3r3zur+XHcltE5wYC3MLvnfpaWsXZ7cmDZU9WTs3F7cnfx/iMnh97C6gvX+rixD344Mz/+785n31mp74AKRbP//FH51FfQOLpufDnn6e/997stWt7L2Jx62sSOG3agp9+6kv1tWValOq6cT5X/EyKYCUq1FMSHejONew2hMKbbq6GBFVbBDIpnfco/DOgm2swobiNYEQMYy5MkF39sHj8SkLhxRdaa+I4ofInA4eLJ1zHepmOnoIxmLkik3APoJsqZEuetTVt7YeDf4TeYaJR12j3fWr7SLgbsGvaNv+SkQAjuolEqIj2GTXEd+y1cf8eH3L13ow/QYODVFEjAqZsSfo6pTy+TlN5sfTE9pTvQIOD3Nt9jU9taCisZ3dMVDUX51RfrG313Fcl9QZTz2DWGSnDyfy/wfzlD1hWue+f/lZ2dRJIOBiFfOlARylyB+t/0O5BQzg5XnLhMwtD37kuckSYF96zHcWkXwwXRZ/RN2u2rFavfw5XeJEeQQK/aKo8Q73xBbqpkqvJguOiYVez1TY+T6v5Z1W2NSXTbzde2A52sHr9M+biZBBCwiPYePEfc0GCbu8nptx4rglgNxxXKBo+l/QINpzdzGW7iajFHTMSYEQ3CVJFPjJzzf3T3oz1G7/hwif7MtlNDSEeMfAztybJUoUlryYVfvopL+937Son8v4eFTj9oRnvDvefCHexfKmFf0993WjWDSr1Bfzcun8x+weGyd64kd3l2z4NOTmc58gr04neHI66pKTy7FlI5FuddPYMrh/rWTuqW2cg2lc6OoR1dIyTQsYaer5bgBnKBk6gKUHQCMWN7ytuel86536wInGZu+K2TxQ3vEu4+Ymn3MytPwOiUYsUd3wGNeUrXuUKbWvCB8oVN61R3PSBKHY2+1i3sUJxy//JV70lmXaHKfMoLpZz6892w1mHkMy8WzzpBnak7oILxHzKAhJgRDfJrbn4xJZFT29bumb/g/EFu7nNVnIxu/oEpqqlCgttKRcS3X8r/1T+ri+PPQ/m9b+nvfnYrA8kwsu3kPGFu8EQHB00g88jnBLG8iHFLb567DBrtdweq8OPP96x/+fO9OZwSo8e1VRUUDZOOnuCtR/urB3VrRNi3W3UPXCxDLTQVNwr2xgJuSfpE65e94x600v60+vE41fyB3oPHMeFEj5tAQkwwpHUWB4De8sv79T3kvv/f3vnAR9FtbbxzNZssqmbXkgPIQ0CiYReRNqHhU+8Khau3qv4iQ2lXUXlongRsWK9liuKVyygFCnSQ4KkAAlJCOkd0vsm2/d7JmcYl00hQCqcv/mt55x5z3tmJmGfeWfOvAefFc0lpNopV5wJmFud+u8TL2869oKvY+hYn1lcq4VFXN6OM2XH7h393NALCm84VLW1lUlJRXv2nN+yhQRzJQcP1mdnI1pV19XJ3d0FIpFBo8n54YeML75AQEm6XEhIyP/118b8/NbKSjt///wdO5oKC7O3blXV18MYm2Csqqvr1BtamoqKMr/6qjaTvcsCqk6dgn1Dbi4JK7vy0G7Lwu9z3rZtRr2+YNcuttC+8oRZXz6bB0n30fFAuvJDKDlwgITspMD7IUfNVyuSknAqzIYe0jCX33G9BiwnLiJr8vc+DCOb9oT8vrfkC9YhMha6snfv+hSGvaS47IqECjClN8mrSVfr2m4LuZ9MoZKKZLNHPFjRVFxSn0MMOoW8vKSwdidVUxhGwKfEutBUaMDX2+V3m388836Tqu6RsasxFtdEGQhq0tPPvP++xNYWcgL5wVVV9vff52zdKvfywqaG/HxcZsUtX26pUDhFRsa98AKbzSo9/dTGjZBSkUyW+/PPQrFY7uHhOGKE39y5UltbGIvlcruAgMS1azt6Qwuq6OUyZsyZd9/FDlw4cQJVrylTTr39Nj9cpx7IDgN+nytTUg4+/rhMobj4xx91WVkd+/LZPGz9/Do9kE79kFFgn/Xttzg6lMhhEj9mVZSrTp+29fW9bOghDmMpx79hrkLB5cjlZ4MKMKU3UaobfzzzwQjX6Jdnb35q8obVs/5jL3PekrzB9G3gjmj1mvOVKdODF6ALwlmutR2xQPzMlI0rbv1kYfQLL0z/sFFVm1oWx21rR6Vt3Zz4BuJss46UfgbaE3zvvR4TJzqFhyN0QwiraWyMeekl93HjSBKMor17FaGhw2bMcIuJYRjGqNOhPeyRR/zmzRNaWjJCoUAiQXToGBoq9/auTE5W19dDmRBWoktHb2hRNzREPfccIkh2eIjc11+PXrrUPijIPjDQNTq6MjGxKw/t+8vC7zPUFHviPn489kQolXbsS3avmwPp1A8ZBa5kzs7oDj9khSj+EHi3FSdP6traIp94wuzAiYehCyOSmOayuMnpeEOeCjDlWtid8dXv59lZVx05XXrkXwce25+1Jbcq7efUDzceXlLeyCVvy6pM+W/Kxo5lsDnpjZ3pX+RVn43P34Uqv1WjV68/sDix+Pc6ZeWB899vOPgECZdNu8P/J8f/kVWRbDZFi9KfNJeWIvpEoT431zUmBlWPCRMQ3ZJNDkFBEBUilmwqKIkEP3wXYoACUSa2cOpU4Pz5vnPmjF+3Dgrd0Rvf0lhQgC46tRo/MhcXvUaD6NPGy6sbDzxoZHfAaGzIzXWKiECB5Ibs2JfsHil0eSAd/LQPwvbC/qBw8eRJUiB+TN36zJypbH+T22xotAx1GMvLcqrcvOBijQowpVdAwNpNOuL61qqTRfv2n/8urTyepOAgVDWXJpcc7FgGCGSP5+/cl7WFqLXp1lrlxWN5v2BTUvEBta6NNJp1L6jNRLX7OJvSd+jV6oacnOIDByoSE8mCDWTBAGwyGgw6pVJsY2Pr51d27BgkKuHFF8P+9jdsIu0o8MYI/hDXtlZWWjo4QMjRt+T33w06XUdvfAsp4MsN+1CTlnb2o49EMhkMuvLAw7uCcuPLUWJnx+eG7LQvb9/VgXT0QwbCQbVWVZXHxZ3fskUREWF2CNhtbXOz/x13tJSV1Wdnmw1NPAxpruExsFF35XQfvYzReFUv+KriN+vKuZkHPYURmM3AAsI1a9ZwRcqgJL/mbF5Nn0wCpPQDs0c8yJX6kqzmZvxwlYGgpbwcGmMzbBjCuDErVgglkraqKsTB0EKIjdTe3j4gwCEwUNvaWpuREXT33a7R0Xw7uvPGNj4+1ampivBwt5iYtpqamrNn7QICbLy9O3rjW1BA0IlGh5CQiqQkNKpqa72nTXMKD+/UA9lhwLvSq1QSW1sEtdqWFrmXF46i074WBkP3B9LRDxlI7uGhqqtjhELvqVPZZQov+SFuGQsLqYODfWCgfXAwWvzmzjUdmngYWO72uK7sx4xIbFTWQ+K4+pUwtNQq//u8JHJOf967Vif/rCtKEQ0bxdWvBCOz15zdKw5gl67qIQIre/aJ+OXQVJSDHbog/5BmKC7Ifw2UHT3aVFwcumgRV+93oHkIMaHB57/7DurrMZG+mdZrXNuC/KYYGi4YWrt7tWzoYTC0/LjSev4/GWkP43tGqPgzBTQPjYAHOzQCHtLcJBEwwl/HkBB27bwBAnFkdVpa/fnzHhMmmE6zolw/1xkBE4w9XpXBqFa2/rJGEnYrW/jtTV1ZujplmzYvURwQwwjF6pNbdSVpCFg1p35hrOyE7WslaTIPth3+BJ9sFOs90qhqUu5cJwmdZsEwuoIkVfLPaFQd/Vx9apsm7TdGZoteRk1r628btOn7tNlxkuGTNWl7tCWpIs8wY2tD2763Nen7NGd2WkithE6+ne4G67nolNDJp+NaxZ3CCEUCO/aFTDPoM2AKhXK9uN1yi137zeSBQiCRBN97b/hjj2FPuCbKoIGRyskiu1eLob5cOmqe/C9vCu1ctflJpBH6aj1/jdWdL0OGLYwGfXWRJvOA9YLX5fduEHpFqJJ/EsidGLGlvo7NYanJPi4Jm4FOksg58nvWW93+ovr0DrTris4I7d2tF7yBKNbC5F5327EvRcMns+0L1mlSthuU7KvYne4GI1cYmqpI+Yowss4X8qICTKFQKJS+hGEE17SIEJusysmXLdi7W1xafYF9UssI2NCTEVoYjfqqfJFXBEnxKPYKN1QXYjixX7Qm83cEr4baYpF7CCOW6avyWn9b37r/PYv2BCki3yh9w8XWfe/qLnCva7MYDIbaEvEwNu8HLhqECh9DTTHKne7GVcAwXa2hRAWYYo7C2i3Ki305hHLDcP2phnvuQatUnv/uO9Pl63m4jMq9msy5pby85OCf8+EHFb2eQdrsBPL+Bz/tCtQnGTkYKzv+/rahrZlInThkir4kTVuQLAoYiwBXW3RKm58om7XU+vYX2RvI6CWxsr7jJcvYe1XHv/pzRQcopaXcqGn/yzQaDSrOW+foNB1nNXcK+zJ0F5ZUgCnmhLuP63QBwb4mwmP8Y+PXyqXXu4QZxYzrTzV8VR6S16+3cnGxCwjomNW5PC5O3djYu8mcdW1tIssefQ/2P72bQRoQh/wJJFVu2+AGgseI+yR9t8gzVH/xvCbtN23+SdXJ/0oi56KRkVoLFD7qlJ/FwZPZKuJjnVpXelaVsMWo16JFk3lQfXqHvrYEGy34BRIQOgdNaDv0sa4oRZ2yDcotdPbjNpkBeW64KHDo0dNxgXWXC1bSSViDnf6fhOXrOCLENXp/v0+9DnaJivQYn1C4W6vvj7cALcVWC6KeblTVNKn6MOPuYJiEhRixsaDAaDBcPHHCMTQUStCYn5//669NBQV2/v5527ZVnTlj6+sLGUMoadBqEbwqwsJgg02q+nrYwENTYaH3tGkVSUl6lQrfPuhSdfq0UCwWiMVQl4bc3NbKSpmzc9HevcV791q5uqrq6sqPHdNrNFBiBH+wgZOqU6d8Z8826nRwghExHHYGm6R2drrW1pwffpA6OJDldU1HV9XW1mZk1KSlYXRFeDiilOaSktwffxRZWWHE2vR0RUSESCarO3cOB6W8eNG+/bVg3rlQIsEFQUef/CHwc8cMGk3uzz9fPHkS9hJbNvTBDhfu2SOxsanLyuJfK+L3p+bsWYfhwwt/+w1Vh5AQDAoPBbt2XYiPZ8+nTIYj8r/9dk1zMzl7Zv678cMPhD3EuHyBOORPIKkKLS0LduxwHDHC9ACJB/ym8nfsqElNZd0KBGanyPQ0cvad0SuTsADDCIyqFq7SNezhs8rnzxdIu0CuIDOehLauXDzNsMslIb4UD59kqCkxttZLR84TuQ/n7B29BDI7se9odmA7V0YqN9SVif1jhPbukFWBwhuBr7G5Whp9t9DWRV+RA2EWeYYJ3YIENk76qkLG2t4y9n6Ey53uhrGtSZMTL426Hc5Je5egr71nV2Y0AqYMFuLzd67d97Bp4o4+xUpiM9Znprst+2jnxgbf/nWZmdBXPktzfXa21+TJrdXV+x9+2MbbW2xtzaZTNsmWfOHEicyvvvKcPBn2tZmZ8PBnsmI/Pz6HM776E/7xD3hAIWndOoiZrY8Pvtx958xBgc/qTGx0SmVFYiK0xyyZs1NERNzzz2d98w0uDtI++gg7bDY6n2kZAoNrCOjZidWr3ceNayoqgnHu9u0CgQBdzn/3HbpAVtnlFjrLFG3mk0tDbcW9RtIxw7NZcmliBrrK/Ny7GaTBxcREMi5/xohD0ypk9Y/Vq12ioswOkHhI/fBDrVJp7eHRUlZmdorMTmM/ANVkhJdlIuscoVgSeutlBRTdgqG1KIi8wqGsbBPDSMJnkrldEFfJyLnSMf9rGrAKFcPQyE/+EvvfIo3+X6F7iHjENFShrJIR09guDp76qnxd+TnYE0uRVwQsMTS3dGBnu6EtShEHxvZkZln7s+ouRZoK8M2LgBHe4nPb3aOWzAt/NMApgmu9HNhMD75ntDf7JwsiPMbD/i+jnx3pOYm0DHMYPs5vDsxifWcvjH5hWtACW8vL7rdA4W4LuR9dJgfcabqSINxi0wi3GPQa5cXeJvJ2CIIl2Qq3EwPuEApEcH7v6OdQFgsluJDFDsN+SuB8s6UXuh8FP3NDF82PfMJfwaY5BPA/JYBdfSzcfTyC1HD3q3ihfsiB7/cRDz/MZ2nG1wEintIjRxABS+3tazIyivfv95o2DZETly05Nvbcf/4Dm+Lff0eAi0jLNFkxvvFRJTmcW0pL5Z6e8Iwu0BWBRKJuaHAaORISju99PqszscEQ9kFBsEF3kgmZS+YcEGDp5BS9ciV6YTjoSsfRSaZlxMc4HPJlhu6Qeb1ajXAQmnf2k09iVq1CHOkWE0MyUZtliu7okxyCtTu3BIhZhmeDVmuWXJqYAX5/+jSDNEDASsaFJQpmDlFFZHxy7droVatwRGYHSDyIrawgvYrwcBsfH7NTZHoa24t9D/4Bd30zdgAxKOtEfmOg0Fy9BzASK0nIVK7SNTji7g+ZCvBNCvTs6clvzQx5QGfQOlq5PjlpPVSN23YJ/PU8EL1sZsjCulZ2kgLE7IHo5Vq9pk3TcmfEY/YyJzT6KULRvmTSm5MC7hQLpVDBZ6e+xz/HHek58YXpH3raBai0rRDR56dtspZy0/FnDL9vduhDj459WWHlFuQ8Ei3+inDIJNkKtzOH3//kxPXj/f4Hin73yCfvG7304VtWwb9EKLsj4u9/H/9PYgm6H2VO6KJnpr7jYuMd7BL11OSNIa7sNxp23scxBAVXG69A50hsbTe/MeEyFV/K0owwqPz4ce9p0/BtPnzhwoA77pj+yScwgBnJlqxpadFrNEF33z38/vunfvAB4mPTZMWmDiHeRCH4LMcNeXn27e8jEZEwszHNqMwP15CT4xQWhm8qSBeC5k5HJ8PBOcJlsY3NtE2bCnfvLti5EzE9VEfb2gqJRTtscIyQTN45yRTdjU8ejE7UGsYQOTg0Sy5NzADXt48zSAMYYFyEzhWJiSiYOcQnNBtCjgujjgdIPIQ9+qhbbOyxZ5/F5Qj8m54i09NIjPsBxsrh2t5H6lPEfjFsjHs1OyYOHNfd/KxLsG8fdZvPiwrwTcrkgLucbbzeOfL0jrP//ibpX3vPfTsn9GGZ+LJMadC5MPfYfyesLqo9h+oY7+kpJYd2pn++K+PLdb8/2tBWQ8ycrD0qmos3Hl6yOfGND+OWOchcELaiHUHqPVHP/H7++68TX0cvjGUlsZkSeBfpBcLcxn6a8NKmuOU/ndnENZlgY+lQrbzwzpFnPj/xakLBbkThliKrDQefaPf2RaBTpLOc/U684igBTuEfxa3AVmzClcSkgDvQePZCwjfJ/0LhUM6PH8atOJzz5xqxNxhGgwEiVHLoEJ+lGXGVQ3BwY2Fhc0kJ1BHqVXbkCGt2KVuyUCJBZIkgSVleXn3mDMqmyYr5VMawRIBVm5lZHheX8fnnbJLF9pulrJaYZnV2dORtTDMq88OxCh0TQ/pCvM1G5+25glyet3074jYU4Jnc3UUZ3SGTCD1rMzK8pk7lnZNCVz5hwGOW4RlXJ+himlyamPF9+zqDNPRSXVdXl5V16q23pPb2sDRzWJeZCR0d+dRTqe+/b3aAxAH64pxg5xFhS9sfaf95iqZMMT2NxL4/EAgEcgVXvuFBBGNzhYOlAnyTEuExPq/6rKXYytHaFT8VTUVQMndbH25ze7w7zncO1LeglnueVN1SDj0md3H1hsveqdiW+jFZCOFCY2F5Yz6x8VOEWUts82pSyRDQRWz1cWDjTsLJon35NelcpTN+OP0ecZtbnYrPn1M/IvOzyC45ydmbh1ccJb5gV1lDHgroW1CT7tTZqsM3MLrW1ugVKwRiMb76p3/6KYLCqGefba2qElpazt6yBXFV6aFD+ApGACpTKDzaMzgKpdJJGzZUJCXVnjsH2TBotQiUIUijnn0WIRocBt93H+xhGbRggZWrq1apjFm50mXMGFNhC33kkaaiIozrP28ebwP/fHd+OARzju2xsmNIiHNUlNnovD0KAXfdhd3A1UPJgQPDbr0V3cm9WYZhJr75JnQFseCU99/HMfLOUYBBVz5hwOM3Z47b2LFlR4+OfPJJ6BO63LJ6dUVysvuECeyUpUvGfF+Enjh8tBg0mtC//hUFRJ/Yt+L9+xE38/vA25v578YPB8NEr1yJq5Pgv/wlBOf/0hnjO5Ib+84jR+LyBXpveoDEAa5mmoqLG3JyYteswXm77BSJxaankdj3DwK5Y4+eBA99BNYKi/ZXnrqB5oIe7PRRLujX/mer2Qs/+EtA/AptmxI4/67IxSX12baWCsS1SjX3Jom9zOmhmFX+TuHYhIj5fGUKGonx0u2ziQ3427hXHaxcNx56coL/vAWjnuJaL5FddfrT+BdReOP2bXHtaxyRdmDqyswtLhcejX3ltf2L6pTszXBP+4Bl0z/66uTa9AsnrmqU+ZFPhHuMe20fe6Mbav3yrM3fn3o7qfgA2doX3CS5oIG2paXk4EFEXTH/6Kd32BD+pmzYMGnjRv6Oay+Cw0HUTpNLg+vPBW2GUVmvbxwab09dOwKhyCUQET9X7QIaAd+kaPTqE4W/QeH4n+d/mcMHu+DrxHVioeTB6OXMpUcjDW01m+KWvXvk2Tat8vHxrwU6R5J2M6QiK6LZWj2bMubVPfebjkJ0sRfpn1EoV6SxoACiFbV0KVfvY3C9WBYXN2b58r5QXyCUSDTNzaWHDvnMmnUzq29fwFjZcxOMb1yENk5XVF9ABfgmpbKpJNBpJC+uHalvrfou5a3hLmNmhSzkmtpB+PtZwmq9QevrGMo1WViQmU1AKpL5OoZcaCpEuaKpBJ+Bzj1d4evauOZRNO0p5USCS4/cKNeHU2RkyIMP9ltODIZhQhct+vOF195GQJNL9x343rF1xv+46g0HLi/Y6WY9gArwTcq+rC3Ocs8Ho1f4KUJRGOU1+e5RS7htl8iqSD6c+9PMkAegrxKh9LHxayM9Jjhau473mysSSkrrczg7C4u/jn1p5ogHwtzGPhr7ilAgSijYjUZI9bmKxPmRi2OGzXC18fZxDLkt5P4w97GkS29xzaO0qBuUmqbR3tMQyge7sNlfKRRK/8BY2gg6LI57g4DLCztXfHLVbqECfJPCBrInXoL0Lp6w7sWZX94e/jeVlsvN26ZtqVVyT2j2ZG7OqkyeE/qQzqhrVNXeN+b5l2dtnh58z/a0j7OrThMb8J/E12O8b3103Csyifzj46tqWrjnkd8mv5lafnxu2F9X3fb5kklvQucaWrm503WtlWY5N0zHNS0DVGHPz/xS69pQVWlbSbXno7RoGslTZML2tE/cbIctmbSBCvAAUnb06LnNm7nKNdFzD3qN5viyZceXL6/NzLwQH882GY2HFi82aHo/+RrG+uPVVzHW3oULVfX1XCvlEgI7t/5ccr/fYBfe77Dub1fQSViDnUG+IH/HSVgUU26eSVjXzKmNG72mTiXvCl8bPfcAqa7Pzo5YvBiFpuLi0EWLVHV1kOTbvvqKs+gDMr74QmpnF3TPPVx9qNHrk7B4jG1N+oYLuAbi6kMfRiRhs3H1+JVimgt6sDPIF+QfqMTRQ4WbZEH+6yFn61ZNY2PODz9cTEjwnj697ty502+/XbhrV9WpU0V795YdOZK9dav3rbfWZWUlvfZawY4dlg4Ojfn5p999N//XX3WtrYrwcPQNXrCgPD4+/5df3MePR9B5ISEBHjwmTIhfsaL00CH4qc/Kkjk7J61bp29raywsxKB6tVrT1CQQi6tTU6tOn07btMk9NhZKiRFNncMDwmXY16SleUycWJ2WdvLVV4v37XOKiPjjlVc82tNXwa21h0fK+vWmltzhWViUHj5s6+fXd4+r+5reygXdEXZ5Bq3KqOuP3O/9AcMIHTyvan4ZvQVNuS6MRgO9iUK5ZqCCDXl5/rffPuXddxtyc/UqlWNo6IT166e89x5C1cj/+7/olSu1SqVOqazLzBRbW0//9FOH4cPzfvkFBohfqy7lCcndtk1ZXj76hRdQhQoOv+++ye+8c/bTT4MWLJj01lv2gYGKiAh8yr28xr/++sglS+Te3rGvvoqoFG4lNja3rF7tM3s2RmyrrjZzXpOR4TNr1uS33647fx47XLBz56hnnpn24YdWbm423t7NZWWa5mZ0lHt6mlmCiqSkhBdfxD8SXFiQFooZ7I3oG+W14Ku6+UygAky5LuLydzz/S3/lkqXccCgrKpwiI+2DgnAZx4jFjEiU9e23R5YsiV+5srW6OuOLLzK//HL088/LXFxqz50Lf/xxRiAoOXAAknxyzRq0xKxaBQ8CiaTs6NGQhx7iHTqOGGE0GBCtusWyWb7ZJJchIXyeEKLZJGEI77apqAhxakfnxBuE1srVFfaQ9jPvvZf1zTdCiQRBbWNBQe6PP0LmW6uqzCwB1Hrkk0+OWb4c/kkLxRyhSODg1cMpS4MZdgFEO+733nPonwWFQhkwII3y9jucF0+eVISGkiULp3300fCFCyGZ49aujVq6lH24a5InWVVfH/bII9gU/ve/S+3t4cF93Dj32NjC3ezce1ZrR4xAATqKXiTXdE16upWLS2tFBaQRWshmkHZxYUWRd3up0NE58UYKBq0W1wq3fvYZu25j+0qLF0+cqEhO9p0718wSBTBsxgzrPrt/e8PASGSIg4e0BrOPfh088X+u3mOoAFMolAGjNiMDIWPcsmUFv/4a8cQTMoUCEvjHyy9fOHEC0nXkqaeOL1tWnZrKLmAgFpM8yT4zZ6Z/9hls8GNoX1NIERY24qGHsrZsgehCa8kiEBK5HBHq0aefLti1y3nUKPStz8mxDw7GJpmjY2Ne3tmPP+bd8nmYzZzz3kie6obcXDg89txz/nfeCWMbb+/yuLjRS5dC5s0sUYCiI4JHgXJFBFb2+OEqQ472R7/dL7rQFXQW9GBnkM+CpnQPnQU9eEjdtAmx8vVMtzYjb/t2qGzE4sVc/Qal72ZBX45RX1tqVHMvQw4ZyMQry8sW9ug5NAKmUCg3OAgzTq5Zg/gVoTDXdN00l5YW7NxJ1jWi9AaM0NHraicxDTBQXzu3a1ZfQAWYQqHc4DAME7tmzdQPPhCIem3CrY2398yvv+5FhxQLRjCUNJio7/XdOafvAQ92Bvl7wJTuCRTHWlpalpWV/fTTT1FRUUVFRZWVlc3NzXFxcbW1tVZWVvX19SkpKRcuXDh79qyXl1ddXd2+ffuqq6vRgirKVVVVBoMBZuiIQnx8vFAoNPN2USQauu8BUwY5ffcecCcwjEBmY9SqLPRarmVw0hvqC+gz4MEOfQY8pFk1YXNubq6np2deXp6rq6uNjY1arZZKpfgMCQnBv77du3fPmzcPIRqkFJZBQUHl5eWjR4/eu3fvjBkz9uzZc+edd8JPYWEhBBvMnDkTumvmzVoul4jFSqVSp9PZ2dnhE+0ODg4QeLIb8AkzJycnlMko+BQIBH5+fvn5+YGBgenp6ZGR3PJWDQ0N8ADjqyqYdsSeNDU1ubtzSy+b2pCq6a6KRCJ8ymQydHF2di4oKAgODsZe+fv7NzY2mnakDAhQiP6eoGw0sM+DNVyu2UFHL6kvoLegKZQ+BBqjac8zjHC2uLiYlEF2dnZCQgLiWkgvQAtvCQVCfAxpFIvFYWFhCHbREe2pqakRERHE2MxbXW0tXEHAEEZDyGtqas6fP49wGbqLUS5evAgNO336NEQdjRBvdMEnJDk5ORkF+IRU8wPBFTxcbcG03NLSgnFBayv7HWpqA1A13VWylXRJTEzE5QV2MisrC1XY8NcQlIFiAF4PYgRCxTB2XvQgfDdJIBA6eveK+gIqwBRKH4IYjkgIRC4qKgoqSNqHDx8+YcIEBKlCIff2Am+JyA8RKsQJZcSm8+fPT0tLQzk2NhZ6SSTNzBvBtNHW1hYeEHnDAwQYWovQGTJcVlZGjAFUvKqqSqVSoWw6UPdotey9QXzi+oC0dAqOAgfYlXx2uv+kC3a1rq5OIpGMGzcOOk1v0d2kMIzA3l1g29NlhfoHRiwVOfn24lNqKsAUSh+iVqtHjx5NyhA8qAspE6BDISEhu3fvRrQH8eMt3d3dIbTQocOHDx8/fhx6jEaRSDR58uQjR44QTeroDfCNkLecnJz4+Hi4RWyN6BlDwKGbmxuxJERHRyMAVSqVpgN1g7e3d2lpKVwVFhaizLV2BuJ4mJGQulM67j/pgvBXoVCgipMTExOTkZFBtlJuQgTWDmy4KRgEM93w5yiVCxW+FleT6vmK0GfAgx36DHhI0z/vAVMoNzJ6naGp0tDW3P48eiAQCIS2Lj1cY/+qoBEwhUKhUAYxbL5oT6Gj5wAs28AwAksbkbN/X6gvoBHw4Ae/oME3E4HSU+ivj0LpJQx6Q1O1oa3Bol9kixFJBDZOjMyOq/cBVIApFAqFMnTQaw3NtX0qw6z0yhWMFaS3b6+eqQBTKBQKZagBGW6pM7Q1WhgNvabEDMOIpAJrh36QXgIVYAqFQqEMTSBg6hajqtnY1myEEl8j0F0xI7NjZLaIfbm2foEKMIVCoVCGOEaDUa00alVGrdqoUbLC1p20Mex/QjEjsbYQSxipNQJfbkv/QgWYQqFQKDcURr2WzSaNHyicXse1MgwjEFoIRBYCISOWWjAD/xIQFWAKhUKhUAYA+h4whUKhUCgDABVgCoVCoVAGACrAFAqFQqEMAFSAKRQKhUIZAKgAUygUCoXS71hY/D8PArk84vm21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5" name="TekstSylinder 14">
            <a:extLst>
              <a:ext uri="{FF2B5EF4-FFF2-40B4-BE49-F238E27FC236}">
                <a16:creationId xmlns:a16="http://schemas.microsoft.com/office/drawing/2014/main" id="{2DF795B1-5146-4D2B-9B19-AC4CFF802D3D}"/>
              </a:ext>
            </a:extLst>
          </p:cNvPr>
          <p:cNvSpPr txBox="1"/>
          <p:nvPr/>
        </p:nvSpPr>
        <p:spPr>
          <a:xfrm>
            <a:off x="3978145" y="887318"/>
            <a:ext cx="3225760" cy="9246634"/>
          </a:xfrm>
          <a:prstGeom prst="rect">
            <a:avLst/>
          </a:prstGeom>
          <a:noFill/>
        </p:spPr>
        <p:txBody>
          <a:bodyPr wrap="square" rtlCol="0">
            <a:spAutoFit/>
          </a:bodyPr>
          <a:lstStyle/>
          <a:p>
            <a:pPr algn="just">
              <a:lnSpc>
                <a:spcPct val="107000"/>
              </a:lnSpc>
            </a:pPr>
            <a:r>
              <a:rPr lang="nb-NO" sz="1050" kern="100" dirty="0">
                <a:effectLst/>
                <a:ea typeface="Calibri" panose="020F0502020204030204" pitchFamily="34" charset="0"/>
                <a:cs typeface="Times New Roman" panose="02020603050405020304" pitchFamily="18" charset="0"/>
              </a:rPr>
              <a:t>For det andre opplever politikerne levekårsdataene som lite handlingsrettede. Det er vanskelig å lese betydningen av tiltak og tjenester ut av statistikken, og også innbyggernes opplevelse av nærområdet. </a:t>
            </a:r>
          </a:p>
          <a:p>
            <a:pPr algn="just">
              <a:lnSpc>
                <a:spcPct val="107000"/>
              </a:lnSpc>
            </a:pPr>
            <a:endParaRPr lang="nb-NO" sz="1050" kern="100" dirty="0">
              <a:effectLst/>
              <a:ea typeface="Calibri" panose="020F0502020204030204" pitchFamily="34" charset="0"/>
              <a:cs typeface="Times New Roman" panose="02020603050405020304" pitchFamily="18" charset="0"/>
            </a:endParaRPr>
          </a:p>
          <a:p>
            <a:pPr algn="just">
              <a:lnSpc>
                <a:spcPct val="107000"/>
              </a:lnSpc>
            </a:pPr>
            <a:r>
              <a:rPr lang="nb-NO" sz="1050" kern="100" dirty="0">
                <a:effectLst/>
                <a:ea typeface="Calibri" panose="020F0502020204030204" pitchFamily="34" charset="0"/>
                <a:cs typeface="Times New Roman" panose="02020603050405020304" pitchFamily="18" charset="0"/>
              </a:rPr>
              <a:t>Til sammenligning opplever politikerne Stedskompasset som svært handlingsrettet og konkret. Flere peker på at de kan «lese» tiltak ut av Stedskompasset. Grøntområder, sosiale møteplasser, gater og gatetun, og generelt vedlikehold er områder som flere peker på i diskusjonene om hva som kan gjøres for å sikre bo- og livskvalitet i områdene. Enkelte peker også på betydningen av tjenester og tilbud i bydelene; jo mer du kan gjøre der du bor, jo mer tilhørighet vil du føle til området. Samtidig kommer det også noen som ønsker seg noe mer av Stedskompasset, knyttet til innbyggernes helse og velferd. Er det de riktige spørsmålene som blir stilt? Helhetsbildet er likevel at politikerne er begeistret for Stedskompasset som verktøy. Det er handlingsrettet, konkret, basert på innbyggernes egne opplevelser av området, og gir grunnlag for å prioritere tiltak ut fra hva som opptar de som bor i området. </a:t>
            </a:r>
          </a:p>
          <a:p>
            <a:pPr>
              <a:lnSpc>
                <a:spcPct val="107000"/>
              </a:lnSpc>
            </a:pPr>
            <a:endParaRPr lang="nb-NO" sz="1050" kern="100" dirty="0">
              <a:effectLst/>
              <a:ea typeface="Calibri" panose="020F0502020204030204" pitchFamily="34" charset="0"/>
              <a:cs typeface="Times New Roman" panose="02020603050405020304" pitchFamily="18" charset="0"/>
            </a:endParaRPr>
          </a:p>
          <a:p>
            <a:pPr algn="just">
              <a:lnSpc>
                <a:spcPct val="107000"/>
              </a:lnSpc>
            </a:pPr>
            <a:r>
              <a:rPr lang="nb-NO" sz="1050" kern="100" dirty="0">
                <a:effectLst/>
                <a:ea typeface="Calibri" panose="020F0502020204030204" pitchFamily="34" charset="0"/>
                <a:cs typeface="Times New Roman" panose="02020603050405020304" pitchFamily="18" charset="0"/>
              </a:rPr>
              <a:t>Sammenlignet med levekårsdata og Stedskompasset, er politikerne mindre opptatt av hvordan Fremtidsverkstedet fungerer som et verktøy for informasjonsinnhenting. Dette kan ha sammenheng med at de ikke ble bedt om å ta stilling til Fremtidsverkstedet som verktøy, men snarere til de innspillene og vurderingene som kom fram som følge av verkstedet. Sammenstiller vi diskusjoner i gruppene med det vedtaket som politikerne gjør, virker det som om Fremtidsverkstedet har hatt betydning som kilde til informasjon. Behovet for sosiale møteplasser, innendørs og utendørs, er et tema som går igjen i diskusjonene fra både Stedskompasset og Fremtidsverkstedet, men det er først i diskusjonen av Fremtidsverkstedet at behovet for </a:t>
            </a:r>
            <a:r>
              <a:rPr lang="nb-NO" sz="1050" kern="100" dirty="0" err="1">
                <a:effectLst/>
                <a:ea typeface="Calibri" panose="020F0502020204030204" pitchFamily="34" charset="0"/>
                <a:cs typeface="Times New Roman" panose="02020603050405020304" pitchFamily="18" charset="0"/>
              </a:rPr>
              <a:t>fasiliterte</a:t>
            </a:r>
            <a:r>
              <a:rPr lang="nb-NO" sz="1050" kern="100" dirty="0">
                <a:effectLst/>
                <a:ea typeface="Calibri" panose="020F0502020204030204" pitchFamily="34" charset="0"/>
                <a:cs typeface="Times New Roman" panose="02020603050405020304" pitchFamily="18" charset="0"/>
              </a:rPr>
              <a:t> møteplasser får en fremtredende rolle. Betydningen av bomiljø, utleieboliger, og gjennomtrekk av beboere i et område for sosial bærekraft er et gjennomgangstema i begge gruppene som i liten grad vektlegges i det endelige politiske vedtaket. </a:t>
            </a:r>
          </a:p>
          <a:p>
            <a:pPr>
              <a:lnSpc>
                <a:spcPct val="107000"/>
              </a:lnSpc>
            </a:pPr>
            <a:endParaRPr lang="nb-NO" sz="1050" kern="100" dirty="0">
              <a:effectLst/>
              <a:ea typeface="Calibri" panose="020F0502020204030204" pitchFamily="34" charset="0"/>
              <a:cs typeface="Times New Roman" panose="02020603050405020304" pitchFamily="18" charset="0"/>
            </a:endParaRPr>
          </a:p>
          <a:p>
            <a:pPr algn="just">
              <a:lnSpc>
                <a:spcPct val="107000"/>
              </a:lnSpc>
            </a:pPr>
            <a:r>
              <a:rPr lang="nb-NO" sz="1050" kern="100" dirty="0">
                <a:effectLst/>
                <a:ea typeface="Calibri" panose="020F0502020204030204" pitchFamily="34" charset="0"/>
                <a:cs typeface="Times New Roman" panose="02020603050405020304" pitchFamily="18" charset="0"/>
              </a:rPr>
              <a:t>Administrasjonen hadde en mer tilbaketrukket rolle i gruppearbeidet knyttet til de ulike saksframleggene, og vi har derfor mindre informasjon om hvordan de vurderer de ulike informasjonskildene. Gjennom gruppearbeidet som ledet fram til vedtaket får vi likevel noe informasjon om deres vurdering av informasjonsgrunnlaget og om hvordan de forstår sosial bærekraft. </a:t>
            </a:r>
          </a:p>
          <a:p>
            <a:pPr>
              <a:lnSpc>
                <a:spcPct val="107000"/>
              </a:lnSpc>
            </a:pPr>
            <a:endParaRPr lang="nb-NO" sz="1050" kern="100" dirty="0">
              <a:effectLst/>
              <a:ea typeface="Calibri" panose="020F0502020204030204" pitchFamily="34" charset="0"/>
              <a:cs typeface="Times New Roman" panose="02020603050405020304" pitchFamily="18" charset="0"/>
            </a:endParaRPr>
          </a:p>
        </p:txBody>
      </p:sp>
      <p:sp>
        <p:nvSpPr>
          <p:cNvPr id="19" name="object 4">
            <a:extLst>
              <a:ext uri="{FF2B5EF4-FFF2-40B4-BE49-F238E27FC236}">
                <a16:creationId xmlns:a16="http://schemas.microsoft.com/office/drawing/2014/main" id="{6267352B-BF04-4F3D-B430-EE32847FB6BA}"/>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20" name="Rett linje 19">
            <a:extLst>
              <a:ext uri="{FF2B5EF4-FFF2-40B4-BE49-F238E27FC236}">
                <a16:creationId xmlns:a16="http://schemas.microsoft.com/office/drawing/2014/main" id="{C63808DB-B9E7-4CC5-BD07-9ABD574B288E}"/>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 name="Plassholder for lysbildenummer 3">
            <a:extLst>
              <a:ext uri="{FF2B5EF4-FFF2-40B4-BE49-F238E27FC236}">
                <a16:creationId xmlns:a16="http://schemas.microsoft.com/office/drawing/2014/main" id="{95B949F2-FA93-14D9-5F0C-8BAA16EFCE9D}"/>
              </a:ext>
            </a:extLst>
          </p:cNvPr>
          <p:cNvSpPr>
            <a:spLocks noGrp="1"/>
          </p:cNvSpPr>
          <p:nvPr>
            <p:ph type="sldNum" sz="quarter" idx="7"/>
          </p:nvPr>
        </p:nvSpPr>
        <p:spPr/>
        <p:txBody>
          <a:bodyPr/>
          <a:lstStyle/>
          <a:p>
            <a:fld id="{B6F15528-21DE-4FAA-801E-634DDDAF4B2B}" type="slidenum">
              <a:rPr lang="nb-NO" smtClean="0"/>
              <a:t>21</a:t>
            </a:fld>
            <a:endParaRPr lang="nb-NO"/>
          </a:p>
        </p:txBody>
      </p:sp>
    </p:spTree>
    <p:extLst>
      <p:ext uri="{BB962C8B-B14F-4D97-AF65-F5344CB8AC3E}">
        <p14:creationId xmlns:p14="http://schemas.microsoft.com/office/powerpoint/2010/main" val="4123988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778250" y="931863"/>
            <a:ext cx="45719" cy="7792446"/>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9" name="object 9"/>
          <p:cNvSpPr txBox="1"/>
          <p:nvPr/>
        </p:nvSpPr>
        <p:spPr>
          <a:xfrm>
            <a:off x="278939" y="1331656"/>
            <a:ext cx="3329304" cy="981679"/>
          </a:xfrm>
          <a:prstGeom prst="rect">
            <a:avLst/>
          </a:prstGeom>
        </p:spPr>
        <p:txBody>
          <a:bodyPr vert="horz" wrap="square" lIns="0" tIns="12065" rIns="0" bIns="0" rtlCol="0" anchor="t">
            <a:spAutoFit/>
          </a:bodyPr>
          <a:lstStyle/>
          <a:p>
            <a:r>
              <a:rPr lang="nb-NO" sz="1050">
                <a:latin typeface="+mj-lt"/>
              </a:rPr>
              <a:t> </a:t>
            </a:r>
          </a:p>
          <a:p>
            <a:endParaRPr lang="nb-NO" sz="1050">
              <a:solidFill>
                <a:srgbClr val="00B050"/>
              </a:solidFill>
            </a:endParaRPr>
          </a:p>
          <a:p>
            <a:endParaRPr lang="nb-NO" sz="1050">
              <a:solidFill>
                <a:srgbClr val="00B050"/>
              </a:solidFill>
            </a:endParaRPr>
          </a:p>
          <a:p>
            <a:endParaRPr lang="nb-NO" sz="1050"/>
          </a:p>
          <a:p>
            <a:endParaRPr lang="nb-NO" sz="1050"/>
          </a:p>
          <a:p>
            <a:endParaRPr lang="nb-NO" sz="1050">
              <a:cs typeface="Calibri"/>
            </a:endParaRPr>
          </a:p>
        </p:txBody>
      </p:sp>
      <p:sp>
        <p:nvSpPr>
          <p:cNvPr id="6" name="AutoShape 2" descr="data:image/png;base64,iVBORw0KGgoAAAANSUhEUgAAA4QAAAINCAMAAABRWEGtAAAAAXNSR0IArs4c6QAAAARnQU1BAACxjwv8YQUAAAKmUExURQAAAP7+/p7E5vX5/P7+/v39/V9fX/39/sDZ7/Pz83Wr3P7+/vb6/V+d1v7+/j4+PleX17+/37LQ6mCe1vn7/f7+/sLZ7lqa1f7+/vb29rfH57bI6F+f37XL57fT7UFBQf7+/l+fz1mZ0pC74/7+/lua029vb9jn9f7+/v///6PH54254m6n2l+f1P7+/qTI6P7+/o664lqa1LTJ6Vub1Pn7/f7+/o+74vr8/fr8/v7+/rXJ5rXL5lub1SQkJHqu3bzW7f7+/uXv+LXL55aWlnuv3WWh2HR0dP7+/lub1f7+/peXl////83g8mai2IGy31ub08TExFNTU7TJ5Ofn5wUFBVub1LTL5/7+/rzW7v///4e24JW+5FmZ1Vqa1dzp9r3X7uLt93h4eF+d1bXL51ub1P7+/lmZ03Oq21qa1WOg17PK5K3N6bLM5ZS+45S+5PT4+////woKCnes3LTJ5lqa1LTL5n+x3ury+mqk2Yu44Vqa1Vub1f7+/tbm9P7+/vr6+ujw+bXK5rPK5Vqb1Vub1Wii2KPH53ar3LTJ57TL5hoaGlub1Nra2kdHR63N6u71+lub1LTM51qa1bfT7P///xsbG2ij2GKf1/7+/rXI5f7+/sfc8Wtra7XL6Fub1Vqa1f///5nB5Xyv3bXK50pKSm6m2t7e3rXL57PL51qa1P7+/v///7rV7bTJ5fD2+7TL5/7+/pubm93q9nCo2vH3/P7+/tvp9r6+vlub1f7+/tzq9sbc8f7+/rXL5lua1qjK6P7+/v////z9/m6m2QAAALXK5y0tLVua1XKp2/7+/rXL6P7+/i4uLv///4W04K/P31qb1P7+/tLj8/7+/vX4/NPk9P7+/qGhoZ7E5v7+/lyb1P39/dfn9Ym34ZrB5A8PD7XL56MNNf0AAADidFJOUwCv9P9I+PX4/+f/t///+PggCPH/57/vh1jnIDgIz//4xxAo9vVw8//PYP///xj9/+r/MBiX/9f////yaOef+//v3/+A8P//8/qn5/B47f/5QOv2MOj+r6/v/4D/9lC3///q8/7/+PdY/7/9WPIo///o//76SGDH////92jP/P/p5um/cI/X/PP/YN/83+n3/+h4l+fwCPz9//lQ5u70h4DvEP/61/f/6Y9A94cY/3j/9/bv6///j//s//7//+ufOPOXKP/8/+/66Pvzp5/6MPgQxzjs+/7/p+//6Ejw6//1/bcIy92qAAAACXBIWXMAABcRAAAXEQHKJvM/AAAvtklEQVR4Xu2dj58c5X3fz+C2GELDYYHCSefwo4rr2JiAwLEs2Qbf4QYS47oCycWIFrQlkeQjrDgUgWkiThD3FB0CiUhYcEIOwuhkKl+DKRpQZBxL12LF9RE1bVpqkP6TPs/3+c6P3X322ZnZ2ZvvM/t5v2Bvfjwzmtln3/v8nO8OAAAAAAAAAAAAAAAAAAAAAAAAAAAAAAAAAAAAAABgYGBGMaI4MKHZrRdHVs7MDPFuAEDPGJsZOTyxqtaW4YmR7XARgJ4wOD5ybphV68jw2u2r+TgAQAEMjh/YwnqlZ+7c0SV8PACgC3IJGDI7MTLD5wEA5GFwci3rlJ+53fAQgJxsOj3LIiWZnTg9MnJ0ZmZmkJMZ5nV/6bmJOU7VwKrDaCECkJmZE60+DZ8e6dz1OTQ+cq710B0jY7wfAJCCscPNwxCHDk9m6WYZ2nRggo+MGN4+z3sBAG5mmhqCs2tX5hr6W72yScS5keW8CwDQnv2NnaGHDo/zjjzMT65taFfOHsZIPgBuJg+xLsSWfEVgA4ObGluXJ9A4BKAtg9uTTcG53YXpMnMiWR6uRV8pAFYGjyZLrC2TjUMQXTJ/dAefWDOBuTQAtDKeqIgWWAjGjJ/js2t2o6cUgEaGEj2iw8UWgjFDh+Oydm4lbwQAKAZH4jbbjk28sRcMTsatzmHUSQEI2R+bsWqSt/WKwe1xaXgCw4YAaMbittqq7T2qiCaZPxAVu3NHeRsA/czKWImRBVBQs/wE/4u12iEMV4B+Zz7qkJkdWcAOy7H4n0UHDehvlkStwS0LPJFlJhoROY3RCtDHHGUParML3zgbPMD/NqqkoH9ZHj3ksNDFoGFJWBjO9rpLFgCZjIdjBSUUg4bBqIPmxAJ1CQEgiag2WE4xaBgP26SHSrwIAEph8DR/+ksrBg3zYWGIKinoM+bDAfryS6D9Ya14N28AoB9YHsbSnhAwPLA6fMjpBG8AoPqMhR97GYXPfNhLexrdM6BPWBJWALfzhrIZ3M0XdA4Wgr5gnCeLzu3nDQJYaS6pdg6zZ0AfMMmf9x2i5qnMcOk8DAtB5QkdHBb2LN8QT5+Rdl0AFM1+81EX2Acyzz22OxCZFFSaGW4PShwNgIWgH1jNLS+ZI3KRhaiRgsoyxDM1T/O6NEILt2CkAlSU5TxGL3c0LrRQ6rcEAN0RfsIlj4iH1zjC6wBUiUGesz0suq4XWtjL4KcAlASHVpI+Gj5vxgtnERkYVI7t9NmuHRI/I2XI9OCuwkAFqBhLzAChD2Nw43SlwqvNAGRl0HSMznoRRIIL7bW8CkAl4CASnoSQ4NAbB3gVgArAs7Z9CSAxyF2kM7wOgPeMmQahPxNReGrPDjQLQUUYNL3+cx71N/JEc8R+AhWBG4SCHqTvDHfOoEIKKgE/QniYVz3BzO+pboX0b+/+yC11kdx+2d0f5YsEhXFU1+18ezJhuRmz9+yrIzV/8E/4Iy+Tv/s+XycoirEtXjUIDdyjW83pa5fV68f/6suBSC588BOfr9/yGl8pKIyjXjUIDaZCeqiKFdK76+dfzx95kVz4lfpFfKmgrxkyPaQVHLL/H/+sLtrBIHj0H+qf4osFfQ0HI1UV0slq9ZL+sH6cP+xi+e36R/hiQX9jwuMfmtxRq9Zv+V4kvSBUFdL6LXyxoL/hmT6KaoUE/mb9x/xZl8uKOl8s6HPC39Sf4/WKUK/zJ10wdUgINMsPs4RbeENFgITAE6If8a1c9DVICHxhhp9oqtwwBSQE/rCffyWmYr9nDwmBT0xSXI6KPUwBCYFfbF9Vq1XsxykgIfCMwaOreKkqQELgHVWbww0JASgZSAhAyUBCAEoGEgJQMpDQVxAZqDJAQk9BZKDqAAn9BJGBKgQk9BJEBqoSkNBHEBmoUkBCH0FkoEoBCX0EkYEqRVoJL3576x36/3jNLCl2rfgML7lIler5Ny7gpSSQsBlEBqoUVgmvp17mBh8goSRQf6kUdgl/9mlt4id5VRNpR/sayClh64kgYVogYaVoL2FwPKkNJJQEJKwUDgl36ddbb1IV0+ui6uijb+uK6idJyYvVsjZL63Xx28YxI+71+ghdp9Vl6a4Vv3uTqtpGqcxh+pX2h8n0ws/+GBKmAhJWig4l4fW6ZaidYgnvMPvMmlZI/a/0Ch2kpOGR1ymD1dG76kZpThUdZv6RKJlZaGyIMsjOZiBhpWgv4S4lBBmjpDICNkoYVR2VXlHNlQ7Qe8yRuvjT5zGLlCo6jE/EycwC6dgCsrMZSFgp7BLqqqJ2hKVQFdNWCVWF0hizy9RKDVq7W3/t0+pIXSTqxFSrjVNFh9GJomTGTbQJ0wEJK0X7klBjHNHrrRKqAjJsE/57qoQS+ohdaie1JcnkUMIoFR/GEnIyozskTAckrBSdJCQprCWh2a902rXij8Imod5zgfov0lcRSRinosNYQk6GkjALkLBSuCV0tQkpgV5TNdDn3+B1JdvWb6naaEKnSMJEKn0YnShKhjZhFiBhpXBLqFpyqqTSL5GE5Ileul6t0BbdDKReVOLWX/tfpBodqdPEElKq6DAjXJxMLaB3NCWQsFJ0kJD6aPRaJKGyhccJ1UKdNuhaJsmkiTtewt2xhJQqPIxOFCfTq6rGCgnTAAkrBbLTR5BrlQLZ6SPItUqB7PQR5FqlQHb6CHKtUiA7fQS55h9XPfLSbRue4jenEWSnjyDXPGPpI2v4bbGB7PSR7LnWMBeJhot6Tfpcu3rZS/duOMiHieHIhg2LX7qBL7E7li7bo0749XdePPP6CzYgoY/Ycy0agbUgVsJLFturaELYc+NP+ELz8/7OIHj45ofYOAuQ0EesuUazInYp1xJzLSJ6KKHtn1OkyrVrb1QpN97zzpkzz/AHUgwPnTlz6Xkn1eWt6bI4XBYEJ1/kk9qBhHK5RFfTdEWmBVuuPf8GzfNV+CPhS0eC9R+e4Y+iSF7/7sYguHEpX28e1NfMeXyydkBCoVzykqOaZpfQVEUdgUP0Lpo9qF5MMIQweklwfOu31OJ1+jkzbeuurT94g+PtqS20EB4c/uXzR/9cM51zbeltQXDNE/xBFMsz5wXB49fyJWfnxmD9zXymtkBCkVz7pLrvjdeoapr1Q2rNteOhCqZoag0cQk+qNAQkiaKXqIPVuvLtOrNKMUlo73FOER4cnSQ+f86S8Kr3gvWX8w2J5vWTwZ68VdJlwfqv8Wna47GEVy97acMGTlI2j2948qXuW/ARyw4GwYeOzLPnmnKICkOywjwbRrrpBa1LVCVVWynUiNmln1QzEbrIOqrWmvn4eodGbwoPDv9G588r4dL3gn32zkJxPPRycPASvuxsrAuCjuWgvxJe8uRO3iuHg1/813x13aGraY85q2ltck1XDcOiyRI4RO02AukHVnSF0jxNRj06JCEdQ3ZpucwOjd4UHhz+jc6fV8I1wUnxVdGQRV8PnrqKrzsLS/cE3+VTuPBTwmu/qDbvu+fbZ84s4vsomV+dee68d9U1bSigOExRTWuba8+/EVphDRzCkUXCUCMc10Cnbyth3Objg/lvdP6cEr4UrPekHNQ8dDJYwxeehWXBw3wCJ15K+MiRILhHXhbe947uSeNrzI2upv2Kz9iO9rmmW2osIQkW6hfWIhsCknQsCXVlVlVJTdWTD+a/0fnzSXjtkcDdbS+M+9YH6/jS07P0v6e7SR8lXKxqa/fx9cviofPWB/fmqbckuC1FNa19rmmhyIrQOjaIfTPKKLmoL5XlitqECQlJLLWDjgsljHxTf6Pz55PwtuBDvhdP+HbwOF96elIWhD5KqKqil/LVy+PMxuDxrix8NljfqRy059r1RiOlixGuNXBIa0ASSkMvzRKa3tHrlMtqTfe7hgfHJwnPH/ndiFPCG4L14kbn3Szal70o3BCk6/31T8LFwXrJFZn7TgYbuhjbVdW0FBlnzTU9bmc6TdoFDgnntVFl00hkmnWtEurfLtAJtL71C46Tl3xweNrk+dX+ZpwSPtlxAFsclwYb+OLTcm2wPl2XxVv1r/KbJpeGX7r7ThB0Hngpkyc2dtMufDJ4jM/joudfnaZN2BVOCXcGnYt7YSxaH2Ss4nwn+CUf24Hfq3/Ab5pYvlr/Jt+V4tr/ILguajiTpw3PpKym+S7hDcE+vhOP+GXwCF9+Sm4MnuNDO/Av6rv4TRPLB/Ur+a4Ua1KVFOWSpw3PLE5XTfNdwmd965bRPJd1lGJN2jrbN+vnP8rvmlTerP+Q74pKCpn9oknytOGZnUGq6cz+teQb+WKaeSTSeD14jy8/JY8HaYfRvlf/U9mtwk/Ub/8+35XOPR8a9Jdmza6Qq1NW03yX8N503zWyeCbYyZefkj1B2h7g//vZ+o8elKvhB2/W6x/lm1LsCeQXhKoo3Bjkm2r4bHAPn8KN7xI+5UU2NhMEfPkpCQI+sDO/83t1sZyv/r894eBPgpN81bK5JljGV5yNtNU03yU8EjieMxfLxt5J+MILP//eW+YzL5ArfxrXRf1p0L8Y3MtXnI201TTfJcz08RRDD0tCYTjv1JcG/RPBU3zF2UhbTYOEZQAJiQ2eNOgXBXv4irNxMGU1DRKWASQkdgaePIKWtfnApM02SFgGkJAIAiHPD3Yia34xkFAykJDw5rYgISSEhCUDCSEhJCwZSAgJIWHJQEJICAlLBhJ2LeEVe0+dOnU/r4gAEhKQ0NAPEk7/4wsvHBNlISQkIKGhb6qj05vv5CUBQEICEhr6RsLRu77BSwKAhAQkNHgXGagJ131ue/rUKVUTNYyiJCwDSJgC3yIDNeO4T+1gZOHU2VfMggggIdGj2zoWf/WmgFJ3OKTHEvoWGagZx31OndUSknvT/FcKkJBIdVtTZ3WX2hV72zYnrtjblLetRrUkSSBAQs8iA7WQUsL/9jHaJAVISKSXUNVq2lriv4SeRQZqwXGfieooJCyLgiScdowwVUBCvyIDteC6z7hjBhKWRX4JR0+dor40LeFo2JpQ7QqzdfSub6hlvag30VwMmpOh85u10nlu0oRJTA+5Ea45tV5sS68l9CoyUCt+fjwhIeG6LeWgkUxJGPaqXbFXibXtaa2S2n2/WtQJuJijRKOhUVNnSVD1MvXrHwuTJCRsTF26hD5FBmol1X2azBIEJCQct2XaEkaX39LuaaZJIjJqlOqn5A4bRrWdbU+rV7X1ir0JPaOFhIQNqSVIKIjMdwsJZZNXQqotUi1T968ZCckZhS7fqBBT+6gaqg0LVVT7jp36fXJQHUDWWSRsSA0JG+mNhOKAhITjtpIl4f2m2AvNoQKxRULTF0412GPmQLMxLjyTEjakhoSNQEIr/Sehssw4okXjAYoOEpqdimOn/josAvVp1HaLhInUkLARSGilDyXU+lCdUosWNvE6V0c1yijTL0NoZVskbEwNCRuAhFb6UcIQEo0HHEgiEqhFwkS7Xxt1LJoipc1j50g1KlabUpuX9kBCJ5BQNgVJqKRTGk2dVSoafxISslC084VRlYyM0sP7U39xp/IvOsYsT3NLsyE1JEwACa1AQtMspO4aKtQSEiq3yCvqUNU7ySjqGdUNSy1bmET3x9w/dVYf2pgaEiaAhFb6WUIJQEInkFA2kNA/IKEVSFgukNAJJJQNJPQPSGgFEpYLJHQCCWUDCf0DElqBhOUCCZ1AQtlAQv+AhFYgYblAQieQUDZdS9hhLouNHId0ABI6gYSygYT+AQmtQMIsQMLugIRWIGEWIGF3QEIr/S4hPU4YP5KrFzngYXKRAxwmDlGvp0yAi9HNd47yYg4goRNIKJtCJDTPyScljAMeJhbDAIfxIdOv6GeWzMG/UMvmqeDsQEInkFA2RUhoNGqUUD9H2LQYhayIDyE4mS4YE1EtMgEJnUBC2RQgIccvbJRQvZhHeuPFKMBhfAhBP9JskvET9pmBhE4goWwKkDCMX9hJQvViGn3xIURCQqqx5gASOoGEsilAwjB+YUcJ9YqOWJEIeajjW1AIYUiYHkhopa8lDOMXppDQdL1Eh5gKakN1lCLOZAYSOoGEsilCQvW/7k8h/UzAp/YSalOjQ0w/DEuoFxMxfzMBCZ1AQtkUIiHFL1RKqWLMBCy0ShgFOIwOoX4Y1VKkZMrCqOsmK5DQCSSUTTESGnvigIX2klA3AM0IfXiIjmu4+dW9Jlk0pp8dSOgEEsqmawkLwriaF0joBBLKBhL6ByS0Agm7BRKmBxJagYTdAgnTAwmtQMJygYROIKFsIKF/QEIrkLBcIKETSCgbSOgfkNAKJCwXSOgEEsoGEvoHJLQCCcsFEjqBhLKBhP4BCa1AwnKBhE4goWx6LKEJ8xRBz0/0AEjoBBLKpgAJ9RNMja7F2CTMG1LNASR0Agll072E9GD8tqfbWNgIJCwCSGiljyXMFKUQEhYBJLTSjxKOmgfhKWBFyLSqmBonkxHv1StHuNerOk3b6mtOIKETSCib3BJSsELtGcWXIchHE+kiGfE+EeweJWERQEIr/SfhtqepQCOnwnLN/JKEdizyzJSE0RIkLAJIaKX/JNTqKcg+XSiqhTBoqCoFo7BpSQlVEkhYBJDQSv9JGJeEmqmzp+LiTxeIccR7SFg4kNBKurukD67ptxBDXgnjNiGhi76khLRfrRoJKS0kLApIaCXdXY6qD19UURNCbgm1WYkvFGVe2E8a/p4ER7znW0ZJWBiQ0EqGu+zBR7Ab8kvYAI0Wxh0zRBjx3mzwVUJq/KpLFwQktJLhLvP+BF+P6FpCiritikX1OZ06S0MU6v4aIt4ngt2ThD14B3oo4bS6YvoCkQMktOK+y4aKW9UkVJ9QhbknavRSMadbgbpyykWfSkDB7mmV1vXf4uihhETOX2zrEZDQivMuqVsiysWGGSbl072EEui1hOZX36QACa247rKxM58bTmKAhG3Q2RYV16MoCReeIiVMDmurqpssByFhG8xXJ1uY92cTewQktOK6y2RJeEyYgpCwHfSQpGnfTvNfMUBCK867TLQJIWFv6K2EohrxCkhoxX2Xce8oJOwNxUuYqI5CwnIoVkLJQMI2xB0zkLAceiVhU8gVAUBC/4CEViBhufRSQmGzKxSQ0Iqfd6npuYS6h6PdN8/UWbWniC8mSOgEEsqmeAl5fnb0x9Gi8kJCeUBCK5AwplFC8qwdzp1ZgIROIKFsIKF/QEIrfSzh6OZX9+oHJmh23j/S/BLF/ebPv6LRNtWmCvc2JH+FJDRPVtCzGOGgQGYgoRNIKJvuJbzrF7o4o+mVo1oiW0kY7+Xk1FRUooYS6if2TFTEXEBCJ5BQNt1LmJjbRfHWbBLGe8PkNHWIQpZqCU2gtvwPDEFCJ5BQNt1LSOawcvrhV4uEib0mOUdHjKqjZt1UTPMACZ1AQtkUJKGZ78zNvxYJE3sbnG2SECVhOiChFUgYP3FnlTDaG0rYWBLSSxcxByChE0gom4IkZOU0FgkTe03y1urol1RhGSXKDCR0AgllU5CEibldFgkTe03y5o6ZK3QUqC6AhE4goWwKklDJRq06JR4bx39IwsTeKLlanv5SXBJSmxHV0VRAQiuQUBVmyiIuA2nQ3fwxEsZ7w+Q0r5sKQGoTjmr/8jcKIaETSCibriUsBBIxNjQzkNAJJJSNDAlpMk3YUswBJHQCCWUjQ0LTZjyWu38UEjqBhLKRIaFpM5riMA+Q0AkklI0QCbsEEjqBhLKBhP4BCa1AwnKBhE4goWwgoX9AQiuQsFwgoRNIKJuiJKSYaTzmnp3ujoaEHYCEsulaQp6onVOj7o6OgIROIKFsipKQyC0hAQlTAgmtQEICEi4IkNBK/0rIEQ6NQUajOHqhXqLpoKN3fUMlNA8VJoMbWo7OBSR0Agll062EYVkWaxRHL5xWe8zSqDbNPGHYGNyw5eh8QEInkFA2hUvYHLOJdpjfm7DshoQ5gIRWIGGkUXP0Ql3yKQn1qn7At2k3JMwBJLQCCSONWktCi4QoCbsBElqBhLFG+oUDVaimIPW7JCRM7lZAwhxAQiuQMNIojl647Wld3rWUhA3BDSFhDiChFUgYaRRHLzR7miRsCm4ICXMACa30sYQc2jDSKI5eSHumzjaXhOFuovnonEBCJ5BQNl1LqAozPfIeaxRHL9R7Nr+qi75Em7ApuGHz0fmAhE4goWy6l7AJVinuHm2kw+6cQEInkFA2hUtoCr220Qs77M4JJHQCCWVTuIQdohd2G9zQDiR0AgllU7iE1MpzRC/sMrihHUjoBBLKpngJywASOoGEsoGE/gEJrUDCcoGETiChbCChf0BCK5CwXCChE0gom15KSDNkFgRI6AQSygYS+gcktAIJbUDC3gAJrUBCG5CwN0BCK/0sYSKEoY5gaOKo6XkxrxgJaYqM3ju6+dW90TNMxQIJnUBC2XQtYRzCkJ5PMo/T06JSUkk4dfYVnrY9etcvelUyQkInkFA23UqYCNxknoygZ+XN4rSWcFrvp1SjBc/aTgAJnUBC2RQjoX5K0Cwp6zbfyYu6OsrxK9TGop8hTAIJnUBC2RQjofaLddOlIC9qCafOUotRNxUhYUFAQiv9KyEVghzMIiFhVBJSk9AACQsCElrpXwnjEIZh3BhrdVQDCQsCElrpXwkTIQytHTMcTk0DCQsCElrpXwkTIQwpcoWRjiqh01/S44QmnsWoWmcJzYZigYROIKFsupUwGcKQhDS1T90fc78pJWmwXm+FhAUBCa30r4TZQxjyEYUCCZ1AQtl0K2HmEIaJnprigIROIKFsupUwcwjD0aijpkAgoRNIKJtuJTRNvh7UMDMBCZ1AQtl0LaEIIKETSCgbSOgfkNAKJCwXSOgEEsoGEvoHJLTSzxLSuDwvlwUkdAIJZdO1hOG87VKBhE4goWy6ltAEkikZSOgEEsoGEvoHJLTStxKahyg23xlGUtOh1/QMNp7Gpv5Qis13tom51pqeNmcFEjqBhLLpUsKwJORIatOv6Ebi5juVXHpVtxf1Ji2iWm+NuWZJb3ZkBBI6gYSyKUrCxOTRKOBFXFU1c0vpgfvWmGuW9FmBhE4goWyKkjBRj6RSjTZEk7VNQdcm5polfVYgoRNIKJteSag3b3taF3phvDVNewnj9HmAhE4goWwKlnCUXFNbtFBTZ1UbkCIAc0moaZSwNX0uIKETSCibQiU0MfCNcapqqWuX5hlek4hISmhJnw9I6AQSyqZQCY1xRqqps3+ta5fhpqjbMymhJX0+IKETSCibQiWkUGuqDai3bHv6N/eq2iUVdsdO/VMT6km9NJaELenzAQmdQELZFCqhKtpOndr8qglFOmp+JU2PEaqd1D2jNyQltKXPBSR0Agll07WEIoCETiChbCChf0BCK5CwXCChE0goG0joH5DQCiQsF0joBBLKBhL6ByS0AgnLBRI6gYSygYT+AQmtQMJygYROIKFsupaQf5bJQWL2dq+AhE4goWwgoX9AQiuQ0AEkLBhIaAUSOoCEBQMJrfS3hKMtYQvDuIb6KYlXjIRtYh4WAyR0AgllU4CE+lFBbZ55OJfipnFcQ1qepvAVU2f1s4TawoaYhwUBCZ1AQtkUIKEu1fQz8vSIrlGR4xqaspGizEzrVG1iHnYPJHQCCWVTgIS6jkkC0qIOa8hP7pJzpk1oAlm0iXnYPZDQCSSUTUESkl66ymlsM6KxeVrCMO4hJCwASGgFEmoJdXGow2nHEkYlITUJDZCwWyChlb6X0NQ81TLVRlm01uqoBhJ2CyS00tcSar1MSXfF3t80srFocceM6bQhIGG3QEIr/SzhXb/QHaNsnRkKDEUjNae/pMcJp85SUanWIWG3QEIr/Szh5juVelzOHeOFUDTdH3P/FRTSkAbrdTEJCbsFElrpYwkbSPS/LCiQ0AkklE2xEnJX6YIDCZ1AQtkUKmGi+2VhgYROIKFsCpXQ/CBvCUBCJ5BQNoVKWBqQ0AkklA0k9A9IaAUSlgskdAIJZQMJ/QMSWoGE5QIJnUBC2UBC/4CEViBhuUBCJ5BQNpDQPyChFUhYLpDQCSSUTY8lHKUIbBHmufsYWm9KkwdI6AQSyqYACSl+TBuPbBImnrKHhHmAhFb6WUKKcbjt6VQiWSUsAEjoBBLKpmsJMz05AQmLABJa6UcJR83z9BxSzTBtohqaJb1gLDumNtPz9HpVpwmrr7TbvNz1DXNCPm02IKETSCib3BIqWYwuFGCbIB9NuBkKQ/rrHzOCTauS74q9kZPNJSG/qNOoRP8mjOSdCUjoBBLKJq+E256mAo2cCss1E1xNOxZ5RoLFSy4J9UYTui0+KC2Q0AkklE1eCSluE9unC0W1wGFGdSkYRl9L+ET9Ny4JdcLwNSxb0wIJnUBC2eSVMC4JNVNnVREWyqULRLUhagQaIGFhQEIr/Sdh3CYkdNGXlJD2q1VjFaWFhEUBCa30oYTarEQHijIv7Cc1kfCNjNoqUzdFSVgYkNBKP0rYAPVoxh0zhI7yq60yGyBhYUBCK30s4dRZ7Q1NPaNQ96Tj1F/cqVxTa9oqs+VsJGFiCCL2L9TPvEJCF5DQSh9LqJSJGofUW0PFnG4F6sopWaV7Uje/qoPhG8n0uv7L6/FL9AoJXUBCK/0soQQgoRNIKBtI6B+Q0AokLBdI6AQSygYS+gcktAIJywUSOoGEsoGE/gEJrUDCcoGETiChbCChf0BCK5CwXCChE0goG0joH5DQCiQsF0joBBLKBhL6ByS0AgnLBRI6gYSygYT+AQmtQMJygYROIKFsIKF/QEIrfS/hn33hv/zPukhuv+juv+fbaQESSgYSEqlv6wtv8UdeJn/3l3xDTUBCyUBCIu1tfa9eP/5//iQQyZcf/Lf1+ue+z3fUCCSUDCQkUt7WF+rnf8AfeZH8yVfq/5vvqBFIKBlISKS7rb95qy7awSD48efrv8G31AAklAwkJNLd1s/rx/nDLpbfrn+Eb6kBSCgZSEiku60H6g/yZ10sX65/jm+pAUgoGUhIpLutz9Yv5M+6XOp1vqUGIKFkICGR7rbqdf6kCwYS+gckJCChSCChFUgoHEjoH5CQgIQigYRWIKFwIKF/QEICEooEElqBhMKBhBn4nZ8/8B956rswbr/s7o/yPbUCCYUDCdMj/ZEY+2R8SCgeSJga/UjMX32Z3zdhXPjgJz5fv+U1vq0mIKFwIGFafl4//3p+00Ry4VfqF/FtNQEJhQMJU/I3b9VFOxgEj/5D/VN8X41AQuFAwpT4+0gMJJQOJEzJP5deEKoKaf0Wvq9GIKFwIGFKPlv/Mb9lcllhzUxIKB1ImBJ/MxMSSgcSpgQSlgAk9A9IyPfVSEUl3BM8w8lcQMIFBhLyfTVSUQnfC37FyVz4LOEivgevWA8JbVRUwtuCFzmZC3u+Xfz21jt4sQc8/8YFmf4Fe77tDJ7ge/CKjZDQRkUlXBx8m5O5aMq363/2af3HBwk3BGf4HnxiUbCHrz8tkFA2TgnXBV/nZC7sEhJmObnFQp7dWsIs2PPttuByvgefeCJ4nK8/LZBQNk4Jlx4JHuJ0DvyVcHHwDt+DT7wY3MvXn5YM1W5IWAJOCQfuDS7ldA7sEqrK4qNv6+e//h29flLtMH+CXSt+96a6cui4WteVSrP7+IrPsFu8X+9Y8ZnW3fo8P/vjqDoanXXrD97Q5zMJaFMCe769HzzM9+AT9wTP8vWnJUO122MJU5UYInE38tcF+zr3H7aV8A5e5tf6dcGtN2nJ6rR+XC3qbbw7ISHtv/ht7a3+v2m3OQ9Zqv+F+KwqxS46X7gpgT3fVEnvYc/MvuBqvv60ZKh2eyzhU8F9fBO+4S4JBx5PURSmk5CkUqWcNiUS5Pk3LJaZ/abUUzTtNufRkul/IXFWnSxOoDclaJNvtwXP8U34w5lgJ199atJ1sBEeS+hnN5vimQ45ui7Y+DonbUs6CW+9SRVStEi6GExxR+sJCWld1UONhU27jZzGtq13JM6qE+jzxZsStMm3dcFJ70YKXw4W89Wn5v3gZT64Ix5L+MXgZr4Jz3g9eI9voQ33Bic7zZpJK6Fu3OmaJksYtvY4UbOEaotuE7bsNhXNWMLorLGE4aYEbfItVUkvixeDPVfxxacmQ7XbYwmfDT7km/CMm4M1fAttWPp48HCH9m6WklATlnRqv6Mk1Nx6k9rYtJuSJCSMzhpLGG5K0E7CdcGf+9UqXPRusIyvPQO3pf6u8VjCnwT7+CY847HgO3wL7bhkZ3DSXSNNJ6GRR2MkoxItISFJZLpYzAk0elfTbjqEl7bekThrKGG8KUE7CQfWBO961af2WLBzKV96BlJ1sBEeSziwM9UsS3EsWh9cy3fQlkseDzY6uy8cEpq6o3k1PZdqo5GM+mSO6+ponIg6PXm/Ttl0Dt7d0DsanzWUMN6UoK2EV+0Mfsn34QPfDQ7ewFeeidTVbp8lXBycx3fhFS92ahJqrloTBO86JpE2S0hNsq2PakWUEFoz86p30DZjqW67XXBcbY8TrfijtyMJ9Tolb94dLZGE8VkjCaNNCdpKOHD1weAxb8rC7wbB+3zd2VgXrE9X7fZZwhuC9Wme+pHGw+kaGI/sCYKTH7Yr633ON8X7B4OH/WgXLnosCB7hq87KmuDhVBXSgjLTfEGG0BckcbzpyzEXbTNzTfAY34ZH3Bw8la6BsXTZTrr9k/TahOcSDtywM9joQx/p194NDq7ja86Mqnan+oDmykxdaanrRkBEORJefcS/ocIn/jxIn6k3LN5whN+EJnyXcOCqDerrRfpU7l99PQh25moPGm44ElyToizMJ6FuQFBTPKQcCVWrcKNnU6AWPZymRdgZ7yUcGPhDVdBvvOZyqS2KRV/7UNVBDr6Uo1805v0jwcudbzC/hKYDjWkn4S7dZu+W9pm5dINnnd26t7tj12gaKiDhwMCypyjd+n30RxIbzSXteTLzGH0TP9kT7Os4S687CWk0V/ePGwnNFH0t4X/iyfUkYTjBPpzJnxVHZqpatycNfGLRNcGRLmo3CSoh4cDAJcvufZxTS2PnhsVFZNW16v5c3dya/BJqAWlCvq5zkoTRFH2akn996Ftizr0+LjuuzLxENfC9GS184uHgSL7e7hYqImE/oLu5N97jqnbnk5A6ZlThRkNE4Wwm2kXDwaa5yO1BM4yka6iJmfyZcGbmVe8F69/xY0Lw5fu6auU3AAn9YemzXO3eSH9ayV8S3nqT1k0Xeer/SEIzfYJqqZRKp9NG6kS8ITPuzFx6YxDsu1m+hl97OQjeK6Q9qIGEXnH1sg2Oand+CemVGobKP5IwmqLfJCGVmz2TUDV+N6hEjz0n+OnCJy6/R30L7vxDvuACgIQVogsJdVtPyfcDPXdXS8gixhLSK5eEml5JODCw7j2T0jquXTZ8UU8t66qzuwlIWCG6LAnVy3/Wf7SA1PliJKT93CZsnsmfnTSZedUjt+nyUCjv3bvsEr7QgoCEFSK/hNQmVIrRtF0tYTxFn3tHuQSM59z3UMJ+AxJWiHwSUivPFHDHyTWqikZT9Hdt/ZZaDGuhSseGmfyZQWa2AgkrRNeZacbrewoysxVIWCG6zUyqg/YYZGYrkLBCdJuZeauYWUBmtgIJKwQy00+QbxUCmeknyLcKgcz0E+RbhUBm+skD9a/yuyOXFci3dEBCP7my/gG/O2J5tP5NvljgBhL6yX+t7+J3RywP1i/iiwVuIKGf/Eb98z/mt0coH99a/yFfLHADCT3lovqboluFHz9e/9xf8rUCN5DQU167vf6jBx/ld0gcH7/+K/UH/p4vFXQAEvrKa1fSNHqRrFD/fw4OpgUS+ssfXPaA+cwL5LKffp+vEnQEEgJQMpAQgJKBhACUDCQEoGQgIQAlAwkBKBnMxgegZP6l/Nn4X8VsfFBpfip/Nv4H9Sv5YgGoIp+qny92AiLzJmbjg2pzWf1PZbcKP1G/HTOgQKV57f/Vf/SgXA0/eLNe/yhfKgAV5W8Fz8Y/X/1/OxwE1eduwbPxr8RsfAAAAAAUz+DKw7wEACiB+aOrarUlvAIAWHDG52qKYV4DACw4y2e1hLX9vAoAWHC2k4QoCgEojUHVJFSs5FUAwIJjisJVg7wKAFhwhsnC7bwGAFhw9pOEq5bzKgBgwdlCFp7mNeA92zfxAvCG1SRhDTlXDWYO1ea8qdbM41PHrCUJ/ck50J4hykxPqjVDh+d28GLfM0TTZmrneBV4zCRlpRezL2b098UsrwDOuUlelcfqGV4AnThHWblqnlelMjhpeuVrvA4GTtP7IbRCOjayozbCy6ATQ2Yi4m5elcnyETNHRIFGUMi8eU8EVkiHth/SVwYJU2NmX9RE1x1muBhUDPEmMDBj3hFhQ/bzKyfMdUHCDJghp0Oy50CtDItCNDRiDpu3ZJxXRTBPhSABCdMzZiqkB3hVJstDCUV94kpm0HzgZ1fzuggGD9BFKSBhBkbMeya5h3QwrOII7g0sgdXm+3OHrIbyCbooSJiJQdPimhvjdYFwxWsHnt9p5Kh5X7ZIakvw2AkkzMYS86bJbRaa+cq1tQObdiBnGzATZyTNtuC8UiCrMsHV+LW8Kg1utR6aV6W24OK6DAZNt1rtKK+XzrjJq1lVJ4WEmQibXDIfUOMOt1n4Z2FeVdE1QtrKq81sOnU5Sw5BwmyEWSlyAICrXOiSscKTSGW8PeHF6G/zQVGdtj4wZt69VQLHwnk2AaLdtmGJqQBKsHCIv8tlD3fJhdvTw+ImkY6bCxPVASgLfofKb0zM88SmE7wOssK93dIs5Ib+HKartWclvUWl94QM8WQZPF6VHzMrv3ZOVJHDDmK2mpNwkkqpFoZ9MqizdEHY2y3JwtBBdMq42W3epjIbY/s5q+Q1aLwinJ8px8LQQXR2d4KnHtbWlqUAd5/BwW4JKxRSBu1DB9HZ1plwstihckZTw6JYVmPGS0ILZXRvhQ6isy0NYXVwroTm8yAP5dZOwMHuCS08LeDNDB1EcM10zHDeLfxQxVj4zDXGcgsh6uIqvWoffrOjgpOW1eEzlwv8FToZ2i9mAqvvhBbuKHmmZtjTgA7v9IQTVmqHFvBnfOdNqDAFurALI7SwjLZFRNTIQGdbFuZ5lKlWO7BQ313jYfE7h5gHBRJ+n86W9802FDYy1qIczEZYgVigwnAw7BWtbcGUpkKJajVlDQ1EXQxo6GdmSVgyLURhuCSK6rRgJW/fEE4CrJ0upTK4krtkZhHKIgdxG63XheE8Bx1BVbQnzIdNslUL/+5GNZxSG6U+s52/xGq1Ez2MADV4NKyv1LYgInNPCGch1XYvcD0jquGU3T3rMaujWuLs4V75EQWCxYSm3hG1yxayuzsRtLL8gUqPGYwqirXZkV68kfsjzWuHUBXtHcvj7m7e0nui/u4FL4Crxuoo92pzR4t+L2eSJ+dtoCckup8XpmY4H0aNLaMpWjkm4/riqqNFVko3xQrWTqM12GsmoxZ+z5oWCaLZT7VzyNoCiDsvFacL+lobOhC7XRteyJZK3xK38Iuv0zQxFPWsz8oMvOghY9GPByh2bO++cTjO0ReIOYwgLQyDI1FhuKqXPxc/FNVEa8PoFS2OTXEHivp2O9HVoM/yleEkDs1cTzp8gJXEt+lwrwbuEgpi6kXB7E+WhrW5E5vyvb+rR+KfiFSsKqBYBRmI22q1tb3QcPnhqLStbUEro3CWhDMvmLUrMza5B/fvTjQEFTsm8U250MS9lrXaoaLf/6SCPa3x9jFDJ+L3mBg+PJkyPPbymZG1zQcjl0ohnqirajQHCpwvvyTx8Zgdwfdrr1h+INmeM0x0MHFofORcYwmomDuB0aOyGNyezI7TxdRKlx9NfjJ2Y1yipyxpqlMaVk1MHBjZPjMTN/FmZvaPjJyYmIgbITFrc7YoQTEMTiaN2XG461/72BSNSWgm8OshvWfmhM2stGxZic6Y8mnQsDsPl+xu+Dj0pMMHWNh/wlYedmT23HY8tCuE/Q391Dk9HFu5tsHAucPI34VkbPJEawPRwdzao+izFsX+xMRBzdy5kZkM7YT5TbubPgBFTOQAWVm+aXdyGL8tw2u3o50gkLHk7EHD8OFNnQuzsfGR040FqWILurvLY/XMyIGJNi7OTewemcHcJcGMn24aOtJsmTgwsj/RyxYxNqP0aypAiWG0MyQwNjMzMzkSsUmtZqncgLKYX2mzijg0QZwbGdmt/vDGVmAgAN0ydvScpTxMBwwEoCCWHG1f1LVjeHeKBiQAID0zIxOpS8SJA+PoCwWgFyyf2X5gwjUKPDuxdmQlRpsA6DXUyXZiYmKCxgLnqINm4vDIOObDAAAAAAAAAAAAAAAAAAAAAAAAAAAAAAAAAIDKMDDw/wEQXhCAOrMyq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AutoShape 4" descr="data:image/png;base64,iVBORw0KGgoAAAANSUhEUgAAAoAAAAFoCAIAAABIUN0GAAAAAXNSR0IArs4c6QAAAARnQU1BAACxjwv8YQUAAAAJcEhZcwAADsMAAA7DAcdvqGQAAMlxSURBVHhe7J0FfBTX9sdH1iUbdxcIEty9RYsUKHV/bV+9r6/u1I32X+revnpxKFCKuwQLCXF392R9d2b+Z3aGZbMRIptkN7nf7ie99861mZD9zblz5xycYRgMgUAgEAhE30Lw/0cgEAgEAtGHIAFGIBAIBKIfQAKMQCAQCEQ/gAQYgUAgEIh+AAkwAoFAIBD9ABJgBAKBQCD6ASTACAQCgUD0A0iAEQgEAoHoB5AAIxAIBALRDyABRiAQCASiH0AC7PQwNJ9AuCLo14dAINoB+YJ2dnSHvoEPn0G4Gp5vJPApBAKBaAmygBEIBAKB6AeQBezsIAvYpekbC7iysrKqqorPIBAOZeTIkTiO8xmEQ0EC7OwgAXZp+kaAky3wGQTCodx66618CuFo0BI0AoFAIBD9ABJgBAKBQCD6ASTACAQCgUD0A0iAEQgEAoHoB5AAIxAIBALRDyABRiAQCASiH0ACjEAgEAhEP4AEGIFAIBCIfgAJMAKBQCAQ/QASYAQCgUAg+gEkwAgEAoFA9ANIgBEIBAKB6AeQACMQCAQC0Q8gAUYgEAgEoh9AAoxAILpJQ0PD0aNH+cwlzp8/39TUxGf6hDanAfRwJtDt6dOn+UxbaLXajiu0xmQybdu2zRkuGsIZQAKMQCBaALryzDPPbLGQm5vLl3Ya59GSHs6ksbExPj6ez7SFTqfruEJrdu7cGRAQMGvWLD5/Cbup/v33313tGeGKkK+99hqfRDgl5oLz8OEzCFdDetUDfKo3qbLAZ3oMWGmpqan33XffsGHDPD09jxw54ufnJxQKKysrs7OzQT8OHz584cKFIUOGQOXa2trg4GA4tHfvXpqmfX19QUtiYmIEAsG+ffuio6OhCfQA6gLVuP45oJOEhASuCWShFUhOenq6bU3bbiFr16T1NODWYceOHRkZGeHh4TBhbiZubm5ZWVltzgFGpCjq4MGDdtPQ6/VwmiDA0BXDMOfOneM6hAq2cwABvnjx4pQpU+zG5bJwLkBQUBBY0txZGAyGPXv2qNVqqVSqUChaT5W7aEqlEurDuRuNxrCwMO4iQE04U4IgwOZubm4+e/as3bWFUXJycmDy0An81izn5xji4uL4FMLRIAsYgUB0RH19PbfQCkIFknD8+HEQkqVLlxYXF3MmIEjU119/vXz5colEAmmoCWLz6aefgiqUlpaCQlx33XWFhYUglpb+WL777jsfH5+VK1eCnoGKZGZmgpJBFrRtxIgRXB27bu2atJ4GNAHBg7EiIyP//PNPrhOgpKSkzTkAJ0+eBHGFPsEwraurA6mDWw3Ibt++HbJQAWYFCjp16tSvvvoKsnZzsPTBYjsuTPWbb76ZMWNGSEgIKDGoqfUs4IIMHToUzF84x9ZTtV40f39/0LzJkydDzYqKip9++glGHDdu3CeffALVYM7QdvHixXbXFm4XfvjhB5hqVFQU1yHC+UECjEAg7KmuruaWoCExffp0+NIHXQE7csKECWAaQjYlJQVMN742hoGVuX79+sDAQBzHIQtyNXv27FGjRoGhBiIE/YCFalUsUJqysrLhw4dDZdAYUPeamhoQHshC5xqNhqsGWLuF0e2atDmN8ePHw0/oCipzJUCbc7ACOgd9Qiec+lqnAVk4CqcQGhoK5WBfgszbzYHrAbAbF07By8sLsmDsQtbu4nC0nqr1onFZjtTUVLCwoSGYwtAtdAjpq666Cg61Pi+Qbbg/sLRDuAZIgBEIhD3wPQ6mFQAJb29viqLAxgKTjiRJMLCeeOIJsDh37NjBVQZJgJKIiIi3334bVApKFi1atHfvXmgFaVA46Oehhx668cYbLdVZwHjlUxZgCLBoN23aJJVKuaVgwK5buyatpwEivXHjxt9///2ff/7hSqy0OYfWgDH95ZdfgqSBTckXXUIkEhEEYTcHjtbjymQyyEI/8+fPb31xgDananvRrOj1ej7VFp08L4TTggQYgUB0BGdy/fDDD2CKQTYtLU2pVIIpbFUjk8mUkZEBR0GlQFqgBNRx4sSJYPaBPXfixAkoBAuypKSEqw9KFhQUBP1A+bFjx2bMmAGHwECEcn9/f64OYNstzMGuSetpwKHExMSbb7556NChXAlHm3NoEzDxYebLli2DmXAlBQUF0CQvL08ikYjFYrs5cHXsxoVsc3OzQqEAMxqyrS8OV6f1VK0XDdIwXGNjIyRGjx7NLT/APYGHhwd0a6nL0vnzQjgtaBOWs4M2Ybk0rrgJCwBLNzQ0lM9gmEqlOnTo0O233w7KJBQKd+/ebTQar732WjgEugI1s7Ozz549Cwafn58fFIKajhgxorKyEn6Cph49erSmpmbs2LGWzlhAaUCBLl68ePXVV0Pz/Pz86OhoSIOWnDp1avjw4VAH5mDbrV2T1tMAAx0AaYQRQSkhDeUwExBCsLBbz4EDqoGyQgIsb5gt6GtmZibccEATMGRjYmJA20D87r77bjh3uzlAq9bjQsPc3Fy4VsOGDfv8889BekHFbS8ODAQ6atsE0lBuvWiQgHFhJnA14FKEh4cfOHBArVbfcsstUA0IDg6G0/f09LQ7L5BtTvUdC9qE1Xvg1psyhHOiO/QNfPgMwtXwfCOBT/UmyRb4TC8AnYOE3HPPPXze0Xz33Xdgy4KK7Nq1i6IosEH5Ay5IdXX1l19+uXr1ap1O984777z00ktSqZQ/5prceuutfArhaNASNAKBuAJgaC5YsIDP9AL33XdfcXHxli1bvLy8XFp9AR8fHzBVt27dCgb6s88+6+rqi+hVkAXs7Li0Bay48X3GqNVse53Pwx2f3FN53w+6A18aU/ZBVhgzTTL1VkHQSIyhTQUJur2fUHXFXM2BwcCwgBGDGWQB9x7IAkb0IqR3KOnZwvUBLpKQXmGEkn1ZAhfJlLeuZTQN2v2f6+P/FEZNVt71JS6UcDURCARiYIMEGNFvgHHc+Nn16s0vG85u0h3+TrtnLeERRAaxG3AQCARiwIMEGNGf2C440/Wl8BMXiLisIHC4dNY9OMn6/0MgEIiBBxJghLMgCI7DaIoqy+Cykik3Sec9SvpGclkEAoEYYCABRvQugvDxnm8kWD+qJ3byB1qCS5SSKTcbknbR2gauRH9mg27/51RVHpdFIBCIAQYSYETvQlVkNv/vfutHvfEF/oAtOCFfvpqhKe3uj/gSDDOXpOqO/shQJj6PGKBotdo2o/laaWgn3G9vYB3rvCU+IMzN1uczAuFYkAAjehdGrzbln7N+qJI23paRLX5GGDNV/fsTjI51v4dwCb799ttvvvlmy5YtW7dutfNg7HK0jr/LCbCuKxF/URBfRFdBAozoZ2TzHpWMX6le97S5LI0vQrgIs2bNuu6661auXEmSJGhPYWEh6HFqaip3FDQMsgBnRHJZa0DAw4cP2yk3wzDbt2+HOqB8kIVW6enpu3btEgqFnLfIKw5hhQsTBP2DglZWVloHPXLkiDUiApRDHegKEsnJydAD2L4ikYgbyw67uVlpsxMoz8rKss4KJgMTOHXqFHe+1gQcSkhIqKio4HoA45tLsP227AEOpaSkwARyc3O5o4iBARJgRH8iveoByYy71JtfNuXYmw6kZ4ho1CIMR/9EXYOTLWPr2oX4BX3yswm1axfNlxOtH374YcyYMVdffTUY1iB40CEX+Fav13OWZcdDWGbBYxttV6FQbN68GTo0Go0HDx6USNgXzSFrDdPr6+trjb/bnslrNzeusL1OSlpGIIY+oVV0dHRwcPBLL70UEhIyfPjwn3/+GXqA04EpwSn88ccfBw4csJ6aXQ8o1u9ABX27IfoNQWAsCDCjb5ZMvsntnu+4j2zJc9xRyex7FNe/Q/qhbxznBYTTaqUBID/4pdi6diF+QX2tWTgKP+2i+YI6QpYTpLKyMshyUZi4o1Y6GIKvYcE22q5cLof6IGkg2NOmTYP6XJ02w/S2Seu58Qfa6aR1pN5hw4b5+PjADQFMFWbl7e1tDQMMgg1tw8LCuFPz8PCAU2vdA4r1OyBBAozoRYwXdxtT9/MZC7S20XBui7mUXWej1fW6Q9/oT69v8ZC4nH8NyZiyD2rSdezLwQjnhFuCBuXg8zaAxtiG+LULtds6mi+gVCqhN2Dt2rVtrgPbYTcEX2oxTO2i7cIM09LSzpw5M3HiRK4EpK51mN4OaHNuHXQCI0LlnkTq7XkPCOcHCTCiF9Ed/xn0lc9YYAwazfa3zEVJkKabKjlP17YfQ8JfXE1T9kmoyRi1XBbhWoDFCXahNcSvXajd1tF8hUKhl5cXVIM0mJtcYcfYDWEFBNgu2i4k0tPTQSM9PT25Erswvdb4u23S3tza66TnkXpRrN9BAooH7OygeMAujYvGA+4kOTk5IGwgQuHh4aBSITaxdSsrK21D/C5ZssQ21K67u7s1mi/o4rlz52bPng0238mTJ1NTU0Gq3dzcoJ9gS+BbSIDCQRoSHQzBRREGwDC1i7ZLkiSIWWxsrNVQtgs2DFYsF38X6lvHAnWHsbhs67l10ElcXJxdpF5rn9YEnFdYWBgkuFFsE9ZlatseQN2hHBJ9D4oH3HugaEjODmcX8hmEq9Eb0ZD08etI3whh5OWFX0swJOeKhtT5EL8FBQUgxg8++CCf7zQDKYqwM4OiIfUeaAkagXAxJFNuZgw67Z6POe/ZzkknQ/yCvZiQkNC9r/iBFEUYMThBFrCzgyxgl8btnu9M+ef4jGOhTIakXZLpd0im3OKEFjBiwIAs4N4DCbCzgwTYpemNJWgWmmK3iOsaQX1xsRwJMKL3QALce6AlaESnwCVKQuHNZ9oCF8kI9xabURG9hLngvHbPWkHkROns+0B9+VIEAuFqIAEegOACsWj41dJZ94hGLSLk/HsXPUS++GnlnZ/xmbYQj1/h/uQuPoPoTXC5h+yap0lv3oUFAoFwUZAADzRIjyDVE9vl170hilsoX/qC6smdhIo3TIWRE8VjlnJpROdxtutG+qAYyQjEQAAJ8EBDuuA/GE40fryi8YubGt6fp935LmbmPeeBikim3calEZ0HXTcEAtEbIAEeaIB5RFVm0+oaSDOUyXBhB62pg7Ro2BzCMwSXqsRjl4lGL8ZJ1r8BgIvlotjZ4kk3CMLG2kU+INwDQXvAksYlSr7oEqRniHjCddCqPWtMGDtbGD6OS8MQwqEzJZNvYudgsyQOxrpwyAxICIJHSmACl+qTfjFQWRg9hctyiIZfDW1xkUw8erF4/Epoyx+wAFY+zFMy9VbRiHm4gPcUyEKQMChbPvzqy+VtFrZzKdq7bghn5uzZs1yABwTCmUGesJydrnrCEkZOEkVNMRcl0g28t3cOxS0fkt5hhEQhCBwmjJxoTDvI6JsFoaPd7vsRlJKQe0in3ymMmGhKP4RZYuCD8Cj/9Q2ooDBqsmTCdZhAhBOk4exm9tDI+cq7voKuSJ8I6dyHjBe2M0atICROGDON27AtnX2f/NqXTfln4VZAEDjc7d7vxaMWkyo/0GwQWqo8nXuBFSRNNv9RQeAI6VUPwKwk026HQmHYWPnK10mfcMnU20BWTRlHoBBw+/dPcEchX/maMHQMCKdkyi1UVQ5VUwCHxOOWu/3rW5gM6R4gnni9aPQ1xgs74CxAXGFoUdwiXCAUj15Cegabso63WQidtHcp2rxulhl1in73hFVZWVlYWMh5gCouLq6pqbG6Y+wzGIZ5++23p06d2tzcnJ6e3iWPTucsWJ1Kchw4cAAK7SIgWTEajWfOnFGr1UOGDCFJki+1EB8f7+XlxXnX4mizf6C9co6Oj14RuD/4+eefGxoaut0DRw+n0UmQJ6zeA1nAAw3d3k9pXaPyX98qbnjX1jxt/Ox6U9oBqjqv4aOl8AF5BmNOvuJVc97Zhk9XNf/6WNPXtwlCR4H9B5XhkGzpC+aS5Pr3rm74YKE+fp0g+PIfoWTGXcbEnU3/e6D5pwcbP15Oq2v5AxZAZaVXP6T56w1j0i52iBveoeqKoZPGr29vWLMA0jCo1Y4k3PwId/+Gj5Y0fLwctFY6536wMhs/vQ4++hO/isdeCxW4moB0xt3afz6Emg3vzzOXp8sWP8vZqSDnjV/c1Pj5DU0//rvp+3tI73DRiLlQLoiaBNNu+uaO5j+ehFa6I9+3V9jBpWh93aDQhUhISADR5dIHDx60C2fbN8CgUqkUZC8nJwduAvjSzpGamhodHc1nLjF37twOQhTAQD4+PsOHD7cVWgDuA/bv3y8QCPi8hTb7B9or5+j4aMfANHbv3v3f//63585DYBohISF8BuGCIAvY2emqBczomljlE8vEcYskU27GZSpT7mn4o4dDomFXEQovzooFwNqTTL9Dvf5ZRlsPWTDswPokPYOgOZh6kkk3ane+S9cWwRFzcRLpF01I3awWMOkVZgJb0KSzBEtgO+csYDB5FStf12x/k4upACUwB83ml+k6i0N5ykQ3VULP5vyzoGRcE1A4vhOGhp6b/3c/Xcd+RzMGNWi5KfsEZy5LZ/4LRtef+p3th6agiXj8SlPWUbq5GrpiLMvsACQkU2+lqvPhohEKTzCOqdpCqiwdjnBxHdos7OBSQNbuunWJfreA9+zZM378eM7qhfTVV1/92WefjR49WiQSffHFF2CMJiUl/fnnn0ePHoWjkyZNgnKuoVar/emnn44cObJ3795x48aBGf3tt98ePnzYzc2NM2GhwscffwzGHJib2dnZo0aNgvSPP/4IXYHKQparcOLECRjCz89PqVTCUZPJpNForHFtoUJubi4MnZWVNXbsWGjyzTffHD9+fMeOHTExMSqVCkafN2/ehQsX4O4Bps21WrNmDXcKkIaG//zzDwxXUlLyyy+/jBw58pNPPgG7PzMzMz8/H8rXrl2bmJgIJwJZmCecCPQssUQFBrj+zWZzB+NCCcwTThMqcH1yRwsKCr766is4QahAEIRdHe7UQGuhGlyB7du3w50Q3BZs2LABhLOiokImk8GJQ03rKdhdDfj5xx9/wFXduHHjmDFj5HL7V86gpk6ng8lkZGTA78h6WTr+zUKHv/3226FDhwwGA/wirNdn2rRpXAU7kAXceyALeABCa+o0O95pWLvMmHZAMuUW6fQ7+QMtIbxC4afyri/dn9zJfQTh47nHvdzGaaqcDf/CYxOVSLfnE1zhpXpyJ7tW7NniBlw671GwcY0Xd3NZ0jIEVcEGNOWwKDqGu9kEj7P2bFn6vjyQJYuLpFwOuFwT+rEoOkyDy4JGKq5/x+2e7+AscLECswRnNRcmGs5tkV/7suqR9aDlnLncZmEHl8KlAWOrrKzshx9+eNkCiLSHhwdoIegTqGBdXR18p8M373PPPQcGGY7jtl/xmzZtgm/kRx99FOzIxsZGEAawYqETLjYAAKoAIgQNoUNQIFAU0CpuoJSUFPhy5yo8++yzXESEiIgIqPnAAw/Mnz+f68FoNIJNDKM89dRToFJQ8vvvv1911VVPPvnkkiVL4uPjoQLM88CBAzDzO+/k/xlzhdapcqcDiWPHjk2fPp0b9IknnggNDYVZQWWY+aJFi55++mkQoYkTJz788MPu7u5cW2tXHY/buk+uFdyO3HLLLc8//7yXl1frOtypwQUESZ49e/Z//vMfEFQYFC7g1KlTH3zwQbhFgJpQAjO0bWK9GlBOUdQjjzwyZ86cvLw8dsY2QH240ZkxY8bjjz/O1e/Mb7a+vh5+TfBLufbaa9PT06ET6/XhKiD6EiTAAxYwDdUbXwCLUzh0Jl9kh8UsVq97GoxO7tP0+fXqX/9jOUSzP4kWz8+smMszGj9aqt31ARiObo+sJ30vx8zXbH6F9AiSXfMUn6cp9qftxiUubWgRPr07kJaFRJMefkivfkh+/dtUVY7u8Leara+BXc4esqDZ/lbj5zeayzLky16Sr+QXe9oo7OBSuDJNTU0gn++8885bb70F3+P+/v7wXezt7V1dXb1v376ZM2eChQeyBIWgNCCTkOAawvcyZxX9+uuvixcvBvkEAVi1apW1Ak3TICdgtEG6tLQ0PDz81KlTU6ZMgQqg+nAUym0rxMbGQp+2wgnU1taC8IAwg2yAjc6JARfUSK/Xg5EKFcBuA4tt6dLLr4FBIZh31pmAYQ2nCaYzyAmYv3azsg4BJdC53YIt1xUY5R2M2/pMrRMA3QLl3rlzJ0mS7Y0L9y5glYIqwzlyo4Nqcgm4N4KakICZ2zbhrgaUW6856Cv8dqDEFmt9SMDvFEo685uF2ws4x6+//ho6v+eee6ydcEcHOJQJbuIZfTOjbeA/kIXvEO5rqj9AAjygYZdqddZNQ4zJiAn5lTeAW+klFF5UfZn1Q+vYgKZ0Qzn8FATx8d3ATCRa7jpmzAbD+a2NX96M44QodjZfCtpcmqrd/ZF44vXci7PcJilh2BjLQRZB8EhQO7ONTdx5bF1PCELZPilLuH7x+BXGhL90R3805Z1lHS+3/HMCYdZsfVV/7H/iuIV8UavCDi4FYHfdXAj4Kudi3gEgDNxuHbCTQC3ASIWv6ZqaGpVKBZIJKhIYGMjVBMxmM5iJYCzee++9Y8aMgQpgOdmG3YUvcfgJwgPSBb3ZbuyCr374QodvfIIgoEJhYSEYdlABvuvhp1UJAJgS99VvTXCAIoLVCPoB5XFxcSBscCvAH7NUtp0qdAg3GVu2bLnmmmugIZTYDmrbM0zVuvTNYddVm+Naz9S2T2gFlwhkFcz906dPNzezf2JtjpuWlsYlrLqbn58fGRkJlxR+O3CRWzfhEtZrbnvxuRPksKsPic78ZuFmBWzfhx56aOXKlXDvYm07MIHz16vBFKFqi8zlmeaqPKqmkKoroRrK+Q9kawrMldnsmyMN5bSmjrn00mbfgAR4QEG4+6se2wSCRHqFkJ7BsvmPgWgZLA8yAbCGSY9gQUAs4R6IC8SmggSqPEO68AlOaHGRDKRUEMI+74FDdEOZdN6jpH8MofJX3PieIGikpQ/WzRZYnITSB9Kk/1BMIKJaxuTRn15vTN4jW/Yi6RcDikhV58mueVoQOpp9GSlqsnT+f4wpe7u3lYl1LXLty6RniDBignTWvabsk1w/cIdBBg0H+YQhZIufsS4di0bOF4H1jxO4UAKT4ebZZmEHlwKwu25coUtgKznZ2dmcAIA9BLpy5513gmBMnDjxr7/++vzzz8GCtN1ULJVKwSZ77733Pv30UzAE4ahAILDd0wQVoJ/3338fLCowoeDQtGnTdu/evXbt2mPHjt19991QAmYiVDh69CjcBEAW9ABEaMOGDXwXlilxW5m4uYHROW7cuDfeeGPNmjULFy4EyeH2OoEZumvXLp2OX9iwtuIAAQYZU6vVU6dOtc4KBh0yZAgMals5ODj4559/Bv3jsgB3tONxof82+ywqKoLr88EHH8yZM8fNza29cUtKSrhERkYGp7sVFRUwBHQL+g3NoQkovW0TSMDVsF5zSFAUBYkDBw7AL4udtwW7+pDozG8WrtLmzZu/+OKLL7/8Erq1djLAAB2lm6rMVTlUXTHdXMMYNOyqHrewZwfDsDpNmWltA91YCd9XoMpgHLdd2dGgYAzOTpeCMbC7l5e9KB51DegiZEGZdAe/1sf/yR0FKXW770f2+S7DNH6yAv5pkh5B8lVvctYkALeKmi2r2U1bYGIGxCpu/4QVWpoCCadrCkRxCxq/vAWGUN73oyDI8ifNMGAHa3a8A/9YJVNvBaGtW82+ywtC6PYgu1uq8dPrQC/lN7wtCOSNacOFHdq/3+ee5to2AUDzFLeubVy7FKxPyIL2qx5er/7jCaPlTSSPF48Y0w5CIdeVuShRvf45mDCkhdFTFNe/g0tVMA2YKukbaco6DhcNroNs+SsgtFCHbqyA+uaS5DYLId3BpWh93bg6naG3gjG0pB+DMcC4mZmZ119/PZ9HdIhGo/nss8+ef/55Pt9pQEdBTR977DG4yeCL+grXCsYA3y2s4sI3TM+kDYd7dLkH6wCf6EUzFQmws9MlAeYAdSE8gzHKRNUW293HgXwSPuGMup7z1MEBegkWMw2FTexmFltAPml1LfxrhoZQDW4SuXIQZkLlR9eXcV4+ALaCVGXtFoxItr5FIAFCqsLdfOjaYsZs4EoAuybsQrfSx3YOhJsf24PlFECA9af+gEsBGsw011rH5YDhCI9AuqEcbnVhLBiFfbQD5WDmeodBGqbKcJu82inkaO9StHndOsNAFeCmpiaw3nx8fIxG4/333w8mIH8A0T6JiYlbtmxZsWIFGNx8UacBSxoucr9cZ5cRYLB6m6tpXTOoMF/ScwiSVPrgMncQZL7EoSABdna6IcADEqsA83kXYcBbwIgBjysIMEM3VbM35b0jZ7hATLj7w10+n3cc6BkwAoFAIFwWykjVFLHugHrNmGTMBqq2iG7u2upXZ0ACjHANmn991HB+G59BIFpy9OhRirryyyTFxcUXLlyAhF39DpprNJo9e/Zs3bq1sZHfFY9wHhhdo7kqn9tT0rswDN1cTdUU8u4KHAQSYIRrYC5Obv2IGoEAjEbjiRMniFabZbKysn777Tc+Y0Gn0ykUCqh/4MABa327rB35+flhYWE+Pj4ff/wxemDnVLCK2FBut82lVwGlZ1+ttOwvcQhIgBEIhKuSlpYGtikIrYeHB47jJpPp0KFDnLVaWVm5a9eu8vLy06fZrewcdXV1wcHBtZc8aaSkpJSUlNhlbTuBJiNHjoyNjZ02bZpareYcjCCcAfa13eaa3lt2bg+GMptrixxlcyMBRiAQLklSUtL+/ftBIP/666/AwEAwT9euXSuTyUBiv/32W6VSSVHUkiVLOBdXAFTggjGUWjxpQDo9PT0oKMg2C0ps2wnXEEzkHTt2QD9ky9hKiP6BYai6EusbGf0ATVGgwXo1n+0BSIARCITrAWq6ffv222+/PSYmBsQyOjoa7Nfm5mZQ0+PHj0+ePFkqlep0OjgKSsw1aWpqIghCKBSmpqYmJyfr9fobbrgBDF/bLJjUtp1AK7CDX331VW9v77vvvpvrB9G/0A2lVu9+/QbcBNSXMIaeajASYAQC4XqYTCYwTD09PUGJQXpDQ0NBO6+66qrp06c/+uijs2bNssot38DimBOqcYmpU6dWV/Mvqdtm7TqBkoaGhkmTJkEJSLWlOqI/oRsrLW/6OgGsIV7K+RvoNkiAEQiE6yEQCMxmc1ZW1s8//0zTtFwud3NzKyoqAj0+deoURVFarRYqFBYW8g0ueWMG2dZoNHPmzKmqqiooKLDL2nUCrerr61E8PieB1tTRloChzgJDs2HZzN3fF43iATs7XY0HjHAq+j0e8EAF7NHw8HCwfWfPnh0WFhYUFBQdHQ3WanZ2dnBwsL+/P7fbGTQYslwTkFLOK7JKpQIlhlZ1dXVgQ9tmZ8yYYdsJVAbZhoRtEKfBhpPcfzD6ZrqxAuxOPu8kMDRj1BIyVfdcZSFPWM4O8oTl0iBPWAhXxyk8YVFGc3WBXaAz54GQqgiPyyGnOg9agkYgEAiEE8PueCp3WvUFaH0To+2OnxYkwAgEAoFwXujm6r7wddUT4BahqRLreixhJMAIBAKBcFIYg8Yu9JmTQlOWOKpde6SLBBiBQCAQTgnD0I2VTrfxqh0Yk47RdG2TNhJgBAKBQDgjYPvaRhB3ftj45ZSZz3QCJMAIBAKBcD4oU29EAOxVGJruUswYJMAIBAKBcDroxqq+jHTkKGh9M2PQ8JkrgQQYgUAgEM4FY9TSBudwOdlVLJGD+fSVQAKMQCAQCOeCbq51lb1XrWGM+k7GSkICjEAgEAgnAsxfxtjZVVynhKHVnXp6jQQYgUAgEE6ES5u/HJ00gpEAIxAIBMJZYEz6zm9icmKYzvgPQQKMQCAQCGfB4lR5IIQIYt1nXsk5pYsIMEMzJgOjb2a0DS0+UGIyuOJW9TbRm2gTNRD+5SEQCER3gK96XXeiGjgjDENrG/h0OzivALPb0NW1VH2puSLLXJ5F1eRTdSVUQ3mLD5TU5LMVKrIgTTfXWNYuXEzDdiTVrN1X/MzGnCfWZ1M0EmAEAjFIYXRNjBNHPeoqYCV2/DDb6eIBg4Iy+iZa14zRYNd2Y244RhCERIlLFLhEyZc5N4cy6n84Xg6Jmyb6LhvtzRVaQfGAXZq+iQdcWVk52ALyI/qMvgzIT1XnMyY9nxkQkO4BuMydz7TCaQSYpmltPaOpZ1hHmg6ZEo6TJC7zIOQeGEHyZc6HzkRvT6zJr9EV1urX3hQjEdqvSSABdmn6RoARXSI5ObkvRQXRSRizAQTY1fc/24GLZKR3GJ9phRMsQdMU3VRtrsqhm6oYyuQg9QUY0HK6uZqqzGHjadBdcJDdZxTU6rckVC+O83p8Xshd0wJaqy8CgUAMEhhd8wBTX4Ax6UDj+Ewr+tUCZtiN2kxzDfyfL+k1cJzAFV6EwhPDnUXkDmXUmyhmwQhPPt8u8AvC+STC9UC/PqcDWcDOCVWdx26qHXCQ7v64zIPPtKTf1IgxaOBys1Zvn+xhhlFYa7gqj9H3v39RjYH6/XRlmJekE+oLoK9vlwb9+hCIK8NQJuZKL+10Eqoiy3BuC3yMaQe4aIaG+HWmnFPc0b6Hbt8jR38IMGhhYwVVV+yoy9154HdM1ZXS9aUdrAn0NjlVum2JNdeN84n0kfJFCAQCMbhhdE2OWn8GAQZ9IX0i6MZKzZbV/fhtz8EYtO29K9vnAmzSUzUFtKa+/9b6GVrXRNXkM0YdX9BXwBnvTa0rqTfcNtlPih73IhAIxCUcuzZJuAcIwsZKptwC6ks1lPGlAG02ZR0H45gqz+AKzCUpVEO5Mf2QMfFv9nltb8DQ7bml7FMZYLQN5poCZ1jlZ8wmqrawM67CHEWTzvxrfMWwAPmcoe1uSUcgEIjBCOtqyfFvH7HOmgwaQu7F5zHMcH4bra4lPIN1R3+gKrOhhCpJ0e/7lJ2AQa3b+ylXzeG0Z+/1mQAzdEM51VjRf4ZvKxiGbqqi6kv7YEppZZp/Uupunugb4inmixAIBAJhwbJI68jvYVPGYc3mlzW7PpDOvg8Xy/hSDBNPvF4YOwsnhYRHMN3MBywSxi0SDZ8rGr+Cbqpk38pprDAXXoBPJ0MKdoZ+tYAZmnVTdSWfIP0AwzC6JqquuPceEtAMsyOptkFnvmmir0iAlp0RCATCHoebv8LYOfJVbylueEcQPp4vsqCPX6c78CXr7sPGSSQuELE/CQGGsx4jQJihgsUliMNWpBna1KbK9L4k0BRVW+TAWwmHw+7Hri3CWAcgDqZOY/otvnJiuHJalIovQiAQCERL+ij6L8OYCxNkVz8sHr+SUFxel7ZDEDxSPOE6+BBKH76o54CxZ9TyaRt6WYBZ9S3u++1OXQXuv6g60GBH7sq+UKQ+lNFw62Q/fxV7e4VAIBCINmAYrG80AsdFw67WbFmt3vg8ra7lC/uKNnWwNx1xgPrWuYD6WsEFItIrBCN7qpdmml12DvEQTwhX8kUIBMJpQI44usf+9PqpkW5ysYM9+zImHVVdwGcGLrhISnqH85lL9JoFzD73dSX1BRizkaoraXOlvvNUNZt+j6+cFaNC6otAIAYSM6JVmxOq6zQmPu8ojAMq+kJ7tPn6T+8IMMOAkrmW+nLANWL3ZHXXOdeZ/KZTuY13TPXzUgj5IgQCgRgQSITErZP99qTWlTc68mmdJQTAwAdnddH+THtFgOn6UktcXpcE7huoulI+02mMZnrT+Wr4B7p8jDeBI++DCARiACIg8Jsn+p3Mbcyrdph9NcDiD7YH+7S31Zk6XoBpdS1tcN49z52BMajppi5EVy1tMGw4VzV3mMeoYAVfhEAgEAMRsC9WjfPJqNAmlzrGyhokAgy09r7sYAFmDFq6uZrd1ebi0Oq6Tr46dTy7MalYfdtkfw+ZgC9CIBCIAc3iOK+aZmN8XhOf7zY01e1Hfq5HKwF26C5oysS+vNzfnq8dBkEKvMMxyzvabcLF0gerd1jAZU8riC5hNBpNpkHxBAjhPOTk5IwePZrPIHrA6bwmjZG6OrbtWHudgX3kV1voKJvNmLSLwRjx6CV8viuYS1LYjcq+UXy+F2i9EdpxAswwrMONtt41dl1woYT0DmszhHCdxvRPSt21o72VEgdvyh9UJCcnKxRo3R7Rp8hkMj8/Pz6D6BmpZZrcah18E/L5LsLom9l3TxwCw6jXPyNb9iIhtwnzyjDG1P3CoTNw4RWizxni1+EKT9HIBXy+F8BJAekXw2csOEyA6YYyWtvIZwYQhERJeAbzGRtohkGbrXoOeiMTgXB18qp15wubV4336cZXIqOpoxor+UzPoKoLDGfWy5Y8x+c5QJU3PCdf+gIuv4KZ3gcCjOG4ICCWT1twjAAzejVVX+KoZQTnAsdJVQAuQ74kewUkwAjEAKC80Xgwo/7GCb5CsmsaTDdXW4Mi9BD94e/IkDhh1BRT5lHDhe0YIRCNWkxVZpsyj5CewWTIaMnkm8AaNibvxigTG6xw+p0YThjObYEKuFiBkUJhzDQQYNvmothZfO8OAQQYLGDi8qKpIzZh0WyA/YGpvgAbNKkSox3vKRqBQCAGBgEq0TUjPX+Pr9CZ6EMZ9VXNnX5RmHbMDizGbDRX5QpCR8M3tiFxp3zZS4ob3wP5lM66h1D5y655BtSXrisxZR9X3LRGcevHYDSay9LBaDZlHVPc8pFs5WtcSAa75pa+HQnTUkrI1157jU92F1DfAfbo1x64t6BMuNSNzyIcR1VVFXoah0AMAKQiMsZP9v2x8r+Ta+UicliAnD/QIbS2vvXe4G5gzjkJP4WRk8DKxIVi3dEfGYOG9I3ACRKsXtGQmbhIai5ONuWcMueeNqUfouqKSY9AzKSHCoLw8fCTri9lN0n5Rds2N6Uf1h/70ZR+kPSJIK60iN0ZCImCV3oLPbWAYZa0bgA++rWD1qkZfTOfQSAQCEQrSuoNF4qawWA5lt3Y2SVRB701Y8o7KxrKG6zCobMUN7wDSqw/+iNXwiMUC0JGyVe9BR/lnV+wj3uFYsZs7yHStrloxDyuPggwf7iHtLT4eybAzIBefG4Bw56pg1ZLEAgEYuDhKRfeOTVgfJiyWW9OLeucmw5HvATMPUjm3yCiKe3uj0z55xhtA7tsieNguRozj5hLUgRBw6nqfGPSLlNBgv7Er9BKEDicKs80ph0wJu4E47iN5g6n5fn2aBMWaBKtqeczgwBCpiLcA/kMwhGgTVgIxMDDTDMaA6WSXtk3EVWVw5h76gmAff2XNovHXstlqboSc94ZXOYuGjYHwwm6qcqUdZz0jRSEjmEMalPGUcasFwSNIP2HQmXuKKHyIzxDMcoIKm7XnOvTUZAqP9zmLakeCLDZYK7KB0Hns4MBHCe9QnERcrvhMJAAIxCDGaoym6F6tsWVYTTb35TOe7TF67/OCunmiyu8+ExPlqDppurBpb4AwzhqxzwCgUAgHPBcD8fly1e7hPoCdhZvNwWYMWpdPeJC92AM2k76iEYgEAgEogO6KcCs+Tso9l61BoxgMP0RCAQC0VOYwbaM2pLuCDCYgK4YbN9RMCYDo+1xDJBBT0pKCn1p9amsrKymBq3tIxCDDhz+G8R0R4AtsXIH820LGMFVg3UBwGGEh4dnZ2dDAmS4srLS27ubztwRCIQLQ3R/H5Irgrd0l93lkwfjr3VU4cEGQ5kYbQOfQXQLhUJhNpv1en1OTk5MTIsIIQgEYtDQ6xawKfe0uSQZEob4dfzLvhYYg0az8UU2YdTqT693lEuQK9BDAabVNTBhPjOIodW16Dr0kKFDh5aXl1MUhSISIhCDFIdYwGwgwmeZdpxS4KTgiu+OEhKlnTT2Fi1fLO7aybNPfwe9+cvBUGZGi5xT9giBQDBx4kRk/iIQg5eue7owF5ynuRDClIkNbcTQxozDjK7JcHGXKTcebFzrPlk+LRDjAjFXwmEuTKSqcvkMq9BCTChmZ0KZTFknqLoSw7kt5tJU/jDDGNMPQQl8jCl7ocBclsam0w52x41XTyxgi98rZPZxMLS2jk8iuktAQADIMJ9BIBCDDZvYfJ3EVHCeqiuGBFiDxosgwAzpGQL9kF5hhCoA7GBTxhH2qEFjiP8DlyiokhSuPocp74zh/GbC47JPQ+jHlHqASxjOrDee30p4BuuP/0RVsptU9Cd+Ab0nVP7G1H3w01yeaYj/k/QOxbs+c5aWrbriCWsQur7qmL5xjNVwAGs8zqcRLkfoy3CDzacRCERLuuHPWHf4W0FwnDB6KvsQd9NLilv+D4xXa9R9MHm1O99X3PS+KeekuSJLOuteQ/w6wjsM6kOCVtfS6mrZkudwoRSaa7e/Lb/hHduEZutr0BY6BBsXxFs0coFm2xuy+Y9Bz7rdH4km3cAYtIZTv0lm3Ud6h/ET6jwgGd4ROFjbl+iCAA82z8+dgZC6ER5BfKaXKHwdK+hpyEhEvzG7L25YU8s0mRV9GhK0Iv1Udc4FuVdg5LQVfFEX+eKN/y677cHQqFg+3yH5mcn/+79X3vh2G593DmoqSn/6aPXTa36ozr0gkipVgdH8gUswDJ13fGvUzFV83nUY6i8bEdipeII9BPSyq+4FOxZguOjav98Tjb0WjGPRqEWCoBG2Agx/jeaCc/Llq3GpW5sCzCVgFGPiTkwgAgHWH/4OE0pI3yjD+a3yVW+AcpvL0kxpB2lto+yaJyHLzapTtArI32kBpimqMgf+PfFZBAdcUN8ojBTy2d4ACbBL0ycCvCWhGj58pvepzknIPrpx2j3vNpRmCSVyuVd37kHjf35l2Pw7VYEuvANAW1d+fsOamQ+uTd/zP5mnf9jEa/gDl2Boau/7ty984U8+7zpcN84HPnymN2HUdVRTJZ/pHGCbwpUVT7zeXJykO/KD8ta1IMCazS9LF/yHcGODi5uyjpkKEpjmavl1b7C2rI0AQ4Ixak05p+TLXmSMuisL8PB56g3PiuIWMfom4ZCZhNKHqi0iVH64QKzd+a542u3s6ncXwAWBLe44OxuQn1bXweT4DMIWHMfFvXmr2HgEazjMpxEuR3hf3Dyll2vhw2d6n6rMs4bmuqBRsyVuXiKZm7q6OPvI+oq0Uxd3fBExZZmuofLAR/caNI2pu74x6ZpLkg7BUZFUrvQNTdr2aWV6fG1+sk/02NKkwz5Ro6uzEy5s/DBs0uKC+B0liQdS//lOKJG5+Uce++q/zZUFlZlnMg/+Fhg3y9BUG//z6rAJi45++Z+a3MSavItZh/4IGTvPbNCe+O7pxrLcw589rPAOdA8ews0QTNLUv7+tLUzNPPg717y9KXH164vS4YagOvu8ROnVWJ6bvP3z8rSTmtoyr4g42zkf+/q/vjHj4Z4DKit9Q0iBqDz1hFfYiMwDv8FFoIx6OGR7KfJOboPTNOs1MLfaghTbbuEE4T4GxvKOHGV9NzT/1HbrRTAb9ef+fAdOGcye3W/dCOpO2ixd9jbDAuSdjKjfUyhjV0OtE3JPw9nNxvRDjEnPqGvZsL4EwejV+mP/YzS1gpDRhMLbcOp3Ycw0MH+hPlWSgsvcQSm5hGjoLLoqD+xJ0j/GlHlMNGIuu/fKLgGtKrLY58p+0ebSNHPBeaa5xpx7GhezDxx1ez82puwnPINEsXPg+5+dU+fACZKwicQAdHYTFqNFi89tw74QjJxyIAYT4VOWEqRg2/MLQGAgq/AJGbH4/lHLHwU9AyWDElIkHXHNfeNver7w3J7RK/4z/oZnMg78xtB0afKR4dfcN2Lxv3HL3teq7IScY5tmPfIZZCOmXhu37OEpd74OtjUcomnKI3QYlAQMn5Z3YiuUcDAMEz556ahrH5GqfGGs0ouH/YdNhaGDx14NSsZXwpjELR+PWfUkVAsZM5dr3uaUuNo8DDPp9lc9w0ek7/lx6j3vTrp9ddG5vWajzm7OrYHTh0mGjl8QOW2F3aWImr5S5uEHZyHzDLDtljIZQVbDJy0etuBu225tL4JHSKy+qdaobdbUlnuEDBXJlHylAQYp6pKGAWCAKm56X3HDO9JZ9ypu+Yhb0RWPW66843PJtDsgDRaR8u6vwUS2VMfEU24G89c2IZl5t3jSDVCNM3ZbJwDRmKUg7ewz48YKxS3/J1/1FnRuyjwKoq64kX3GLJ1zPygqV7mztFor7VR7sH0Zqk9eUnZBGIbq6h0cAuHSgGaMv/mFZW/uKEs5lrb7eygpPLMreceXIDlgt0FWomRD0whEEi4BgHWIE8S465/e887NYOFxhfnxO0MnLAQth7SusQZ6SN//C9TkjoLVaPkZrG+u5Uo4BGKJ5acUxpJ7BaprSkHMtHUVIrkHVwGUnjYbOcUCG72xPI9NtDUlLsHBLaSbdOrG8vyUnV8n7/jKf9gUghTazfmK2F0KDrtu4VLARYTJ84cvYXsR4CKHjJ0LVnLJhf1gTPM1Bh6kwJm9UYK1TfqEq9c9o970kv70OvH4lfyB7tHybSigcwKsa4IffAZhB4MxeuQaGjHoIIXisImLwUrLPrJeU1cGphvYrPyxdgBrdekbOyozz+oaqiA74ebnco5uAq0CyTz06QOx8+8aNu9Oriagb2Jf82ssy1H48AvFrWkozaYpEwgbWJaXbUQcp81msB0hCdNTBURyxZ1BKFFIlB5gxcLpjFz6INwc2M4ZTpkygawymrpyvkFL2rsUrbvlD9jQ+iIEj51Xlny0KifBJ2Y8VzLwwEmhU0sLjkuvelBx8weK69+Wr3iV9OvRlgVcIOJTl+iEADO0RYAR7ULr1X3kxgyBcAKKE/ad/f1NsNVAHobOvd07cnRFenzS1k80tW3LEgdlMkCri399LnXzlqhY19+gZ9Pufe/0r6+ZDVr3wOi0f77PPPQncelLKvf45ovbvwD5CR2/gCtpjcInpLmqCBJJf31Wk5fEFYLtOHbVk+fWvQPNa/KTYubczJV3BrBNx6x68vg3T8HZZez/1W7OUTOuO79+TdK2zymjgW9gwX/4VJht0bnddpcCemOffG/9xKBpsO2Wa2UHTuB2F0HhHaipq5B7+Lcp2AMGXMguaQwGWgvwlXdBM7pGqr6MzyDagVT5szvgewO0C9qlGYi7oPuAI188Nmblf664R/rEd8+MXHI/VKvOSciP3wl2MH8A0TP6bBc0QDdW0ppB4NQIx0mfSDsNvrIFTOvQA84rQ6NFAgSiz4mcvhLsUTArsw+vH3r1rXwpwrUQ9OZrnM5E15egaQrTd+HtI6oiq4ULzcSd1rVZuqmKc6TZNi0r92l4CkfAmHQY8pKNQDiI2Y981plXhAOGT5v18Cdxyx6edt/7rf1gIFwCyxK08+7DchSt1Re4ggAzukYG64LzjZYCTBsSdzK0GZKmzKPaf/7PmLKPO9IGNpU5+PAUtmEuOgx5cQV60rYzMAwyghEIBKKrsAI88PUXw0VtvFd9BQGmHfKCDcMwZoPsmqf5rAVTxmFrzIrWWMNT2Ia5sE1DHcagMV7cbTi/he+HC2RRmWNM2gWmM91QZkjYZkzezdqmGGbbFsxrqy1uLknhwmJAgq4vgw45B9zdAO2FRiD6DMpkyI/fyWcuUZJ4UN+MQqS4GjiBCwb+Pixc1MY5dijADM0YWfXqElR1PogrfIwZR+CvhC3CcdGI+S3iPjKMMXkvH1KqLazhKWzDXNimoWftrjWQxWWe2l0f0NoGLpCFIeEvGI5W1+pPrydU/oy2Ubf3U7t+4KSstjgbKMMiwJDQ7vkITHDohzvUVdiGNhY8AoHoNul7/ld49h8+0xYgwAWnd/CZS5QkHTK0fGm4L7ninBHtgUt6GtLGEL8OvvM1m19u/uURwwX2HwZYaJq/3tTu+rD518fAAjSm7mdf513/rHbnu9x7PabMo+p1T6s3PG/MOApZS4Wn1b8/rj/+k0X7tJrtb2s2vajZ+ipYdHaVuwwOKthFC5j1PdkNH09mA62uY11XdrCxDcflN7wjCBvLZ9uH9I3CxXJB0AjSO8w2bSpKwkghofQmZCrCI8gMWQuyhf8VjbqGcPOVzX+MUHgR3mHc/jrbtlzN1ohGzBOPWSoIHA69mQsvdNkUBkNfr+bTCASii6iri5N3fFmZcRoS5Wkni87v5TxtVedegPKic7u5aly2sSyHy1pbcVnApFOn7/2JYWjuUMrOr2mKvTMuTTrcXFnAVeZcXnCtIA0J1oHGzq9Mli0v0AMctWZth7BNwxCp/3wPWTC77eaM6BJdC2nQDqA48uveUNz0gfHiLu5rn67OF427VnnHZ3R9uTF1n/z6txQ3rSGD4/RnN8Ivz5C4U77sJcWN74liZ4E1aMo+DkcVt34MX+PmsnRzwQXSPUB+/Tvyla+DjW5bmRuuS7CxC9t6l+xKAtx1yIBY8YTr2M/4lb0YpcBkwEx6sLbhA9Yt6RkMZbhYwbkloxsr1RteMOWfo2sKLLU7BS5Vsf+jzVQN2y3d0NFLjW3CGPo0Ig0CMWAAMTv54wsjFt9PiqVy7yCrc0cQ2tzjW+KWPVxXnFF68UhzZSEI6silD5ZePApGsG0rSLP90PSxb55wD4pWVxWf/eMtqBk0es7xr5+AQ8WJB7KPboKShI0fZB9ZH7fsodTdP+gaKvWN1Sd/eEEVGB0+cfGpH56HmpWZZ2BEr/CRFzZ9aDsECLntcGd+fT0oblb0rBtO/e9F2zmz54PoCmxQ1y46pATAZgWTFz7wdQ1ZQegYdjVbLCO9QkECoIRQ+Qv8WffgVFWuIDiOC8svDB4JwgzDgbml2fmu4fw2sI+pmkJootmyWrPlFVBfur5UED6WaijX7l4LWbvK0ElXYbWpLToU4N70sGjKONLBM2BbWFcpFL8sbE2zQQBxQjx+BSi9KG4hYRFgK1RljiBwmGTKLYLo6XyRTVtcomCMWhBLhjJR1aybuhaQQvE4tlvh0C7f6dAGZAEjEN0Bx3GJ0jNxy8eqgChb98hF5/dx9qi2rqImL7EiIz50wiKoMHzRPfCX2roVCGTU9JUBI2ZYa3qExBo0jUZNAxyNmr6cLQkdFjZhAYwp8/BrqmT9eHhHjXYPHqL0C9U2VlFGXfCYq6HQPTC6qSLfdgiCJK1pkP+KtFPFF/bnHN0I1WgwCRDdhiDb3CTcMaIR8+Sr3oIP6RPBFwEMw+ia7XrDZSqrnNFwVOoGCfiGV9zwDvzL0x/9EROKBSGjuN6Ud34hGrkA7gnk174kmXKT/tiPdFNli8pdBxe1beK3K8AM3F066i0ghtHu/Vi7aw2troW7FVPeGSgxJu+xfwZMU+o/nlT/9h/15pcvv4CE44LISZq/3tSf/NU2TfqEQ7r598ehsm7fp6xBbIMgeIS5Iku98QVD/O/8H7NNW7gPEg2fq9nwnHbHO1g716Wb0OyTAz6NQCC6AD7r4U+9wobv//BubuHXCpiV7ItG9743esXjkG3pw9m+1dC5t2ce/ANMVbO+O3+JAqEU7uyTtn2asGFN+v5fLGW2Q2itabNeI1a6w8Tgs/ydPaRjv0kGH7iEFcWeYDizwZh2wHB+C0YKWkgy/FqDhlPlGcakv0258fr4P0SjFoPEaHd/ZMo/x2gbQI/ZCtX5xqRdpoIE/YlfwTgE89qQ8BdVC/dnOEYIbCvznXYey00cn25J+wIMxlzXHwCLxiyVTLqRzxCk8u6vWasfx2UL/qu48X23+36E+wth5CQosX8GDJXv+Q5uPRS3f6pY9RacpDUqhW2YixbpMUuVt38GlWVLX4D6toEscJm74sb3FDe8K1vyvPyGd7nCFm0nXKe44zP5ildlC59go1lByaVAGT2D6d66PQIxyAGDsir7XOjERQKRlKFpgUSmb2K3UwXGzSg4/TfD0LrGmsayHN+Y8WUpx6E8i1VZyq4VlHtHxIWOmw9GamDczMIzbMP64gywdEVyd3aYdqjMPAud1xakCCRyghSWJR8ds+pJ3+hxcMh2CLNBZ00TApHMM6A65wLUqUg/BT+tc0Z0A1aiur4KbYto/EqMMuPwa7j2JXYtWiASWgILAqw5e/3b8H+6oUw6535B8EhQHPGkG+n6MsIzRDLlFrbCCtaNGl1bIIyaRCh9hLGzQVbY+gseJxRetpW5PjsPa/7aBOG3pd14wHRzLdxq8hlE52FowrE+KVE8YJdmIMYD7g0IUlCTm1h8Yf+Qq25R+oZ4hg0HUdQ3VgUMny73Csg7sU1TW8pGIFZ6Stw88+N3RExZJnXz9AgdZtsK+nHzj/QfNqW5qsh3yATvyFE5RzYY1PVjVz3FjQJHBWLWVLUmVAERILHa+gpSKK4vyphw60sESboHx+Sf/EvpF6YKiLIdws0/wma40NAJCwvO7KrMiPeOGAUTs855ALgE6bt4wJfASQGja7y89tlFqJIUQuEpGjaH9B+CE5btTvCL9LkchwP0mPSPEQQOs34/E2D4Bg5jbWWL8F+uoGAdleNs8wg2azF57Sp3CZhYe0vQ7fiCZhiqIvOKbqIRbYDjAr+Y9u53ugPyBe3SIF/QTk99UXrKrm9nPriWzyP61he0FbqpilZ3cwnBDAIsc7fbDOQUgCL4RrW3H7ntJWjGpEfi203gtqXrL08jEIj+QqLyCZuwkM8g+o+erEILgkc6o/rCSQnEHbwN1I4AszuJkAJ3E873FgKBcAmkKu/QCYv4DKL/wEVS1gfiwIKQWd5ubYd2NmF161UnBAfTYpcmAoFAIDoFIeudoK79BU7gso52/7VjAbvOVl6rM2fWDaTlTfx+hzGhN5EuIfJlP3ZIwjHSxvOcwA1zn4OppmGCjv6lIhAIl0Nj6NqmKhzsRZu3wF0dQnqF02nrGG122BvA3YWqLTYXsvv7r4jVmbPu6I+GRHvn7P0Dw3TbofRAI+4fbPgGPs0BKjs5Hwu4n8/GfI5Nq8VGH8LGnMCmFGP+9/DlCATCNanXmjeeq/5oX/Ejv2f9dLKCL+0kBMntOh4I4Dje4ctvQBsCzO4h6u8tWHRtUScF2Ip0zv3isdfymf4Frh5yx8HT4c0s2MHSGOzifOwIjp2OwPR5WMwXrEGMQCBcFnepILtKm1DY3KQ3rxjLvtLTJSxGcI9eCHYScIHYEuq4I9oSYFM/PMK0DT1BVWQbzqw35Z/VbH6Fbq7WHf7WlMO+584YNOrf/8u9KGY4t0X9++OaTS+ZyzMsHbDRMPhq2gauK/W6p7sdW7CHMMgvXWegtNjFhfxbzvoCrPw7jJCwC9QIBMJlqVabgtzFnnLhuFAlJPjSToOLZFfULVcAJ+RefLJ92rGA+xzb0BOkf4x40k3CiInyVW8SyjbeRaOqC0xZxxS3fCRb+VprD6L6k7+JRi+GrqTzH9efabn+2Vcgh5TdQTEGLhxmuOSg1P8ebPR+TNjlO2gEAtFfnC9sPpXbeMdUv0evDlo2upt/vBZXGK5tBIMw4bIrL+Y5iwC3CD1xJdhQFcFxGEHipNDW1wkLw1A1BcazGzWbX9Yd+pquL+u2a5WeYImYgd7jsiD0w/zvvvzxvZUv58AFmGoG5n41FvUR5ncXlvcCZroUxdJtCuY+FwlwH8NH4rN8uKB73Sb+51cqM8/ymbY48sVjHVfoOdq68mOWUEgcDEPnHtvMZ5yG1tcBLl1jWRdW7+qL0vd/eDef6SdohtmSUI3j2PIx3gSOD/GTRft20z82LlG0Gb7edcA5d1pXpJUAs4Ez+0E57EJP8KUWcIHYfk+TEEraXeOF+tIFj8tXvaW4/m3lnV840ilVV2DMJj41yJHFYkP/d/kT8wVfziEbgo05ho0+gAU/gdXvxRptgl3n/hc7F4dp+UcMiL7BpGvmgvHBxy92Ml/aLabc9abf0Il8pi1mP/JZxxUcD8PkHN/Epy9RdG4PFzC4v+j5dfAIHTbv6Z/4TH9Qqzb9eqpy1hD3caFtRx3oKi5tBHfS/AXsfUEzZj2jbeQzfYgxdb+5JBmsVaosQzjsKhzs8NT9uFRFSJQYZTSl7sMlSsOZjbSuURy3iJB7Gs5swARCqjTNlHGE9B9C+kZRJSm4zJ30CsFMBmgLuktVZJrLM1nHkP0BIZazPlB6jkv7gg58ENNlshusCl/nP6WfYKHPY/V7sKZ4toKpmi0sfh+r/QtTzcYi38MajmCGQvYQY8JMVWzCpXE1X9BgARdfOGANagum1ZHPH9HUVWQfWS+SypW+ofmntmfs/yX78LqcY5uCRs0uTthXkngg9Z/vhBKZm39k0rZPK9Pja/OTfaLHnv5ltVCqlKq8T//8SkNJVuaB30DRmysLwLyrzj4vUXpd3P650jdEV1/V8RCc02ZAXV0MdSrSTl3c8UXElGVHv3rcPTBa4uYF9WEafrGTWtcxG7TlqSeCR1+1b82dqoDI8rSTpUmHzXqNwjuwsTw39e9vC8/tzj2xNXrm9U1ludaJwaHk7Z9DZU1tmVdE3LGv/ludkwCF3pGjcMv+IBjl7J9v1xemCSVyqbtPwoY1NbmJWUfWESQJo8CJ1+QlVWWdS9vzg1HbVJZ8LOvQHyFj5+EEb/CAyWs78/zTO7jrYJ1AXWGqT9To6uyECxs/DB479/TPq9u8gDIPP65DMPTjf14d5jh3Il3yBZ1UrL5QrL5hgq9C7DBrBzSMfZBHuaIZg5Mqf1zYqS//VhYwu3uoHyzgFqEnQEf9h4pHLabrS0FlhTEzRKOX0HXFkhl3iscsZfd2i2WyZS/CjQIu95Be8zSoL/RABo8kPVlv7KLRi0WjFrGLz5RJNIyN69kvoDeRugCtx5rPYWk3YFQTFvQwX4joJ9Q1ZdwStL6ZfRwgVnqOXvHYxFteyjq0DizI3BNbJt/5+oRbXlR4B0mUnhFTrwVbecqdr2cf3cjQdGnykeHX3Ddi8b/5MKAW+9J36CSoAzVzj29hixhm0u2vgrBZjrN0PARfCcMUPiEjFt8/avmjINJwZxA59dqi83uhvConAbS2zTpQwjD0iW+fHnXtw3BPEDV9JYgWTEbuFZi45eMxq56UefiHjp+fd2Ir29gyMc/wEel7fpx6z7uTbl9ddG4vZTJCD+GTFg9bcLf1pECbPYKHjF75OJxFSeIhkGEYccb9H6bv/QmMaYZhAoZNhRKRzA2EdtS1j8CNCDcZjjZnzmJzZaqyE+D+Y9YjnxWf33fFC9hf0AyzI6lGb6KvG+cjIBxssJIquL1wPSMY5AmXdnYZwF6AmX6648BJoWjYVeLx15EeQVwJSLJ4/EqcDc+JC6OmwCHCzY8NHWj5GyDcfNmY+THTweTlBNjWF6ggOM4SqH9RJ29DegWXvHfrV0CGTXVO4k1lMAPWIXzdw4cTP4ElkAshENLwTxrHQFQM6obGshy5F/unqmusAalO3/8LZdSDhTfu+qf3vHMzGMRsRxbAcCxLPgp1GkoyvS2awTW0peMhbCk8swu6AjEzG/WBcTPritIok96kbVL6hfE1WtaBbFN5nkHb5B1lE/wUvuhommZvkRmDut5/2FRNbSkUcsOZdOrG8vyUnV8n7/jKf9gU1mzFcRBsSzueyGkrNHWVu9++ESapripSBbJfQSDPYB0YLHctEjf20pEiCZcAuMlwtDdz2/PNj98ZOmEhQQo6cwH7hXqt+Y/TVRPD3SZH9s6rgwIxobh8++UisOYvn+wErQQY2W0Ool/e5nIxVDOw4P/y26zgviroUUwajdXtshzDMJ/rsRGbkHssp4KhGZNBm3t8s66xGiw8kLFDnz4QO/+uYfPu5CqAmC19Y0dl5lldA//4AKTLN2Y8p+ideahsNwRfaiH7yHpNXRn04xE6DLKkUCJ19y04s8vHEriXw64OoAqMjp17+6n/vchleXCcNptT/v526NW3qWtKbCVNKFFIlB5gRkMnI5c+CBLIH7CBFIon3vrS+Juezzz4h8TNq7GM9QUEhjLYvmDNc3U6oM2Z2zHh5udyjm6C24iuXsC+Ia1McyC9/sYJPv4q+/dQHAih9HYt79CE0gtuJ/lMJ7AXYAzJhoNArwJfGUqLhb2KTatmfWBNr8ei/o99GFz5G3/UYwHmvQoTt7A8EH2AdQm69OIRvugSFhuPoM0mfVPdqR9B0hj3wOi0f77PPPQnIRBRJsPZ39+8+NfnUjdviYrfBQrGYnXOBShM2vYp2ItcYQfYDQGqxh/AMO/I0RXp8UlbP9HUlnMloeMXQM+h4+dzWaB1HSBk3Hy5h3/WoT/AnFX6hsJRsLBHLrk/7+S2ooR9DaVZMXNu5quyEyDGrHry+DdPwRXI2P8rX9qSgjN/Qyfp+36OnLYc7FRtQxVM4+xvb4xe/libgt2a1jO3AzR+2r3vnf71NZh8ly5gb8Mw2K7kWjB/rx/vIxK0UhDHAr8MN1/4H591bnCBiFBc+d1fW1rGA2YYc0Ume4ERPcdRgYFdOh6wfCT7U5NiyVgASxcMX20GZrRYSISEzYqDMVMNpk68/BIwIPJnDeKmk669KD2w4gE3VeSDDHChcw9+fP/Uu98CS4471Jr4n1+JmXVjVx9VdmmInpBx4Ffv8DjvqDF8HmFDe/GAm3TmbYk1c4d5dMPDRreh60tpXROfcVpwnPQKay/wfnu0uH9hKLT+7DiQR2gApNdWfQFQ04ajvPoCtB6r349V/ITV7myhvoCxAms87trqO+CQewWCeQrW2PkN73tHjupAGgvP7NI1VLkFtHxNvxN0fogeEjv3DqS+XSKrUvtPSt2NE3z7Un0Bwj3AMW+U9CI4ofTpqvoCLSxgRtdE1bObERAOgYR/Nx3GouoULm0BIwaWBYwYJLS2gPem1okExJyh/bMngzHqqNpCp12dxcUyMH/5TFdouYJPO+ZtdKoiy1yaymcs2Lpx7iqm3NPsK8IAZdJsWa3e+KK5+KL+9Pqu9na5n76CcdD1RCAQiP5CY6B+i6+IDZD1l/oCYFyyD4OdMkgD65DRvZv70lsuQTvIa2NrAe4qpqwT+qM/cmmcFOAiNnwsVZ2HK7wUN7xD+kWzDjq6+Muw9tN30OhpOgLhVDCJW9ae+t+Ldq6vKtJPcW8iIVoDX7SrxvuGevazb0hC7kn0fEHR4eAE+/pr53betcbOAnb08zaGMeXGG85voRsve5cEa9h4cTdb2GxZNKNMILdUXYnh3BZOtummSlP+WZBbKGF0TZhAzHqj1DYY0w7S9aWG81vhpDGhmN3Og2HmsjSoBoe4h4Vc1pTFPzs0l6TQ9WUwHBsWydIPV0g1lBvTDxkT/2ZMvONruqECGnIfuq7lw8hugyxgBML5ECvc4WuTz1ioSI9X15TxmUuAQbLn3Vv4zCBGJiKlwpZK0U8QKn8cTC/nAcdJz+CexG6ys4AdLBjGi/8YU/YRHsH6+D94Fx+USbtrDRtHQeap3fUBrW1gzEbDmfXG81vhPkJ//CdQSlysIBReuFRF+kSA0LIh9+uK2ZeyVQHsUjsU0mZT6gHozFyeaYj/k/QOxS2bjUF3QVMhay5J1cf/yY5WkqLd8xGcF4zC92Mp1O/7FM6WMah1ez+FEkZTr939IeERSDdVUTUFbEBKR4CWoBG9QvM5PjG4UVcXJ+/4MmXn15w5W5p0uLmyAEoqM05z7kG4YBKQBgM39Z/va/OTTToNKRQLpUqzgb3zZhgayrMO/cF2Z6E69wI0LDq3G9K5J7Zq6yshi4xj54H0CMLFnfWR2bvguEWSejSZlvc1jnXeBOZv9gnJjLuFkZNkC5/g3qc2FSVhpJBQehMyFeERZIYsIBBL5z0C1YRRU6nqfDgl0icSNFgQNta6+Q0XSUnfKFzmIQgdw9m+VnCFjzB2NvzfmLRLEDEew0lB2GhzwXnOCBaNmCces1QQNIKrzCGMWyQaPlc0fgUb+IGmwP4WBA5n/W2NWsTeHDjqJqtzu6BNFFqpRnQFxojlPM6+tTWIaa4sPPvHWyOXPhg0es5xS7yj4sQD2Uc3QUnCxg+yj6yPW/ZQ6u4fdA2V+sbq07++Hj7pGq+IOC7OhFf4yAubPoQmZ355DdKBI2fmx++EbGNZTu7xLVChrjij9OIRG7+VTuF5CsECRqdHcP9rMKivmx+oGJ/tLr0pwPBFQZkIiYLPcJgMmEkPKgsf0jME7HcoY7XZoqmtg/t2jCBgqHjKLcbEHZrtbzNGHQxHN5RDz3R9mWj4PK4OWNJcwhZuIJwQwNiQINz9zSUp7Gr5xd2she0oOvdM/b1/CtefrWrW90PYRIRL4jYNi16LqROwglfY96cHJRUZ8aETFsHXoEdIrEHTaNQ0QGHU9OVsSeiwsAkL4O8b5LOpsgjKA4ZP40Q0eAzrHN49MLqpIp+h6caKfL/YSQqfkIgpS6G86Pw+Lhqjtq6iJm9Q3984NQQB2oHbKUtfwt4EBBFyDz7bA+yWoB2qAZZ7BHNNASSpikzOow1YvaB74vErLL6aF1q9N9vTYcBBK1RtEZjF0nmP4gRBa2oJlT8ZOBx6ho8geoqdodwB5qKLpP8Q+HMUBI9k4z04CIahjmU3cK+IdPCpbDLuSKp5Yn32hnNVZrRva4DRcJgPA+Xgz5uYNh2r/AWrtg+uN0gw67sR/YlJ2vZpwoY16ft/4fK0yQAyzKU5QscvAJN32r3vjV7xOF+EcEIsD1+JtoyrXgfn5N8xq6Q2EtULHg/EE28wHP9JveF5c3EyF6CY9AkXRE5q/v1x9eaXdfs+tQRfagOBXzRVnqHe+IJdbGA7GH0z+2LS+udwhRfckkim3268sF29/ln1+mdgRL5SJwAVNxecN+efM6bs0e5Za92Z1WPwmVFK7o26Dj4qqQDHsbGhyunRKodHFEH0M+5zWHebDv9IYzBchI09xQZ8HJQExs0sPPM33NbXF2eApSuSX3l/LEMzZclHx6x60tfigRnu2pX+4XUFKerq4pIkNuJnYNyMgtNsn7rGGovTR5w2m/o3VDCifXDCI5BQ+oAY8wW9Dy4QC7zDHLgAftkRB7tNqTrPad907lV0h78VhI4RRk6C09f+/Z540o1chKUewvq09Ym4og+XbReqJ0a4tetcBswd5IjDdekNRxxlX2KKMexC9CW4pRQ+M2hoKM0qTtgvVrgPuepWyJYkHvSOGiNRetomPEKGEgJxXWFq0KjZUKc690JF2imf6LGG5vqwSYspkyF970+g30q/MJm7r9wriKtg7ZPLxsy52TYq4mCAsw34jHPDGLV0Q3mvux2EL3OJG+Hu3/mF1c5gI8AmPV1T0MI19KDBXJamP/4LTgrgtygIGS2ZeoujrjIJt0s9fPkYCbBLgzxhIVwQFxJgFpoCDaYN6l4yIEF8QXrb3E7UQ1osQQ9O9QUEgcMVN74nX/WW4qY1kmm3OfYeB4FAIBC9CEESnsHso1n2lVzHrkjjhNyD9IvuDfUFkNL0Mo7d14ZAIBCItrC8vxrBeuBnX3LpsQyza85KgW8kofJ3QFC7drARYCQVvcFgXVToFMoJWNjLfLoDQp5mQxYiEAjElcBlKtI3ivQKJqRu3dqfheOkgFD6CHyj2Jd0uvhmbFdBFnAv0wt7y50RcSA29Ecs9if2E/URFvQoRnbiyTfIavibfLoDQl/CPPi3uhEIBOKKsO4UPYIEfjGkyp+QuYOmdijGOBzFRTJC6QXKTfrFEEpvzOI5qrdp8QyYTzgBrA9nO4fMDvdT3TcMEgtYOQnz/xcm9GPTknAs8gNs3HmM7L835REIBIIgcbkH4R4Amirwiya9w0j3AELlBwYu94Es6RnMvhzrPxSOEkpfUG6+bZ9gK8BOJBVWv80cjFHb/NMDjJZ1duNiDBILmKP4fSzjbiz1Oix1JSaLxbyv48sRCASifyHYaHi4zJ2NqqT05j6QxSVKdutWH75MbIuTCrAdcOGU93zngOD2fc4gfQLMRQsQ+bM/Peaxq9MCNzbN4bGAXanGWwbwImWsT4m4ndiYw+xRtyl8uRXPRezR0Qex4P+ibeoIBGIA0KdL0IxRpzvwpXrj8+o/njDlnIQS/eHvTLnxlmOMZtOLVO1lqxcAw1ezZbW5JAWjqeafHuScUxpT96vXPa3+/XH98Z/YV6cMGs1fb2p3fdj862O0po5N7/9cveE5zV9vcQ6twG7WbH8bOodWbFDCPmZwbsLyuRHDaKx+L5s21bCr02zJJUKeYh05MS0dDIW9hgVZAgxUbcAkUdiYI5g0mj8E+NyExf6MaVIwYwUWtRaLZD3pIxAIhEtzWYD7RCgY0ahrFDe8J1v2oiHhL8gLoqaYctmQYVRNISaUkl4hlmoWKJNu91rRqEWC4JF8CXyp15WYso8rblqjuPVjRq82l6WzhdX5onHXKu/4DBeI6fpS8ZilihvfJ1V+ptwzcFR/8jfR6MXy69+Rzn9cf2aDpRtE7wDSCPbr+AtYzBdYwat8uB74CR/fS3FVRb6Y+9VY5e981krJh9i5EVj+y6ybp+Rr2H+Znov5QwAhwc6PxfKex9Jvxcq/wQIfwgSutxziuuSd3HbJIyMDac6vexdh9n9wN2XqgrsiymQ48sVjR7/8T+LWj5O2sWFDu4e1H21dOV/ULQrP7jbpNZDIPrLeMp+OzkjXWFN68QifsVB84UDqP9/zmVYwNL1z9TIupARi8HBZgPtgCRwXSqmqHO3f72n3fMxtqiIDhlIV2WC5mnJPCSMnctU4jCn7MIlSGH3Z3x4AOk03VoJZrNnyCqgvyC0UEip/gf8QrgIh9yS9w9mEewAGFjPDUDUFxrMbNZtf1h36mq4vYwxazbbX2ezRH7gmCIehSWJjD9TvwZrPsNubg//Ll1f+zLpEFlsCb3hfzxrH1essB2wwVvFrMKDQQm+M1mJCG+d/0IPhUrz06i2sHssv35YhehXKpM8+soGLYK9vqmPTXX8EAA2FUgUp7MJLHWUpxz2Ch856+NMxK/87esV/+NKuY+1H5hnAF3UHJvvwOsKyMzZm9k0wHzgjuCbtnVFNXlJDaYv1tsqM094RcXymFdDV0jd2dMajNWIgQb722iU3h0YdY2Dv73oPU8F5U8YR2TVPiWKmm7NPiEbMxQmS0TXS6loq/6x48k0WPyYsVEmKIGICVZrMvpQFgsowxqRdYD1DTYymZEueEw2/Wjx6CeuxmTKZMo9BV5Zml9NURRZGkFDBlHlUuuBx8dhrRcPnQhNcIBTFzoHmwjDWIXtvg4vluLhnrigbj7Cq5uTIYjHfm7HcJ7CKn7D6/Vj596yz4qCHsdLPMVqP6fOw4Ccxcy3WeByL+pBdSa74H9vKbQr7ZLfwdTYNcjvkG2zYH6x1C12JfLDGo/yJhz6PNZ++fBEESvZpce0OTJvBlzgz4X3hRjS9XAsfPuNo1NXFVdnnIqYsg3R9cYa+uVYkc8vc/0vAiBmNZTnn/nwnYPi0+J9eyo/fkbbnB5+osRI3LzA3wf7LPbE1aNTsY189DofKUo4pfUOgSd7Jvy5s/gjM6MwDv4WNX1BXlHZh0/8VJ+wDmzIobqZIzvsbaijNOvPLa2ajjhSKEzaugUOtax796vHaghTopzrnAgxk0qnP/v4mDJp18Peg0VcJxFK7fpK2fWI7q6Lze2FidYUpMCuuq4z9v9YXp4Ngp/7znaa2zG/oJG4yQMKGD6rzEhtKMryjxh7/5gmYQFNlgVHbCG25CsUJ+xPWv59zbJPZoCUIwZlfX4cbF6O2ySucF93Mg78NuepmmED20Y2BI2faTb46J4G7pNby0uSjoePmQzl/1ls/8Y0eJ1X52A7kHTGK69zhDAuQw4fPIHoNmzvZXnP2YYUNS2A2mIsv6k/8xlyKPSyMmmpM+htngxu3vPvDcdnCJ0B3qVo2oieHIGg4VZ0PhaaCBP2JX+nmK/m/xXFhzHT98V9MufHGtAOGi//w5X0F3k+b6/qf+n1suB4JuxrBWrd1uzHf21gjWDUDq/zVUqMlQ37A3KZi5+KwEx7Y6QjM3MSXtwbsY8BYYckgep3G8ry6wrR/3roRPie+e9YrYpTSN6y5it2ukXdqOwhzwoY1UTNWzX7ks+EL/lV47h8Qnpr85Nh5d8x57AsQy5g5N1/1+DeqgEhV0BBdQ1XuiS1XPf71zAfXghktlLnV5ifTlGnafe9Hz1gFwsONCLgHDVH4BM/495qgUbOM2ubWNdlR8i6GT1o8+9HPQZuhSdJfn4VPXjLj3x+QIrG+kQ+TbNuP3azAJnYPivGKHGPtavq/1+Sf2h41feXMBz4CXeR64AgZNy903Lxp974vkims84Ez4o7CeeUc2zjn8a9GXHNfVdY5z7DhcLcx7V9vD5nDP3mxiHFz1pEN6pqSCTe/0HryXG/W8jmPfdlQkkUZddazjlv2UFHCXruBuM4RrkuXl5J6giAkTjRmGV1bLBo2Wzyaf8JHeoeBeWoXhZcMHsk69pS5S69+mK6/tPYIeiaSyVeshgRdWyCMmkQofXCBSMiZv6zAX06T/kO4iEai0YtFoxaxnVAm0TA2HDeiL1BNxxgjZrh081T5M7toHP46q6y1O/lCW1TTWFtfl8OmBe4Y0XJlz2v55RVp7xUYpca07NcWog+ozDg95a43r3l5A3x8ose6B0aLFe5gB5t0zZWZZ3xjxtXkX/SLZY1Fk14jEMs1teU+UWM8w0YwNA0GXMCI6XAIVNxvyPiSpENg1YH0gg6BJEOitjB11LJHIFFXnK4KuByCDNqa9FrQOejNzS+sdU3rKM1VRTIPf5CusuSjeSe3nl//3rD5d7sH89Jo20+bs/IKG2Y9pG+qDRw5A9o2VxV6BMdwPXBY5dZ2PnBG3NHCs/+YdJpTP74IdwaTbl/NyS0Myh0FoBWY4CUJ+4ct/BeXtZ08lHC9XZ4kwxCkACeF1rOGaytRetkNZOkb4cLYCHCfvNohjJwknnAdGRArHHYVX4TjopEL7ML/CYJHcrH62VekQ+KMWcdxuSf8c4QSXKwATRWPv470H8pWJYWi4bzo2qatAgwIguNgUFHcIlx4hciAjmdQvTDjfze74hrxFjb6EOZ7K1bwOmaq4w/VbsfMdZj/PVjNZnZRujXN5zDvlVjAfZjfndjYE3yhFVDfMSdYn5RRH7Fr1OXfdGQiIxxKU2WBZ2isJcnoGqrdg4eyzz4F4os7vhw2/07Wx5AF2mzMj98B+gqqBhICJZTZADWhan1xRk1ektTdX1NbJnHzgn7S9/zPjZVbRldfpfQLt0nwaOrKZR5+IDzQW5s1raNwCcpklKq8wUKddMdrgXGzuE4A2364+ia9Gn7azsp6CO4nuERDabbVuuUAwfOOYLcd2M4H2nJH9c11Ixb/e9q978UtfUis8AAd5QbljgLQCiTff8S0vBPbuKzt5K29QVbuyfZZnnbCKyKOIMnmygKZhy/D0Oy1HT/fbiC2a4QrYyvATrtYyjDqWum8R1xSzAbJErTmItZwgF1wdp/DLjJr07GkuVjRO/xRgDbyK88Vv1jyFvQFbCuOrAew2r+xkOcw/7uw/Fewsq8wXR5/qPEYln4HVvU7FvBv1rDOewHLe5Y/hOhlwJgz6dQSFRuZDqw6mqYs245wqbuPUd0YNnGxQCQNHn3VvjV3HvzkwaFzb1f6hYGqcbuNBCKJm3/kwY/vB9XxCImFhiHj5qf+893xb5+GrvxjJ8NPQiCEcpueeUAdoQkkuN5a17SOAgn3oBiRTOkROuzg2n8f+/rJ4oT9lj5Y7PqBBNRUBUZzswKD3rarxrJc78jRkKjKPu9lEUgrqsCos3++U1eQajcf7mj4pMUXt39+4vtnT3z/HE2Z4VagoSQraesn3FGA24E1YtG96Xv/B7as3eStvUE10OAjXzyWc2zTqOWP6Zvq4MYCzujwpw9Fz7pB6u5nNxDXOcJ1sYkHbFDbvYaL6DmkR2BP41gNmHjAsb9g7rPZ57uDyjsYigfcLS5s/ihwxHS/2Ml8vrs4qp++4dAnD0y/733rXujqnITihH3jbnyOy/YlLhYP2GWxtYAH02Jpn4GuKofQE/O5Aav6c3CpL6LrMAx96scXGoozfWL4J6zdw1H99Bmtnxzb7vNCDEhsLGCjjvWGMVidJ/YSpFdIT717DwwL2PdmLOJtLHnZoNs8hSxghAuCLOC+ocUz4EH7ykwvgixgjqp12OkotHUZgUAgrFyWB5wQML3jDssQv86YwroFNuWeNpckc4WOhDIZzm3hPD87F3BH0/tvVyMQV0RdXVyZwfp85VDXlBSd281nuoVJr0nf+1PxhcvbnTjsBnIglZlnknd+ZegFZ402jja7Sed7aO+6tUnuia365kvvESAGIjb2GSsVvbtchpNsQCg+4zhg0rhA5Jy2JtzW8CkEov8oSTyorr38Pr3ZoCVFrKOobnPmt9dlHv6qQJuAGRbsBqrOSUjY8D6f6QGNZTkpf38TPHoO6eg3CSkbR5vdo0s9WK/boU8euJLnZ4Yy6h1+vginwsYVJY4z6loHajCtqTOm7GGaqmhdIy6Wkb5RtLqOECtwqZu5JIWBO8b8c1RpGuEdRlcXmDIOExIlHIKGjEFjSjtoLrnIxmsUy+EfuCknHqTMlLofY2jCzde2DjQhpCqqMlvgPxTqsOXph8zFF3GCJBReULPFWF4h3MvEbQ9hNppz40nfSMdpOc7Ntke4hCtKRHs4hyvKzEN/RE1fQYokuce3eIWPYF+DiRwtEEsbS3Oyj6wzNNeBJOgaa6qzz1VmnSWFoqrMs/AXBLoCAiDz8IMebGvmHtucf/pvuadf8OirqrLP5Z/6C5rUF2e6+YXbDiSWuyXv/FrXVEuSAmhVW5CSe2yTprbMPXgIjuNF5/bQZlNxwj6viLj2piFRst5XwKpOtLzS4xk6TOEVmHXoz/K0EyBjYrmqdWX44845thmE3zNsOIii3aDNlYVZh/6Ac5K683+Y0HljeQ5G02XJx2Am0AQmk3NsY2N5rntgdPbhdXCCbgERApGkvQlDD03luSHj5lekn6JMBtbRx6UpEaQArmF9SaauvkLq7ldwagd33fRNtSWJh6CyKiiac5kJGLVNUBl6U9cUQ2XaZNQ3VnuGDqfNRjCFS5OPqPwjBWIZTMP2VwNXoDb/YnVuQkXaKe/IUXCOUN/uEnEVanIT4QLmnfwLsuzF6fCJI3JF2Te0VJpL79T3HMao1W57HbSN1jWZLOvPgDXMPiT0+z4FNaXqSzUbXzRmHSNUfpodbzMGLWihdtcaMMdxmad21we0toExGw1n1hvPbyU8g/XHf2JDCjKMbt9nGG0mPIIxkx76MSTuZGgzG75w2+uW8kDdsf9xEQ+tYzEGtW6vJaZKO0OwAZoc+hi8J7fVCITjYP084Dh54vvnfC3Om7KPrCcIoizlWDJrVl6VdWRdbX4yqPLZP98BzQDjOOPAr/Al7jd04vkNa6C+XU03/wj34JjwKUtBcrIOrwseOzdxy1pL7IEWA4kV7gxlHr7wX36xk6GH9L0/c4KddfAPqJmx/5eMA78pfUPbm4ZVmaQqH/iqiJ17u3vw0CNf/Eei8vaJGnPk80fgvrp15Qub15r1Grl3ECiZ3aCgcMe/ezpgxIzGikuvmMONRXlebX4K3DFo6stBbmFidcXpwWOu1tZX/vPWjUrfMKFEkbAejPh2Jww9uAVEwXWozAKpjrx8GYWS4988BfUFQkn8z6sJUmi9bnCn4hU2PGLqtXCJuGkwDM1VBv3mKjeUZkFXUA6nLJQq3ANjTv30EjuNlr8aqJOw8QORTNVYlgP3EFx9u0vEVajMOL1vzZ1SN++ylON1BancuIj+xU6AWevQIZjB3PSJFI2YLx6zVBS3iC+1QRi3iI2OMHYpLpJKZ/5LGDNd4BdDN5abipJgGmCYEjIV4RFkhiwAf17zHhFGThJGTaWq8y0dYAyOC8PG2rrQgkFJnwjR6CXCqCnSmXebso5z5dxYovEr6KZKjKbaHgLDZAv/Kxp1jSOf2jrueiIQ3UbfVKdrqoav70m3vaIKiKJMepqihFJlyq5vZe4+BWd3sdoQEAlf0CMX3x85bQVYewZ1/bgbnwXzztIBY1dTr673iRqr9AlJ3fXdhJue8wge6h40xD92st1AIBsmndo7coxIrkra+umk21d7hA5jqzXXQk2DpmHyna8HjJje3jTkXkGW0TFSJDZpm32HTCxLPuoVPjJswiL/2Ck4TjCUqXVloUTWXFXkHTFK6RdmN6jF5sPBbOUCS3BAD8MX3hM0ajY0gTpQwRLwYB/IKqhjTf7FgjO7QsbN63jCYG6aDdrRyx+DWVmn1FxdpPAJhp6hCVwuMIgvXbdQk17jGT4S5NbqLasiPd6uMki7V+QYKDeo65rK8/Ljt8OJs9No8ath5z/06tugodiyAFAQv7P1JeIqSNy8Ryy+PzBuJnybopVtJ6GFAHPLs47BZCAkSj7dFuxTW0Aghr8YSwELWKLQEIxaUFn4kJ4hpMUhJTsxy79UvhWOS+c/xjrI2vQSH8/fAqNtxC8NigvEjI73Vsi1Yh/H4hZxbXMIscLxG6Yct6KAQHSb5qrCwJEzQXRBJCDLOkp09wENoE3GmDk3x8678+r/fiuUyKFayFjWWTokguJmgQ0HRpV3xEjW+VTLmg0lWe5BMWajHrRc6u4HVheYwkrfELuBQC1wS8A+kGH46xTJ2L/NemgbHGsdonXn1mlYgYEwnPUz21ieqwpkb7iNumZSICKE4taVRy55ADTs0KcPGtQNdoPCPcfcJ77LPbk19/gWrjJg7QHqgGhl7Pu59OLhkHHzCYKInX9X1Izr5j39Y/CYuR1POHziYk0NGxrVtsOa3CQunlJ56gm4OJDgrhskQBQ5T1hWrJWLLxzgKtcWpnqFDYOa0TNvAKN5+r8/YEW95a8GqlmHayjJ9Ika3f4lYuotFSDB+fKEOoh+p6UF7DgFAsuSqilgvS5QJqrK4mG/c0BDkErx+BUW780LOY/Q9sBffEM52NbS2fdy8fw5wBo2lyQzZgOkTQUJZOAwrtyOTg3hCBx5Q4NAdBewpdyDh45d9UTCpg8hyy2Zgp6BfILNp64uqco+Zw1aABWsnpC5hF1NKK/JS4SvcjAoKZOhOufCuT/fIQRiaGs3kFHbRFPm+uIMMIUxBitLPZEfv6MmLylk7FzrEB1Mw0p9UbpnKPu3DFZ1SeIhEJLj3zw1cukD0Kdd5brC1LLk42DhSdy8RFBuO+iYq7OPbNA310G5xR81CwzXWJZbdH5vRdrJyswzPjHjawtSPEJiQcaaKguhlVmvKU7Yz37ftDNhSIMkg043VxfDPG3nD7Y49FaSdOjiji/BloUS7rpBAqxY+GjrL0f0slbOPPCrpTLvHVqi9IQ7A4xmCs/+AxfT7ldjHc6aaO8SwU0M/L5Ecnf2BqKl109EP2KzCQt+5yYd+xTWERAyFV1fpjvynTnvLOkdgUsUoI5USQoucwej05pgjDpz/jnRUNZ5ujnnFOkXI/CPYQwa3YHPTdknqcILbNRenGgd5ddwer3h7EZz4QXJlJsJuQcXLZhQejMmg/7w98a0gxhtksy4EyTQOhbItjF1v2jEPELh2cEQDgTOmt3h1UPQJiyXxgk2YYHq+A+bogqIAKPQLSAy9/hmUCO5V1DAsGkliQcNmkY4Ct/gEoU7Z5/pGqqgBGQMEiAYYoWnbU1SIM4+uhFMQLBtvcJGlKefipq2UhUUBV/9dgOBnW026GmzEboNGD61LPkoIRCOvf4pUii2DgHGXHvTsAINpe6+oMEeIUPAcK/Nvzhkzs1+sZNBHe0qixXuoLjQ+ajlj4JtajcoxlAwUMDw6WBEcvWhB/egaMpkBPt14m0vQx3vqNFVWeflHv7jb3pWU1sGY0H/Cq+g9ibM/pUrPdyDhniEDNXWV0pVPtYpeYYNBxXHCSJswiLoFjrnrhsIoZt/eFVOgnfEKMGlYOEeocOaKwvhu81k0EZMXkJTVHnayYipy6AhDF2TmwjzVPqGWacBCfYeiCC54eBEBCJJB5eIMhrEcjdVYDQIsNInxO1KFjDahNU3XPaEBTDaeqrB9cKsgsmr/vMpxa1rnc3iJNx8uZ3YPWLA+IIenDiZJyyw7c7+8dbsRz4HfeKLuoJJ11x4bg8YmpNuf5Uv6mVgwvE/vTLrobVSd3YztotyxetWmnTYsqW5OvPQH9PvfR+sdrCthy+6jz/c5yBPWH2D3SYs11uXoJuqNJteEkZPd8L1XrQEjXAqGIYuSTw08ZaXuqe+QENZjknbPO7GPopGxU147KonXFp9gSteN4nKuyTpEFjM0+55t7EiD6z2YQvv4Y8hBi4tLGCMMpmr8tgHt4ieg+Ps2nvPdxsiC9ilQb6gES4IsoD7BjsLGFlsjoTfs41AIBAIRCtaCjCrGUiDHYPlrScU3QKB6E/UXfNNzWQd+tOk1/C59jFqmzIP/Ja88yt9Uy1fhEB0nVYCLOyRh1jEZdCr7ghEf1PS0jd1x1iexzGdcVJRV5jqwfrFDDr61eMMemaH6C72Atxnq9CG+HWmnFN8xnEwBo1m44t8pl/BBUiAEYge0VxZmLzjS85vIhidGft/zT66oSTxABipusaaivT4/Pjt2UfWMzSVe2Irm7BooW2r2sJUvyHjKZMh+8gGyLIhlXZ8WZOXVHrxCGSLzu1pqshP+fubmtxEyOqb6uReQQQpsJbX5vPR27hYTA0lmVxD/2FTfWPGh09eYlQ3MjQSYEQ3QUvQvQZyg4VA9ABb182grHZ+ldtzcdzS4XML39RlKcfsPFfzfpVjJ8X/sppzm9yi3MYVNttwzNXn1r1rqcBCGfVpu3+AtiDYXAkC0VVaWcBgt/XgySUYoMbkPYZzW1iPGXwRY0w/BCXw4aIC22EuTKSqchmj1nrUXJICJXyioRyaGxP/5sP9UiZT1gmqrgR6M5fy/sTZQS/uNpzfQtXz3uAAtsPk3eyObtpsyjrOTqk8gzsE3dJN1eyszm9htI18YVkaO8O0g47aBI4sYASiJ9i6bm7tKrk9F8e2rcCitfFNHdnaczXnV9kncozVbbJ3RFwrf8uMXUMo0jfV7nn3FplnwIRbX7LUQSC6Q2sLuPsbd9sMRqQ/8QtdV0Ko/I2p++AnV9OKKe+M4fxmqM8YdcaUfVwhdUmAWwcyunJkJA7KpN35HhvcECcM57fR6lqorzv6A1vf0q1uz0cYZcZIoWbbaxjc+pZnGuL/JL1DcUc544SvASTACEQPsHXd3Nqvcnsujm1bQR2rb+o2PVfz7p11zVKVDymSQolHyFBrOedv2dqQMhnKUo9zo+saqkLGLwSNt0ZTQCC6Qat/PTjRbRFqMxgRVVMoHrNUGDNN4BeDyz24mhzmggTjxV2yZS92sPPLLpARWwQ3uh1GRmLgr23XGtGoRcLoaZAVT7xeGDsLJ4Wg0HRzjaW6pduR88Wjl8LQrM9qC7jCRxg7G/5vLkoyF17g1Lq74GgJGoHoAYyt62Y7v8pW18etXBwLbVvZ+qaGaq09V1flXKgvSj/z2+tRM1Za+7Tzt2xtmLj1Y4FIBhXgkK6xOmD4VMs8EYju08btW7fdF7cZjIh0DzAk7mS9LjeUE0pv7igHrvBi9GrMbOLzbWEfyAjS5BUiI0E5LlXR6jr2KJjg8et0B74EqWa0DVwJYG2LS5VgVQsChoqn3GJM3KHZ/jajb6Zq2EBJdEO5pW53wEW8i1cEAtEtcM/Q2MKz/4SOXxg0avaQq26RefibdOpJt73iN3Qi3GPHzr3Nsm5MDZlzM9SmTMYR19xn10rhEwI/faLH+sdOATt4yl1vVmTED73q1rhlD0Lb2sLU0csfA1GHHsImLrb2CdYwtII+IeEfO4kUSibf+QY0BLPYIziGM3kps1GqavFthkB0g5aesCzQ6lq6qYrPdAWqukB36Cv5dW+A+hrObWFMOsnkW9QbnhXFLWL0TcIhMwnlZdcqhvh1hHcYY9Sack7Jl73IUCb1H08qbvoAEwh1uz4QREwQjVzA1RFGTwXbV73hecWN7zFwj7r9bfkN70APxsSdmEAkGjGfqsol/aKpikzDxd3S2fdBBdnylzVbX5VMv0sQNEK94Tn50hdwmbvuwBeC8PHQG3QL40pm3s0YtJrNL8tWvgb3CoTKD6at3fmueNrtbOSGnsEGG7Y52R6BPGG5NH3iCSutXJPRfjAGRGvge+/VB1au/ny9QHSFR0WNjY3bt28fN27cxp++vOn664ZNdnDIFuckNkA2HAVj6H3aEGDGqKNqCuH/fL4rsMZu2kGMFBIqX+nch3GhVLvnY7quGBexi8yiMUuFUVP4mpfEVX/sJ7C5xZNuAM02pR/Cld641A2Es/MCrDv4FbeMLJ3zb8I9kKtAN1Zo/14jX/EqCLwx6W9MLAOrFPrkBJjS1NK1xZhRK5q4SjR0trk0VX/iFzhj0i8KJJyzsHsC6RlsXQzoKQ2HsMajfBrhcoSthr8yPo3ob37dW3zHAvb2Wq/X//zzzw888ABX3gEGg+Gbb76pr6+fPn36vHnz+FKE00KbQcIYk4FNUCZ2U63ZyB/CSYyEjxCHhEAIisDu1OlXd0ltCDDcHJorMuEnn+0BYExrd30AwglpqjzTcOEv2eI+cuPeAZd1vZfAcYFfjOPD+yMQiJ5hFWDEgIKhGV0TbdBgBg37LnhnxQtn/xOIcLGCDR3bH88N2zL1HLeDl5B7kj7h6nXPqDe9pD+9Tjx+JX9gQMM+sUbqi0AgEL0KmI+gu/Wl5opsqqEc0gxNdcV0ZNgeTAYwFKnaIqoym26uZswG/mCf0JYFbInxB3PiM4guQsjcCfcAPoNAIJwGZAEPEMDk1dSDSDEMKC5f5iBwXCwjFF7d3ozcJdp+2OkoC3iQgrxAIxAIRG8A0gsGa2UO1VRlsXf5YsfBMAYNVVcMNjEk+LJeo53dRiJp/z6admVw9A4SAoFAOBxG13RZensV5rIMY1RHL8r2kPYsYFHPdwIPUnDcAUH4EQgEAmGFMtN1JVRDWa9Lry0WGTZX59Gaer7E0bSrsoSj3qIZZOASBfzgMwgEAoHoGYy2gQIV1Dd3ZYOV46BpurGCfTXX+jqT42hXgHExWkftDgRaf0YgEAiHwDBg9VKNFX1q+LYFY9Saq/MZg5rPO4gOBFiBHgN3FRyuGGsBIxAIBKJn0GZ2J5S2sX8M39bAXUBdCa3hnRw7hLZfQ+KgagoYoyUIYL/AMLrD31FVOYy6FhNJpXMfwQwaw/mtDG0mZCrpwidwoZR1KonjVEkyrakXxS0Sj13Gt+0ncIGICwiBQCCcEPQakstg0lP1pUwvrPr2FIu7cMLdH1J8SQ/oaKcVawT3H1RlFmPSKW5aI13wX0HQCEHgMFzmLluxWnHj+4TCx1yYyFVjNHXy695Q3PSB8eIux96bdAOHuZ9EIBCIwQq73ltT6IzqCzAMrW0AU9ghdnnHAix3iMg7Crgh0J/8TbP5ZVMRr76AIHQMhhO4WEZ6hdKNlXxpv4CjF5AQCASiR4D6UrXFrA9nJ4bRq6l6B2hwhwIskmJERxV6F0JAVeWqNz6vP/2naPQSdkV6/2fCsHHyVW+Jhszk61hh4HAzH2Swn8BBgfvEeQoCgUAMTIx651dfDosGl8L/+Xy3uIK+9uPLSIy+mfQMEUZMYuWW2wInENP1pcb0Q6ack5YqLIYzG4xpBwznt2CkgPSJ4Ev7BVBftG0NgUAgugervoUuob4cbPD4uh5p8BUEmH2o2U+iQteXweigqbhMpTv4JVVXIlvwOEObMbNBMuff1pC9ovErMcqMCySya1/qX+chhBQ9AEYgEIhuYTZRdcVsLCOXAjSYbqjgM13nigIMVl3/qBqta+QMXzayI9wFSJWgxOJxK0RxiwTBcYRnMFcNJ4WiuIWiMUv61381jhNoBxYCgUB0B4amGkpZ+8oFAanqtqusjl5D4qAbK/tndzFtNhWcp+tKcZFUEDWFkHvw5TaYS1LY0EOXxLgfIWQqwj2QzyA6zZZjZRpdP79ijxg8iATETVcH8RmE00DXlbCOrlwXHCe9QruxCffKAswYdZZ1+Z5u9xrQ4KRnsMUJJaJroPcyEYhBDq2upZuqe/Ik1RnACQHpHY4JhHy+c1x5eRkMUJzsWqeDDoJE6otAIBBdhTFo6GaXV1+Aoc3d2BTdqee7uFTFpxBtQcjQ9UEgEIguwrBxDgbM8ipj0tHqrj2u7ZQAE1I39IJNu+DsBjE+jUAgEIjOQTdWOqm7q+7CWvMmPZ/pBJ3b4SwQ4UIpn0a0BCfRxUEgEIiuwS4+6xr5zICBDd9U3nmbvrOvGFk2ISMjuA0IRRvbsxEIBALRLgNr8dkWxqSn1bV85kp0VoBxqRtOCvgM4hI4QeJSdz6DQCAQiE5AN9cOsMVnW1gBpkx8pkM6K8AAIffkU4hL4HBN0NNxBAKB6DyUidb2c+S63gXse/bFqivTBQHG5e54v/p6dDZwjGjTPQgCgUAg2oNursFoF3M52VVofVNnoul3RVBxAkd6YwMuc8MIUmOg9KYB/o8JgUAgHIPZQGsH3N6r1jCM5f3mK9A1i5Y1+NCKKw+OK9g1eTPN/H66kkaewrpIZpGaT2FYs9ZcXteFvfsIBMJFoRqrQJ34zICGMWgZ/eVvuTbp4pIyKezHAIVOBS6Wc+EfVFLBwhGem853asUfYaWwUptVzP/r3Hi4VClFW/wQiAEOY9IzBg2fGfgwtLqGT7ZDl5/pEkpv9unnIAfHCaUXn8awYA/xiED57pQBva3A0cyf4LvvPNwLY7llmkBviQIJMAIx0GHYqEGDaLGQveEwavlMW3R9U5VAzDrGGtyw5m/LwBcgwDIRcbbAlQN69C04js0e7X0ksWbfuaqFE/34UgQCMVChzYzrP/01l6TQdSV85oowjOWeo126LsDQxs1ncD8Jxkk3Xz5pw6wh7mUNhrzqK+98Q3CMjHCLDpbPGuWN9hUgEAMeWlPPdN78panmnx5kzAZIGhK26Y79jyvud6iSFKqumM90AjbMYvvvBHdHgNknwYP4nWA29EI7wf+vHe19MrepqrlTr2AjgCdvjB4ejnYVIBADHYbu2BZsD1PeGXNBgnT6nXze5WCYDsL1XzkecNvQFFWZAz3z2cEDjgt8o+AWhM+2wkQxv5yquGWSr0xE8kU9g2ZoAr1+7bKgXx8CATC6Rqq+jM90BrCAf3lEuuhJ/eFv5ctX45bnnsbU/cbkPewWHLmHdO4jUGiIX8eAGFVkgsiJJ1xnLkqi60tIvyHSOfcxRp1290e43IOuLcJl7sLoqca0A5hRK736IdIvRnf4W0FwHBQyBo1m00uKW/6PMen5+nXFuFgpW/wULpSa888Zzm9laDPYXdKFT0AJjEh4h0FDbpqdgiAFfjFtLht3V4DhgqprqSZ2E82gglB4syvwHaIxUBvOVd0x1V9AOGBpdU/6b7vTf+MzCFdj7XW7+RQCMYih6oqv+E5OCywCTMjcReOWc2pHVRfoDn0lv+4NXCA2JO6kmyqls+4FOaS19dKrHjCXpOoOfCFf9SZ8RWs2vyRd8DguVqj/fEq29HnSK0zz1xsgupKpt5rzzpgKzoMGtynAfH3vcP3h7wj/IaLY2WBnEl4hMCKUkMEjoX53BBjHSfdA7h7Cju7fm8OdwmDzDo0TJGF597dj5GJycZzXxnOD7u4EgUAg2oA2d+/tI9GkGw0XtjMmdmMNVZULksm9/CkMHklX51uqYILQMfDVTHgEEp7BhJLdnwQazMXlJeSeoKZsiXuAIGwsW+Lm20GkBL4+JNwDMMvjZ1Bx/cnfNJtfNhUlWqp0CzBz9W3vz+3B4hics8of/sdnBzzwW3Tzw4hOLSz7uYkmhLv9fbGzMTEQCARioMLomroX+EgQPEIYNVl38GtI4zKVVcZoXXObBmXnASG/cjQIhtHt/0wYNk6+6i3RkJl8Ybegwfpv64ltj55O4RIlIVXwmYEOLpLBvwA+0wlifKXeCuHJ3EHgdA2BQCDahwYB7i7iscsxo86YslcQNJwqzzAm/W3KjdfH/yEatZiv0S1I30hT2n5T/lndgS872swkENP1pcb0Q6ack3xJ92Bo9i6kFeRrr73GJ7sFyBKja+ze3Y0rQRACz5BOmr9Wgj3EqWVaE8X4KNvdtHVFcmsu5tRc5DMIV2PRsNv5FAIxODGbOuMVuRU4IPAfyn73hsTRNYWCwFjh0Fl0TRGjrRePXioIGMrVI938OGsYJ4Wkdxhf6BlMiOXwjU36RLKHLKvKOJRAWiiBaqRnKC6WgbiKxy4jpCrSNwrHCWt9gFB4EQpPYegYqjoPZiIcNsc6kDXRNRiGfYOmJd3fhGWF0TZSjeUDW4NJlX+3A1GsO1M1Z6i7v0rE57sI2oTl0qBNWIhBDq2uo5sq+cxghr2fGIK1fCfCAQIMULVFA9jDJ1j51hurbkAzzC8nK1eN91FKuvNiEhJgl6ZvBDi1uTmjGXlhQ/QKKwMDe/KokqoraW8L0mCD9AzBJS0e2jpGgDGz0VyTP0BDPOIC34j2PG90Ep2J/vN05R1T/YVkl/esIQF2afpGgDeXlcGHzyAQDuWPCRP4VDdgGKoiazB6jGgLdlm7pRfFHm3CuoxARKoCwMTmswMGdv+6fw/VF5AKieVjvNefrRrwz8oRCATCCmPUIvW10vpNaAcJMEiV1I2NFjywIOCkZO58pmd4KYQzYlTbk64QnQqB6C8Yhkn7+eeU777jPqk//ECbzfyxdoAmuX/9xWd6k9NvvtmYm8tnWlJ59uzRp57K37mTz3eFDrrtPF26CMbm5sOPPw6JY08/XXX+PFfIoa2oOPDgg3ymK3Bn0We/iy7RcSygwQZDGTG6xd+UwwQYAOOa22Y2MMBFMgLMescR7iUJ9ZQcyWrg8wiEM4Hj+PC77hp5332V58+P+Ne/Rtx7LyG4kqcdms7dto1P9xMVZ87E3nprxNKlfL7v6dZFmPnhh77jx/MZCzJ//7lfsy+8dhMn+F20pmverwY8cJekb7FZqqevIbUEJyQK9nk7TfEFLgtOCkivLr93dEUCVKLcKp3ORPsqO7spGr2G5NL0zWtI6c3N8OEzPSb/778jFi/GCeL4c89VJyY2FRS4Dxly5q23GrKzM9ev95swQSCVcjXztm8vO3bMrNUampqSv/kmdN48+IbZc+edYfPnn1q9urmoCIy8rPXrA6ZNg8pn3nzT2gMcgg6rL1yQeHrKfPmnYhe//rryzJna1FTvUaMKdu0qPXIELHKBTOYWHl569Kh3XBxMJvGTT8IWLICxuJpCmSxnyxZNRYVQLk/89FNutmJ3dyiECmDHh19zja6q6uDDDxsbG1P/9z+TWg1dwVGorwwJ4boVKhS2c2Mo6uRLLzXl5x994gl5YKDc39826x4V9fcNN/iNHw8z56ZtvQhwlD2ptuYAdzenXnkFhoARjQ0NEUuWgNmqDA6GVuc/+KA+IwNOExT06NNPRy5dWnPxYuqPP9alp2dbLh079JNPaisrczZv5qZdcfp08rffVsTHa8rLvUaM4M6i9Ngx6zRESkcGOFkVGMinugrD9Nf+Z7C8Dee2CAKH2e067ndwgcjWTHX05AiS8Ah0+YfBOE54BHUQcaEnzB3mkVGhLaln/ZwhEM4MQ9NhixbF3nZb8cGDYK6N/Pe/QZhBb/jDGBa5bJnU1xfKQ+bMMdTVgdQ1ZGa6R0YKlUqQMY+hQ+GQ/5Qp+Tt3Fu3fb9cDdD7xhRdAP7iuIFt2/Piwu+4afvfdoP0gUVB50osv5m7dylWoSkwECw8MR0hba8Kdgc+YMSBafhMnWmerDA0FCz7ugQcUwcH1mZlQXyCRQOVxTz5ZtG/fqIceGvv443BbYOmVxW5u0Ln/pEnQPGj2bO+RI+2y8OWwZNMmVVQU39jmIsgDAtqbA9xMgHBCdsiNN/LNLID5roqOHvXww9brAKKV9PnnYx59NO7++4PmzOGW1kHsRz344PhnnsnetAlucdJ//XXKa69NfP754gMHaCPvzsl2GlxJv8MFE3QspqwT+qM/8pkOISRKJ1Qizq2mFcffHeBCKenuyhoM6qvyt4u371iuG+tzKKO+Xss+DDCa0b4shJOC4zjYf5AAI6zsxAkw5sCG8xo+nDvaAhwPnjOn+NChwn37IpYt48o4JVAEBurr6lr3AIaapRYPiO6Y//xn77/+lfbTT5DV19ZC5Yw//zTr9VyFwt27wcImBAK7mlasswUK9+6F5qB8lKW52GKtCsRiLgFYuwXs5ibz91eXlYHOaauqxCqVXZZv0w7tzaG5pIQ7X6mPD26zsB+xdCnctey5807ro2iQcMpkgjsYSEs9PRvzWY/HpEQCPwmhkDabwYgHCzv1hx9Svv8e7gwwwrksvBaY9HA/wad7gLksDcxZY9pBuqHClH+Wqs6DLFVbZMo8ylVgtA1sGi5c1gmqMseYtAt+FZhQzJq/XGFdCTQxl6Zy9WFWxvRDUMJ2m7KXL7RAlWewhcm7rXcPMChXEz5dCMXfDozx8j88oFd+eeyGLDc/+MfI510Kdqe4gzZetQdcmJsm+v51ofpwZsM3R0v50oHI5LAFE0Kv5jMWSEKwaNjtIR4xfP4Sw/wnQvmowOl8HuFMgJT6jh0L1hV8wNbkS1sSOn9+ydGjNUlJYJJyJfp6NgxqY14eWIGd6QHkZMmGDVUJCdqKisOPPz701ltjb7mFP4ZhYL+CBcxZtNaauuo2XCyxi9Ll5TAQmOB8UYfYzQ0mDDqX+v33E597DoTQLsu3uRJ2c1AGB2ss74nBhBmbrW2kSAR27binnsrauJEvIghWZS0PFHR1daqICK7YilAuF3t4DP/Xv6DzTj2n7z+u7Gy5E5jLMw3xf5LeoThB4hIFfD/jUhXpE0HIPAznt9FadkuNMf0wJGA4w5n1hoS/2G9Y0N3UA3CIKzSe30p4BuuP/0RVZkOh/sQvIKVgaBlT91kiGvAY0w7oLWMxerVmy2qMphhNvXb3h4RHIN1URdUUdMkbcZvgIP428fl76+6JkHvAlXI5DQbpZeNp9D4iASEUEN8fK0st1Qzgd5NmRq+YEr6Iz1gQkZKFw26P9BrJ5y2oJF53TXpxQextE8Pm8UUIZwIMteqkpORvvrn41Ve224bBGFWGhFz88kvQWrDtBBKJKirKKgl5f/2V/O231YmJIVdf3V4PViij8dz770MFiacndKWKjEz/+efsTZtAorgKkJj6+utn3nkHxrLWlHh5cUdt8R45svLsWZgVCDlf1CF2cwOTXV1cDOUXv/mmNjnZLgvfn39ff317F4EvajWHgGnTwJYFg7jk8GHi0hkBhXv2QJ2M33+PXLKEKwEbesxjj53/8EO4dDBc9KpVXLkVdgHg0UdPvPgi9Jb55598actpJH3xRbZV0fsPu+XWnoArfISxs0GASZ9IUBZB2FhcqhSEjjbnxsNvxJR9XDhkBldTtvC/olHXtNi+IxBL5z0ijJwkjJpKWWIoUTWF4jFLhTHTBH4xl10cQj9pB6VzHxaETxBPvB60ABQXTGdB4HBh1BTxqEXQJy7p6cN1Br7uTZeNYAc54mgHurmajf3kIgpDSFXsA+w+obTB8O2Rstxq9h/oa9dGRPvyu1pa49KOOJ6e+6XepP786LN8nn0lWvHOsk3bLn5zJId/tgfcNuEZL7m/SCCt11b+cOp1vnRAMKgccZx5662wRYv8LH4bjj399KiHHrJ9VuoqnHzppRH33AMzB1Uu+OcfMEZtsxOff56v52hAqs++997sjz/m890FvtKPPfXUpFdekXg45r3QbjviAOMVc8RLwOayNJBGWtsou+ZJc34CVZEpmXUPlFPVBfqTv0qm3QE/5ctfYQwa7fa35Te8A4esadtCY+JOTCASjVygP/wdJpSQvlGG81vlq97AhZavX5pW//GE/Pq3OWdVut0fCYddBXazdse74sk3mgsTQR3EY69la/YMsPEIpTef5v7XS7AjuYgdzJrsfaW+QJC7+PXlEW8sj5g1xJ2T4UFLhNfwcSFzNid9yecvISRF7lL+nynC+QGhqklOtq4/uy6R114Lxi7YlzmbNg254Qa7LF/J0ehra5O++irk6hbPa7qHoa5u6C23OEp9uw/7LowDTC+qtgiUUjrvUTDx6eYaTCi2Pp1lPQSb9Ibzm0Uj53MlnYKmzRWZhHsA3VQhW/Isr74AQRBeoaaiC5Bk9GoYl/CJMBddJP2H0I0VguCRYDRzFXtKHyxBW7GoPRskmc87IThOKDxtnwT0GZE+0vtnBS4YfuUg/wMVuPYrRz8UX7CntMF+WfLauPteveY3H0UQn0c4N0KlcvH69db155kffuiK5i/gP3nyzDVrRv7731PffBNOwS7LV3I0Ei+vqa+/DmLP53sAdNXeU/a+xPZJZ09g9M2aLavV65/DFV6kR5DAL5oqz1BvfIF9wQnHhTHTqbJ0QfAovnZnAKH1CDZe/MdckKDb+4kpN54vh0s3/XYwtTWbXtRse1085WZC5g7aby44b84/Z0zZo92z1iGL6raPxnt3CdoKo2uiGsqccS0ax9nYUk7sw8vVl6A9ZX5ljZfFlcDJCK8R1iXoyeELrx153zv77tMYGqGy7RL07OgVUyMWf370WbXBhV2XIF/QCFene0vQrBFZxz4771VMWcfMFVnSWffy+U5Aq2u1uz5Q3PgepKnyTMOFv2SLLz8js0N3+FtB6Bhh5CQQL+3f74kn3QiSzB/rLmzYRL9oLt1HW9hxqRsbf5F0sg17BEl6BDuz+g4AzJSxTltp/dRrq/gDcL8plC0d8S+4wwD15YtsOJKz7b1997u0+g5OKs6c0ZSX8xkLJrW6aP9+PjMgKNy71+4cbaGMxtQff+yMd0x9bW3HV6b0yBHbvV0cV2zlFFAO2AJ9BRjGmHZINHQWn+0chNyT9AlXr3tGvekl/el14vEr+QNtIRwyw3Bui2bzy+oNzxGeoaSP/ab0bsBQl7fB95EAA7hYRnqH9+r7tV0CF0kFMJ+WwaEQDqdKXfzHuf+zfjYlfsEfwLAFsbepDY3H87rjxRfRLzAUtfdf/+Iz7VB59iz3yo2VgSHAnTl3jvRfflGGhnbGO6aupqbjK1Ny9Kihro7PXOKKrZwBpg/8IeK4fMVq0s/+ncYrgOPSqx5U3PyB4vq35Ste7bi5IHA42MryVW8pblojmXYb+2Jxz8HBDOc1uO8EmAVMb+9QQuEJl4Av6RdwnF3c9wrFBN0Mko9wCHEBU/3dwv5v5d9rr9sNnyBV5MiAqZCI9unKEx1E75P3119cbIa8HTt0VVUp330H9h9zKXgDZ6JxWdu3X6yt+LzFnqtNZZ0hwCFoCFINaZDnsuPHwabkKlsTcAhkRltRATWhAtve0oNt1naI1sPZUrRvX31mpnVQwLYrsCnBcIf5w/Rg0Krz5zN+/52hads6tucuEItJiQRKTBrWta+6pMQ6pYacnIrTp8tOnICB2uvKDtZlx/ffQ1e2/Vg752jd3NqKzzsbNnYewg6rEdy3AsyCE25+IH54P4kfjEt6hhDuAY65l0H0gJ/OvP3FsWetnxpNWX5tKiSK69mX5RFOQv6uXWa9PvaOOxpzc239HZ59993AadOiVq48/frrIDBn337ba/jwgKlTC/75x64V1w8IUtbGjR5Dh5556y15YODI++7L3b69JjkZBDj+9de94+LcIiL23HGHe1SU7/jx5z/4AJoU7tmT9ssvMFzJ4cNQE/RJERw84r770n76CbTQdojWw9kBXZUcOQKDgnkKbe26ApsSTidswQKvESOgZlVCQuxtt4Edb1vH9tw5w7SpoKD81CnovGD3bqtrLffoaKt3zPa64mpyQA+qiIiwhQvjX31VrFKBpsI9hLG5GW5lrD637WZr14qr42w4ahPWAIRhrBuh+0eEcJGMdWWi9O5bFcQtq/8RAylkk0tT2pCbU33R+jGY9RpjkyXBbjVcFncvGMeeMj+uMqK/cAsLAyGpPHPG1rEU6A3YeaCLuVu3gg5ROh38BOEEnWBjD7RqBbqY+Pnnsz/+GCcIriaG45FLlhRbllIhC6oG+q0MC1NFRcn9/ZsKC9lhGCbG4okicMYMMP6gcziK4zhUay4uth2izUnaETp3LgzqERsLbe26gqP+kyfDHCABhVErVkCidR07YG4lhw7BJBuysoLnzOFLbehMV3DL4h4TowwOhpsAQigE/a5OTCw9dixiyRK4Vlyd1s1tW3HuNp0OF3H/0D9cujj9ZwWyjlt8BCDDUhVk+MJeg5AqBb6RhMoPGb59SZ2mskHXIgQyzVB12kqtsY3QPY26mib95cddepNWZ9JAfT6P6CfAKJz5wQeF+/al/fwzX2RB7O4O5iB8lm3bRkqllNGI0Ze9Lti1UkVGynx9y06cgK8ek64773IIZLKGnJxTq1enWBwsQ4ntEO1Nsj3sumqTK9YBwaZNJlBEqY9Pxy4hOzMcKRbDl2LovHlF+/aBrodcdRV/oMPmXCs+41Q49C/XXJLSBT/MlMmYxvqh7B4O8aB5BS75J+nv35xARHgECnwjCJkKbhf5QgeC44TUjbW2PYLRE9++58f41387u4bPWADr9s3dd50tamMLyXcnV2+88BmfwbB9GX++vPNGO/1G9D2V58+LVKrg2bNZSwvHabMZPgKxWO7nV5OUBBUqzpxhb6fDwmrT09UlJaVHWRf5LVoBOD7l1VdBQrRVVSDGbCx6hsnftSt88WL2aPuwTpKh5t9/+44bV3PxIgjtsLvuIkjW0aDtELZpuBXIXLeOsbkbaI1dV21iX+fSuVsOWsBxnzFjLn71VbCNWLZJB8OBpjbm5tampQnlckIk8ps8GUrMOp3Ul4/SCLRubteKK3QuHOEDywpVktL5l5pAQTlH0N2AVteqf3mk19fPL10cx8YD7i6EAJco2RAIBMluXnfA2gWOkwJC4Um6B+Iyd6d7/akroHjALo0rxgO2A7Q2888/KYNh+F13gdC6R0fn79zpFhkZsWwZu+p79ixog8TTM3DGjMLdu03NzZHLlsn8/aVeXpdbwZ+jSOQZG+s9apS6uBhKwBQuP3UqeuVK9xh2DyocBVW2S3gMGVK0d2/I3LlgEYbOnes7dqxHbCwod01iYtTy5fLAQNshBBKJNW20BCeGacC47AlcQhUdzT1VVQQH+02caNuVSKkUymTK0FC+ZmQkO4GWw4nc3KznLpRIlOHh0JsiMFBXVRW2aJGdGQpDcEF52+7qUlAHmKH3yJEgpQ1ZWeOfeQY6gRKwd73j4rxGsv7S4QRgIJ+xY+2a27XieusluhcPmGGdEDtMg0GA4Zuc9Azh8x1DmUyZx0Qj5vLZroCLZOKx1+KOjgRvByGWcy8E9ZEjji7BGDTsR9fE0OYuiTH790aQuNQNh9NjH/T2615rB+HSjjgQyBFHT+ieQ+mEjz6KWLKkg4fBTg3DHHjggWlvvWVrAfcv3XPEQZVnMt0SYNZ78+6PCKUPVVuI0ZRs8TOQNsSvI7zDhNFTzfnnDOe3gjQQMpV04RO4UAqHGJqiKjIZbYN4ys3C6Gkt/D+n7jcm7wZJFoSNlUy/E0RBd/g7qiqHvT8QSaVzH8FxQnfsRxiIbqwQRk2VzLz7shPp3R/hcg+6rhgXK2WLn4Kx4KRsK0vnPcLNuatYHESyfnad8eEBaCfh5kv6RQv8oknPYJgoLlPhQkmLABcccMMolOBSFdRha/pGk34xhJsfLlYMDPVFIAYzoQsWWCP4dp5xTz7pquqLYSaNJnT+fOdR327D9MARNF1fKhq1SHHDu6Cmhgvb+VILYAfLVqxW3Pg+ofAxFyZyhYy+Sb7yNdnyVwxnN9ma3XRdiSn7uOKmNYpbP2b0anNZOlWZxZh0UCJd8F9B0AhB4DCQc+ncRxU3fUD6DRFPup5vaQGmIR6zFMYiVX6m3DNQ0kHl7uGUT++tcEvTSh/SPZD0iRD4D4Hr1eLjPxTKSY9AqAM1XXqpGYFA2BG2YEH/BxXoW4QKRUyvhXzoS/AemEDs6yre4ZAQBA2jG1p4HAPjSn/yN83ml01FvPoCgtAx7K5euSeGk7aLplRNId1YqdmyWrPlFVBfEFT+QOewToN9bfVSBAjH4twCjEAgEAhXxBGbamldcwuPEQyj2/+ZMGycfNVboiEz+cIOEIoFIaOgMnyUd34hGrkAjDqqKle98Xn96T9Fo5ewai0Q6w58rl7/LOkXRbh1+NJjlyp3zKVrgwQYgUAgEI6mBwJMq2t1+z4z5Z0xnNssHNEy1KBADIasMf2QKeckX9I+gqDhVHW+MWmXqSBBf+JXurma0TeTniHCiEmsfnPOMimjMHy8MHoq6R1hDXTYLl2q3D7W5QEkwAgEAoFwND3wuEAovMA8petKJNPvFIaNhRIyeCS7BRrHZQseZzfnmg2SOf/mNkXzhwCcYAMD4zgYzULLFmhcJJOvWA0JurZAGDWJUPrQ9WW4RMm6Y5KpdAe/NFdkMbpGwiMISqiaAt3Bry+3vZQASP8hpG8UY9LZVeaOdodLFwcJMAKBQCAcTc9cHpG+keIJ1wkCh3FZQfBIwjMYEiCc4nErRHGLBMFxXIn1EEgvu8gM45JC0XBeO3GxQjR6sXj8daQ/uy+P1jVyhi9jAvsVxyUKxqBlzEYG0DWzO5OtbW064QQYgzp2lbvNpeUBJMAIBAKBcDTdfTvZ1vR0OJJJNwgiJ1DV+ZhJL1v6AukRJFvyLGbU0TUFwugpkim38PXaAhfLO1/5Clx6o8cZ3wNG2ILeA3Zp0HvACFenm+8B1xUzejWfQbSE9AqxvCuLLGAEAtGK/J07eZ+LDAPpjt06to3FoQRt7L5bXRj07xtvNDY28vkrUXL4cNrPP1tb6WtrueB91hKuAlfZ2ejq3EoOHTr08MNOezoATiLXv+2A49ili4MEGIFAtIAyGHK2bOEcHOrr663pLgENhQpFT9wUw6BLNmwQqVR8/kpUnjvnNWKEtVVNcnKDJTShtYSrwFV2Nro2N4bJ/PPPGe+/P/yuu/gSJ6R9J9sIq8sKtATt7KAlaJfGFZegmwoLL6xdO/vjjyFdnZRUYAmZUHLw4NgnnmjMy0v94YeJL7xw9r33zHq9tqJiyquvusfEHHvmGYFMZmpunvrGGydffhmMTlIkUgQFQRMwoAv37KEpCo5e9fnnjQUF2Rs2gBFQn5kJQ0AdblCAq0mKxdrKSq4mNyh39Pizz8oDA5sKCkRK5dQ33zSp1XZzOPz449PeeINrFXbNNSdffNEtPJwN2zdkCNcPV6Hi7NmapKS4Bx5IWLvW0NhoqK+f+eGHzUVFKd9+S5tMw+68M2/7dm4geUDAhOeeg4Fsa1odg0A5nCmcJk6SMl9f6N96EYbddRc3Ilw9LmGdPNcnlNtdBG5u0BX0SQiFtNnsFhoKDe2uCXc7kvTFF1DuP2XK2McfP//hh23+ImZ99BE3z57TvSVoRtNANbbwodE9qIosjCDZPVADBpwQBPCe2pAFjEAgWtCUn1+Xnr7nzjvhc+rll71GjlSGhDSXsMHg8v/+O/yaay58/HHU8uWzPvxw2O23F+3fDxZzbWrq0Jtvhi/9i19/HXP99XM+/dQtIkIVHa2rrs7dvn32J5+AuYYRhFCprEtNBZ0DnY5cvrwuLY0bEbDWnPzqq9aa0AN3FIaoSUkJW7hw9tq1DdnZlF7feg6gOtZWnrGxipAQ0KSYG27gSrgK2Zs3a0pLxz311MVvvglftGj6W2+Btulra6GOUC6/+uuv/SZO5Aaa9X//V5eRAUPb1eTmA3BnOmPNGkVwsFdcnO1FYANUxMVBHeiWO2TXJ5TbXgTr5Lk+Z37wgXt0NDRsfU0sI7PRkcMWLICzS/r88/Z+EVzN/kQg5BM9gWH0p9fh8j7yhsYYtfrT6/n3g20wxK8z5ZziMz3G1mMjEmBE3zEu5KoX5n/HpaVCRYjHEC7dmo6PArZdIRxL5blzk195ZeEvv8DHe9QoVWSkWKXS19WBSFSdP+8zZkxNaiobUR+sQK0W7C1NRQVU8xw2DAxfsO3AMoNDoOK+Y8eWHjsWOncuThAge6qICEjUpqWNvP9+SNRnZIBIWwZkabMm9MAdvTwEw+AWA7H1HJShodZWVkmDClwJVCBEopLDh2PvuAOOlp84kbdjB5i2sbfdBmpnnZV1ILjhkPn5ta5pmQ77XNn2TEHvrQ3ZkoICKIFEVUKC7SGuTyi3uwjc5KHcrs/W1wQOAY25uXBLAYZve78Irlo/QwqtL9t0G1pdA+Yv62OyJaasE/qjP/KZDul8TQ5Couz5tK+AjW8vJMCI7vCvKa+svW4391m96JdlI+8VdmLPhVLs7qvkA4pdPeT6J6/61EfBr0B6yHxJ4vKNod3R1th2Ndg4lvtXVtUFPtMLNBcWegyx3P0wjK6mxiMmBr76SZEo5fvvh956K34p8jxtNBbs2hVy1VWsWli+9CmjEWoSAkFDVlZNcrLM11dTXi7x9IR+0n/7jZVb6LC62g3Expq4hLUmjGKtCT1wR2EIuUW6yuPjvYYPb3MOtq1AiqS+vqxiXSqBCgFTpwZMmZK/cyfMU+LlBQboxBdeCJw+3XYy1nPhEvY1L2HSaKAVnClYnKCaXP+88jGMuqRE6u1tvQh2fV4e7lICymHy1j5bXz3+mlyiLj2dH8tC61+EM4CDAPf48aa56CLpFcany9IM57YY0w7SDRWm/LNUdR5kGV0TG6u/vsx4cTdVmY3RZlPWcSinytmVBrqp0ramtROow8dsYBhj+iEogY8xZS87Z6GYe4PZOpxtdAdzYSJVxW4s6Am229OQACO6g5c8oLQx74tjz3557LkLJUeuirn+1glP88c6x5nCfevOf1SjYZ8SgfqCio8LnsMdAmyPIuyYGbXcaNZtT/6+VlPBFzkO1nbUaCTerJMBo1rNUBS7kQrHQVEMjY1hCxYIJJLgmTMP3H//4ccfH3LTTWC6gVpwG4gEYrFbWNjhxx4DkxEkHBqCKqT+738nXnoJ7FG/CROgQ0IohPLLPV8ieM4cqHnypZdA82xrckfBKG8sKDj69NN527bFPfhge3OwtpJ6ejbm5Fz88ktrCbfLadgdd8CtAAizx9Chhx599MTzz5ccOmQ7lvVcIOEeFSVSKGxrWubCAuVgksKZFu3bB0YntLU2hGvlPmTI4f/+Fy4CSL7tIa5P63CQ4C4CV4HtMzKSu3o+Y8ZAud01YTsHGKa5qAhku4NfRP+iNVJmmoHrgPd4HxZdX0JYvFyZyzMN8X+S3qE4QeISBaHwwqUq0icC9JIqSdHu+YihzYzZaDi/jVbXEp7BuqM/gB7j4hY1QXeNiX9DJ+aSVH38n9Ct/sQvdF0JofI3pu6Dn9ZI/rbDsfOwwLrGPL+Z8OhOdOQW2CxBo01Yzo5zbsJ6eu6XepP686PPctlbxz81MWz+K3/frDY0cCUAyGqDrsY2Jujs6JUrRj3wxJZFfP4SnnK/Vxb+/Of5/wPd5YtaIRerBISgUcc/hGuvK2fjkVlrcqsv8hmHYqbN54sPXhWzCvR44LwHzDAgXdPfesv6vJOD26PU+R3RfUZFfDxYwHEPPMDne4OW18TY3HzihReu+vxz7mAf0NVNWMmlmu+Pld0w3neKVzOmb+ZLu4Vu/+cCi+9lVhFP/SaZdR/pzRrEpqwTVEWmZNY9kDbEr8Pl7qI4/quA1tbT1QXGzKPCyEnQ8HJNhtFsekk4ch4h82DMBsOZDYqbP9T89ZZs/mO43EO3+yPRpBsIuScXDNhuOBgCdJ1WV8uWPIcLpdxA3QRuSzxDLOHqLTkkwE6OSwjwzKhrrxv98Pv7769oKhKR4pWjHxoTPEsikJlpY3LZqU2Jn2uN7N+hrWrOiLp25agHntq6ZE7Mdcvj7rd0w3Ku6MDv5z6wHoUSH0XQXZNfClJFQrqiqfCTI0/oTVrbriK9Rjw4452T+f9su9gD76y9Qy/tgqYZ6lT+P3BVZ0Yvh+s8AAQ4+euv2d1VRmPQ7Nkx17eItApG+cGHHpr3/ffWh6D9jr6u7sgTTygCAuCbfPLq1b0UM7H1NSk7eTLl229H3Htv0MxOxAJyEFYBPpnbWNF45Re7SxsMp/PY9d7rY4mlkT3SF93hbwXBcaCjkDaXpZnSDtLaRtk1T5rzE2wFmIvVD2l9/DqqOlcQMMxckiwaucBOgNXrnxWEjeEUFBdKRKMW6Y/8gAklpG+U4fxW+ao3MJq2RvK3Hc54/i84DXPBOfny1bjUDY52HxwX+A2xuglDS9AIBxDqMZSizdVqVgPunPTCyIApv59d8+aeu349+/5Q33FQwlWzhcRJAmeXd84VHfzlzLuQOJC14Ytjz3J3G9ajwIpR9+tM6ue3r3zur+XHcltE5wYC3MLvnfpaWsXZ7cmDZU9WTs3F7cnfx/iMnh97C6gvX+rixD344Mz/+785n31mp74AKRbP//FH51FfQOLpufDnn6e/997stWt7L2Jx62sSOG3agp9+6kv1tWValOq6cT5X/EyKYCUq1FMSHejONew2hMKbbq6GBFVbBDIpnfco/DOgm2swobiNYEQMYy5MkF39sHj8SkLhxRdaa+I4ofInA4eLJ1zHepmOnoIxmLkik3APoJsqZEuetTVt7YeDf4TeYaJR12j3fWr7SLgbsGvaNv+SkQAjuolEqIj2GTXEd+y1cf8eH3L13ow/QYODVFEjAqZsSfo6pTy+TlN5sfTE9pTvQIOD3Nt9jU9taCisZ3dMVDUX51RfrG313Fcl9QZTz2DWGSnDyfy/wfzlD1hWue+f/lZ2dRJIOBiFfOlARylyB+t/0O5BQzg5XnLhMwtD37kuckSYF96zHcWkXwwXRZ/RN2u2rFavfw5XeJEeQQK/aKo8Q73xBbqpkqvJguOiYVez1TY+T6v5Z1W2NSXTbzde2A52sHr9M+biZBBCwiPYePEfc0GCbu8nptx4rglgNxxXKBo+l/QINpzdzGW7iajFHTMSYEQ3CVJFPjJzzf3T3oz1G7/hwif7MtlNDSEeMfAztybJUoUlryYVfvopL+937Son8v4eFTj9oRnvDvefCHexfKmFf0993WjWDSr1Bfzcun8x+weGyd64kd3l2z4NOTmc58gr04neHI66pKTy7FlI5FuddPYMrh/rWTuqW2cg2lc6OoR1dIyTQsYaer5bgBnKBk6gKUHQCMWN7ytuel86536wInGZu+K2TxQ3vEu4+Ymn3MytPwOiUYsUd3wGNeUrXuUKbWvCB8oVN61R3PSBKHY2+1i3sUJxy//JV70lmXaHKfMoLpZz6892w1mHkMy8WzzpBnak7oILxHzKAhJgRDfJrbn4xJZFT29bumb/g/EFu7nNVnIxu/oEpqqlCgttKRcS3X8r/1T+ri+PPQ/m9b+nvfnYrA8kwsu3kPGFu8EQHB00g88jnBLG8iHFLb567DBrtdweq8OPP96x/+fO9OZwSo8e1VRUUDZOOnuCtR/urB3VrRNi3W3UPXCxDLTQVNwr2xgJuSfpE65e94x600v60+vE41fyB3oPHMeFEj5tAQkwwpHUWB4De8sv79T3kvv/f3vnAR9FtbbxzNZssqmbXkgPIQ0CiYReRNqHhU+8Khau3qv4iQ2lXUXlongRsWK9liuKVyygFCnSQ4KkAAlJCOkd0vsm2/d7JmcYl00hQCqcv/mt55x5z3tmJmGfeWfOvAefFc0lpNopV5wJmFud+u8TL2869oKvY+hYn1lcq4VFXN6OM2XH7h393NALCm84VLW1lUlJRXv2nN+yhQRzJQcP1mdnI1pV19XJ3d0FIpFBo8n54YeML75AQEm6XEhIyP/118b8/NbKSjt///wdO5oKC7O3blXV18MYm2Csqqvr1BtamoqKMr/6qjaTvcsCqk6dgn1Dbi4JK7vy0G7Lwu9z3rZtRr2+YNcuttC+8oRZXz6bB0n30fFAuvJDKDlwgITspMD7IUfNVyuSknAqzIYe0jCX33G9BiwnLiJr8vc+DCOb9oT8vrfkC9YhMha6snfv+hSGvaS47IqECjClN8mrSVfr2m4LuZ9MoZKKZLNHPFjRVFxSn0MMOoW8vKSwdidVUxhGwKfEutBUaMDX2+V3m388836Tqu6RsasxFtdEGQhq0tPPvP++xNYWcgL5wVVV9vff52zdKvfywqaG/HxcZsUtX26pUDhFRsa98AKbzSo9/dTGjZBSkUyW+/PPQrFY7uHhOGKE39y5UltbGIvlcruAgMS1azt6Qwuq6OUyZsyZd9/FDlw4cQJVrylTTr39Nj9cpx7IDgN+nytTUg4+/rhMobj4xx91WVkd+/LZPGz9/Do9kE79kFFgn/Xttzg6lMhhEj9mVZSrTp+29fW9bOghDmMpx79hrkLB5cjlZ4MKMKU3UaobfzzzwQjX6Jdnb35q8obVs/5jL3PekrzB9G3gjmj1mvOVKdODF6ALwlmutR2xQPzMlI0rbv1kYfQLL0z/sFFVm1oWx21rR6Vt3Zz4BuJss46UfgbaE3zvvR4TJzqFhyN0QwiraWyMeekl93HjSBKMor17FaGhw2bMcIuJYRjGqNOhPeyRR/zmzRNaWjJCoUAiQXToGBoq9/auTE5W19dDmRBWoktHb2hRNzREPfccIkh2eIjc11+PXrrUPijIPjDQNTq6MjGxKw/t+8vC7zPUFHviPn489kQolXbsS3avmwPp1A8ZBa5kzs7oDj9khSj+EHi3FSdP6traIp94wuzAiYehCyOSmOayuMnpeEOeCjDlWtid8dXv59lZVx05XXrkXwce25+1Jbcq7efUDzceXlLeyCVvy6pM+W/Kxo5lsDnpjZ3pX+RVn43P34Uqv1WjV68/sDix+Pc6ZeWB899vOPgECZdNu8P/J8f/kVWRbDZFi9KfNJeWIvpEoT431zUmBlWPCRMQ3ZJNDkFBEBUilmwqKIkEP3wXYoACUSa2cOpU4Pz5vnPmjF+3Dgrd0Rvf0lhQgC46tRo/MhcXvUaD6NPGy6sbDzxoZHfAaGzIzXWKiECB5Ibs2JfsHil0eSAd/LQPwvbC/qBw8eRJUiB+TN36zJypbH+T22xotAx1GMvLcqrcvOBijQowpVdAwNpNOuL61qqTRfv2n/8urTyepOAgVDWXJpcc7FgGCGSP5+/cl7WFqLXp1lrlxWN5v2BTUvEBta6NNJp1L6jNRLX7OJvSd+jV6oacnOIDByoSE8mCDWTBAGwyGgw6pVJsY2Pr51d27BgkKuHFF8P+9jdsIu0o8MYI/hDXtlZWWjo4QMjRt+T33w06XUdvfAsp4MsN+1CTlnb2o49EMhkMuvLAw7uCcuPLUWJnx+eG7LQvb9/VgXT0QwbCQbVWVZXHxZ3fskUREWF2CNhtbXOz/x13tJSV1Wdnmw1NPAxpruExsFF35XQfvYzReFUv+KriN+vKuZkHPYURmM3AAsI1a9ZwRcqgJL/mbF5Nn0wCpPQDs0c8yJX6kqzmZvxwlYGgpbwcGmMzbBjCuDErVgglkraqKsTB0EKIjdTe3j4gwCEwUNvaWpuREXT33a7R0Xw7uvPGNj4+1ampivBwt5iYtpqamrNn7QICbLy9O3rjW1BA0IlGh5CQiqQkNKpqa72nTXMKD+/UA9lhwLvSq1QSW1sEtdqWFrmXF46i074WBkP3B9LRDxlI7uGhqqtjhELvqVPZZQov+SFuGQsLqYODfWCgfXAwWvzmzjUdmngYWO72uK7sx4xIbFTWQ+K4+pUwtNQq//u8JHJOf967Vif/rCtKEQ0bxdWvBCOz15zdKw5gl67qIQIre/aJ+OXQVJSDHbog/5BmKC7Ifw2UHT3aVFwcumgRV+93oHkIMaHB57/7DurrMZG+mdZrXNuC/KYYGi4YWrt7tWzoYTC0/LjSev4/GWkP43tGqPgzBTQPjYAHOzQCHtLcJBEwwl/HkBB27bwBAnFkdVpa/fnzHhMmmE6zolw/1xkBE4w9XpXBqFa2/rJGEnYrW/jtTV1ZujplmzYvURwQwwjF6pNbdSVpCFg1p35hrOyE7WslaTIPth3+BJ9sFOs90qhqUu5cJwmdZsEwuoIkVfLPaFQd/Vx9apsm7TdGZoteRk1r628btOn7tNlxkuGTNWl7tCWpIs8wY2tD2763Nen7NGd2WkithE6+ne4G67nolNDJp+NaxZ3CCEUCO/aFTDPoM2AKhXK9uN1yi137zeSBQiCRBN97b/hjj2FPuCbKoIGRyskiu1eLob5cOmqe/C9vCu1ctflJpBH6aj1/jdWdL0OGLYwGfXWRJvOA9YLX5fduEHpFqJJ/EsidGLGlvo7NYanJPi4Jm4FOksg58nvWW93+ovr0DrTris4I7d2tF7yBKNbC5F5327EvRcMns+0L1mlSthuU7KvYne4GI1cYmqpI+Yowss4X8qICTKFQKJS+hGEE17SIEJusysmXLdi7W1xafYF9UssI2NCTEVoYjfqqfJFXBEnxKPYKN1QXYjixX7Qm83cEr4baYpF7CCOW6avyWn9b37r/PYv2BCki3yh9w8XWfe/qLnCva7MYDIbaEvEwNu8HLhqECh9DTTHKne7GVcAwXa2hRAWYYo7C2i3Ki305hHLDcP2phnvuQatUnv/uO9Pl63m4jMq9msy5pby85OCf8+EHFb2eQdrsBPL+Bz/tCtQnGTkYKzv+/rahrZlInThkir4kTVuQLAoYiwBXW3RKm58om7XU+vYX2RvI6CWxsr7jJcvYe1XHv/pzRQcopaXcqGn/yzQaDSrOW+foNB1nNXcK+zJ0F5ZUgCnmhLuP63QBwb4mwmP8Y+PXyqXXu4QZxYzrTzV8VR6S16+3cnGxCwjomNW5PC5O3djYu8mcdW1tIssefQ/2P72bQRoQh/wJJFVu2+AGgseI+yR9t8gzVH/xvCbtN23+SdXJ/0oi56KRkVoLFD7qlJ/FwZPZKuJjnVpXelaVsMWo16JFk3lQfXqHvrYEGy34BRIQOgdNaDv0sa4oRZ2yDcotdPbjNpkBeW64KHDo0dNxgXWXC1bSSViDnf6fhOXrOCLENXp/v0+9DnaJivQYn1C4W6vvj7cALcVWC6KeblTVNKn6MOPuYJiEhRixsaDAaDBcPHHCMTQUStCYn5//669NBQV2/v5527ZVnTlj6+sLGUMoadBqEbwqwsJgg02q+nrYwENTYaH3tGkVSUl6lQrfPuhSdfq0UCwWiMVQl4bc3NbKSpmzc9HevcV791q5uqrq6sqPHdNrNFBiBH+wgZOqU6d8Z8826nRwghExHHYGm6R2drrW1pwffpA6OJDldU1HV9XW1mZk1KSlYXRFeDiilOaSktwffxRZWWHE2vR0RUSESCarO3cOB6W8eNG+/bVg3rlQIsEFQUef/CHwc8cMGk3uzz9fPHkS9hJbNvTBDhfu2SOxsanLyuJfK+L3p+bsWYfhwwt/+w1Vh5AQDAoPBbt2XYiPZ8+nTIYj8r/9dk1zMzl7Zv678cMPhD3EuHyBOORPIKkKLS0LduxwHDHC9ACJB/ym8nfsqElNZd0KBGanyPQ0cvad0SuTsADDCIyqFq7SNezhs8rnzxdIu0CuIDOehLauXDzNsMslIb4UD59kqCkxttZLR84TuQ/n7B29BDI7se9odmA7V0YqN9SVif1jhPbukFWBwhuBr7G5Whp9t9DWRV+RA2EWeYYJ3YIENk76qkLG2t4y9n6Ey53uhrGtSZMTL426Hc5Je5egr71nV2Y0AqYMFuLzd67d97Bp4o4+xUpiM9Znprst+2jnxgbf/nWZmdBXPktzfXa21+TJrdXV+x9+2MbbW2xtzaZTNsmWfOHEicyvvvKcPBn2tZmZ8PBnsmI/Pz6HM776E/7xD3hAIWndOoiZrY8Pvtx958xBgc/qTGx0SmVFYiK0xyyZs1NERNzzz2d98w0uDtI++gg7bDY6n2kZAoNrCOjZidWr3ceNayoqgnHu9u0CgQBdzn/3HbpAVtnlFjrLFG3mk0tDbcW9RtIxw7NZcmliBrrK/Ny7GaTBxcREMi5/xohD0ypk9Y/Vq12ioswOkHhI/fBDrVJp7eHRUlZmdorMTmM/ANVkhJdlIuscoVgSeutlBRTdgqG1KIi8wqGsbBPDSMJnkrldEFfJyLnSMf9rGrAKFcPQyE/+EvvfIo3+X6F7iHjENFShrJIR09guDp76qnxd+TnYE0uRVwQsMTS3dGBnu6EtShEHxvZkZln7s+ouRZoK8M2LgBHe4nPb3aOWzAt/NMApgmu9HNhMD75ntDf7JwsiPMbD/i+jnx3pOYm0DHMYPs5vDsxifWcvjH5hWtACW8vL7rdA4W4LuR9dJgfcabqSINxi0wi3GPQa5cXeJvJ2CIIl2Qq3EwPuEApEcH7v6OdQFgsluJDFDsN+SuB8s6UXuh8FP3NDF82PfMJfwaY5BPA/JYBdfSzcfTyC1HD3q3ihfsiB7/cRDz/MZ2nG1wEintIjRxABS+3tazIyivfv95o2DZETly05Nvbcf/4Dm+Lff0eAi0jLNFkxvvFRJTmcW0pL5Z6e8Iwu0BWBRKJuaHAaORISju99PqszscEQ9kFBsEF3kgmZS+YcEGDp5BS9ciV6YTjoSsfRSaZlxMc4HPJlhu6Qeb1ajXAQmnf2k09iVq1CHOkWE0MyUZtliu7okxyCtTu3BIhZhmeDVmuWXJqYAX5/+jSDNEDASsaFJQpmDlFFZHxy7droVatwRGYHSDyIrawgvYrwcBsfH7NTZHoa24t9D/4Bd30zdgAxKOtEfmOg0Fy9BzASK0nIVK7SNTji7g+ZCvBNCvTs6clvzQx5QGfQOlq5PjlpPVSN23YJ/PU8EL1sZsjCulZ2kgLE7IHo5Vq9pk3TcmfEY/YyJzT6KULRvmTSm5MC7hQLpVDBZ6e+xz/HHek58YXpH3raBai0rRDR56dtspZy0/FnDL9vduhDj459WWHlFuQ8Ei3+inDIJNkKtzOH3//kxPXj/f4Hin73yCfvG7304VtWwb9EKLsj4u9/H/9PYgm6H2VO6KJnpr7jYuMd7BL11OSNIa7sNxp23scxBAVXG69A50hsbTe/MeEyFV/K0owwqPz4ce9p0/BtPnzhwoA77pj+yScwgBnJlqxpadFrNEF33z38/vunfvAB4mPTZMWmDiHeRCH4LMcNeXn27e8jEZEwszHNqMwP15CT4xQWhm8qSBeC5k5HJ8PBOcJlsY3NtE2bCnfvLti5EzE9VEfb2gqJRTtscIyQTN45yRTdjU8ejE7UGsYQOTg0Sy5NzADXt48zSAMYYFyEzhWJiSiYOcQnNBtCjgujjgdIPIQ9+qhbbOyxZ5/F5Qj8m54i09NIjPsBxsrh2t5H6lPEfjFsjHs1OyYOHNfd/KxLsG8fdZvPiwrwTcrkgLucbbzeOfL0jrP//ibpX3vPfTsn9GGZ+LJMadC5MPfYfyesLqo9h+oY7+kpJYd2pn++K+PLdb8/2tBWQ8ycrD0qmos3Hl6yOfGND+OWOchcELaiHUHqPVHP/H7++68TX0cvjGUlsZkSeBfpBcLcxn6a8NKmuOU/ndnENZlgY+lQrbzwzpFnPj/xakLBbkThliKrDQefaPf2RaBTpLOc/U684igBTuEfxa3AVmzClcSkgDvQePZCwjfJ/0LhUM6PH8atOJzz5xqxNxhGgwEiVHLoEJ+lGXGVQ3BwY2Fhc0kJ1BHqVXbkCGt2KVuyUCJBZIkgSVleXn3mDMqmyYr5VMawRIBVm5lZHheX8fnnbJLF9pulrJaYZnV2dORtTDMq88OxCh0TQ/pCvM1G5+25glyet3074jYU4Jnc3UUZ3SGTCD1rMzK8pk7lnZNCVz5hwGOW4RlXJ+himlyamPF9+zqDNPRSXVdXl5V16q23pPb2sDRzWJeZCR0d+dRTqe+/b3aAxAH64pxg5xFhS9sfaf95iqZMMT2NxL4/EAgEcgVXvuFBBGNzhYOlAnyTEuExPq/6rKXYytHaFT8VTUVQMndbH25ze7w7zncO1LeglnueVN1SDj0md3H1hsveqdiW+jFZCOFCY2F5Yz6x8VOEWUts82pSyRDQRWz1cWDjTsLJon35NelcpTN+OP0ecZtbnYrPn1M/IvOzyC45ydmbh1ccJb5gV1lDHgroW1CT7tTZqsM3MLrW1ugVKwRiMb76p3/6KYLCqGefba2qElpazt6yBXFV6aFD+ApGACpTKDzaMzgKpdJJGzZUJCXVnjsH2TBotQiUIUijnn0WIRocBt93H+xhGbRggZWrq1apjFm50mXMGFNhC33kkaaiIozrP28ebwP/fHd+OARzju2xsmNIiHNUlNnovD0KAXfdhd3A1UPJgQPDbr0V3cm9WYZhJr75JnQFseCU99/HMfLOUYBBVz5hwOM3Z47b2LFlR4+OfPJJ6BO63LJ6dUVysvuECeyUpUvGfF+Enjh8tBg0mtC//hUFRJ/Yt+L9+xE38/vA25v578YPB8NEr1yJq5Pgv/wlBOf/0hnjO5Ib+84jR+LyBXpveoDEAa5mmoqLG3JyYteswXm77BSJxaankdj3DwK5Y4+eBA99BNYKi/ZXnrqB5oIe7PRRLujX/mer2Qs/+EtA/AptmxI4/67IxSX12baWCsS1SjX3Jom9zOmhmFX+TuHYhIj5fGUKGonx0u2ziQ3427hXHaxcNx56coL/vAWjnuJaL5FddfrT+BdReOP2bXHtaxyRdmDqyswtLhcejX3ltf2L6pTszXBP+4Bl0z/66uTa9AsnrmqU+ZFPhHuMe20fe6Mbav3yrM3fn3o7qfgA2doX3CS5oIG2paXk4EFEXTH/6Kd32BD+pmzYMGnjRv6Oay+Cw0HUTpNLg+vPBW2GUVmvbxwab09dOwKhyCUQET9X7QIaAd+kaPTqE4W/QeH4n+d/mcMHu+DrxHVioeTB6OXMpUcjDW01m+KWvXvk2Tat8vHxrwU6R5J2M6QiK6LZWj2bMubVPfebjkJ0sRfpn1EoV6SxoACiFbV0KVfvY3C9WBYXN2b58r5QXyCUSDTNzaWHDvnMmnUzq29fwFjZcxOMb1yENk5XVF9ABfgmpbKpJNBpJC+uHalvrfou5a3hLmNmhSzkmtpB+PtZwmq9QevrGMo1WViQmU1AKpL5OoZcaCpEuaKpBJ+Bzj1d4evauOZRNO0p5USCS4/cKNeHU2RkyIMP9ltODIZhQhct+vOF195GQJNL9x343rF1xv+46g0HLi/Y6WY9gArwTcq+rC3Ocs8Ho1f4KUJRGOU1+e5RS7htl8iqSD6c+9PMkAegrxKh9LHxayM9Jjhau473mysSSkrrczg7C4u/jn1p5ogHwtzGPhr7ilAgSijYjUZI9bmKxPmRi2OGzXC18fZxDLkt5P4w97GkS29xzaO0qBuUmqbR3tMQyge7sNlfKRRK/8BY2gg6LI57g4DLCztXfHLVbqECfJPCBrInXoL0Lp6w7sWZX94e/jeVlsvN26ZtqVVyT2j2ZG7OqkyeE/qQzqhrVNXeN+b5l2dtnh58z/a0j7OrThMb8J/E12O8b3103Csyifzj46tqWrjnkd8mv5lafnxu2F9X3fb5kklvQucaWrm503WtlWY5N0zHNS0DVGHPz/xS69pQVWlbSbXno7RoGslTZML2tE/cbIctmbSBCvAAUnb06LnNm7nKNdFzD3qN5viyZceXL6/NzLwQH882GY2HFi82aHo/+RrG+uPVVzHW3oULVfX1XCvlEgI7t/5ccr/fYBfe77Dub1fQSViDnUG+IH/HSVgUU26eSVjXzKmNG72mTiXvCl8bPfcAqa7Pzo5YvBiFpuLi0EWLVHV1kOTbvvqKs+gDMr74QmpnF3TPPVx9qNHrk7B4jG1N+oYLuAbi6kMfRiRhs3H1+JVimgt6sDPIF+QfqMTRQ4WbZEH+6yFn61ZNY2PODz9cTEjwnj697ty502+/XbhrV9WpU0V795YdOZK9dav3rbfWZWUlvfZawY4dlg4Ojfn5p999N//XX3WtrYrwcPQNXrCgPD4+/5df3MePR9B5ISEBHjwmTIhfsaL00CH4qc/Kkjk7J61bp29raywsxKB6tVrT1CQQi6tTU6tOn07btMk9NhZKiRFNncMDwmXY16SleUycWJ2WdvLVV4v37XOKiPjjlVc82tNXwa21h0fK+vWmltzhWViUHj5s6+fXd4+r+5reygXdEXZ5Bq3KqOuP3O/9AcMIHTyvan4ZvQVNuS6MRgO9iUK5ZqCCDXl5/rffPuXddxtyc/UqlWNo6IT166e89x5C1cj/+7/olSu1SqVOqazLzBRbW0//9FOH4cPzfvkFBohfqy7lCcndtk1ZXj76hRdQhQoOv+++ye+8c/bTT4MWLJj01lv2gYGKiAh8yr28xr/++sglS+Te3rGvvoqoFG4lNja3rF7tM3s2RmyrrjZzXpOR4TNr1uS33647fx47XLBz56hnnpn24YdWbm423t7NZWWa5mZ0lHt6mlmCiqSkhBdfxD8SXFiQFooZ7I3oG+W14Ku6+UygAky5LuLydzz/S3/lkqXccCgrKpwiI+2DgnAZx4jFjEiU9e23R5YsiV+5srW6OuOLLzK//HL088/LXFxqz50Lf/xxRiAoOXAAknxyzRq0xKxaBQ8CiaTs6NGQhx7iHTqOGGE0GBCtusWyWb7ZJJchIXyeEKLZJGEI77apqAhxakfnxBuE1srVFfaQ9jPvvZf1zTdCiQRBbWNBQe6PP0LmW6uqzCwB1Hrkk0+OWb4c/kkLxRyhSODg1cMpS4MZdgFEO+733nPonwWFQhkwII3y9jucF0+eVISGkiULp3300fCFCyGZ49aujVq6lH24a5InWVVfH/bII9gU/ve/S+3t4cF93Dj32NjC3ezce1ZrR4xAATqKXiTXdE16upWLS2tFBaQRWshmkHZxYUWRd3up0NE58UYKBq0W1wq3fvYZu25j+0qLF0+cqEhO9p0718wSBTBsxgzrPrt/e8PASGSIg4e0BrOPfh088X+u3mOoAFMolAGjNiMDIWPcsmUFv/4a8cQTMoUCEvjHyy9fOHEC0nXkqaeOL1tWnZrKLmAgFpM8yT4zZ6Z/9hls8GNoX1NIERY24qGHsrZsgehCa8kiEBK5HBHq0aefLti1y3nUKPStz8mxDw7GJpmjY2Ne3tmPP+bd8nmYzZzz3kie6obcXDg89txz/nfeCWMbb+/yuLjRS5dC5s0sUYCiI4JHgXJFBFb2+OEqQ472R7/dL7rQFXQW9GBnkM+CpnQPnQU9eEjdtAmx8vVMtzYjb/t2qGzE4sVc/Qal72ZBX45RX1tqVHMvQw4ZyMQry8sW9ug5NAKmUCg3OAgzTq5Zg/gVoTDXdN00l5YW7NxJ1jWi9AaM0NHraicxDTBQXzu3a1ZfQAWYQqHc4DAME7tmzdQPPhCIem3CrY2398yvv+5FhxQLRjCUNJio7/XdOafvAQ92Bvl7wJTuCRTHWlpalpWV/fTTT1FRUUVFRZWVlc3NzXFxcbW1tVZWVvX19SkpKRcuXDh79qyXl1ddXd2+ffuqq6vRgirKVVVVBoMBZuiIQnx8vFAoNPN2USQauu8BUwY5ffcecCcwjEBmY9SqLPRarmVw0hvqC+gz4MEOfQY8pFk1YXNubq6np2deXp6rq6uNjY1arZZKpfgMCQnBv77du3fPmzcPIRqkFJZBQUHl5eWjR4/eu3fvjBkz9uzZc+edd8JPYWEhBBvMnDkTumvmzVoul4jFSqVSp9PZ2dnhE+0ODg4QeLIb8AkzJycnlMko+BQIBH5+fvn5+YGBgenp6ZGR3PJWDQ0N8ADjqyqYdsSeNDU1ubtzSy+b2pCq6a6KRCJ8ymQydHF2di4oKAgODsZe+fv7NzY2mnakDAhQiP6eoGw0sM+DNVyu2UFHL6kvoLegKZQ+BBqjac8zjHC2uLiYlEF2dnZCQgLiWkgvQAtvCQVCfAxpFIvFYWFhCHbREe2pqakRERHE2MxbXW0tXEHAEEZDyGtqas6fP49wGbqLUS5evAgNO336NEQdjRBvdMEnJDk5ORkF+IRU8wPBFTxcbcG03NLSgnFBayv7HWpqA1A13VWylXRJTEzE5QV2MisrC1XY8NcQlIFiAF4PYgRCxTB2XvQgfDdJIBA6eveK+gIqwBRKH4IYjkgIRC4qKgoqSNqHDx8+YcIEBKlCIff2Am+JyA8RKsQJZcSm8+fPT0tLQzk2NhZ6SSTNzBvBtNHW1hYeEHnDAwQYWovQGTJcVlZGjAFUvKqqSqVSoWw6UPdotey9QXzi+oC0dAqOAgfYlXx2uv+kC3a1rq5OIpGMGzcOOk1v0d2kMIzA3l1g29NlhfoHRiwVOfn24lNqKsAUSh+iVqtHjx5NyhA8qAspE6BDISEhu3fvRrQH8eMt3d3dIbTQocOHDx8/fhx6jEaRSDR58uQjR44QTeroDfCNkLecnJz4+Hi4RWyN6BlDwKGbmxuxJERHRyMAVSqVpgN1g7e3d2lpKVwVFhaizLV2BuJ4mJGQulM67j/pgvBXoVCgipMTExOTkZFBtlJuQgTWDmy4KRgEM93w5yiVCxW+FleT6vmK0GfAgx36DHhI0z/vAVMoNzJ6naGp0tDW3P48eiAQCIS2Lj1cY/+qoBEwhUKhUAYxbL5oT6Gj5wAs28AwAksbkbN/X6gvoBHw4Ae/oME3E4HSU+ivj0LpJQx6Q1O1oa3Bol9kixFJBDZOjMyOq/cBVIApFAqFMnTQaw3NtX0qw6z0yhWMFaS3b6+eqQBTKBQKZagBGW6pM7Q1WhgNvabEDMOIpAJrh36QXgIVYAqFQqEMTSBg6hajqtnY1myEEl8j0F0xI7NjZLaIfbm2foEKMIVCoVCGOEaDUa00alVGrdqoUbLC1p20Mex/QjEjsbYQSxipNQJfbkv/QgWYQqFQKDcURr2WzSaNHyicXse1MgwjEFoIRBYCISOWWjAD/xIQFWAKhUKhUAYA+h4whUKhUCgDABVgCoVCoVAGACrAFAqFQqEMAFSAKRQKhUIZAKgAUygUCoXS71hY/D8PArk84vm21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2" name="TekstSylinder 1">
            <a:extLst>
              <a:ext uri="{FF2B5EF4-FFF2-40B4-BE49-F238E27FC236}">
                <a16:creationId xmlns:a16="http://schemas.microsoft.com/office/drawing/2014/main" id="{59642DAF-FF89-457B-AF1E-2754153C08AD}"/>
              </a:ext>
            </a:extLst>
          </p:cNvPr>
          <p:cNvSpPr txBox="1"/>
          <p:nvPr/>
        </p:nvSpPr>
        <p:spPr>
          <a:xfrm>
            <a:off x="3872496" y="828301"/>
            <a:ext cx="3312211" cy="8068876"/>
          </a:xfrm>
          <a:prstGeom prst="rect">
            <a:avLst/>
          </a:prstGeom>
          <a:noFill/>
        </p:spPr>
        <p:txBody>
          <a:bodyPr wrap="square" lIns="91440" tIns="45720" rIns="91440" bIns="45720" rtlCol="0" anchor="t">
            <a:spAutoFit/>
          </a:bodyPr>
          <a:lstStyle/>
          <a:p>
            <a:pPr algn="ctr">
              <a:lnSpc>
                <a:spcPct val="107000"/>
              </a:lnSpc>
            </a:pPr>
            <a:r>
              <a:rPr lang="nb-NO" sz="1050" b="1" i="1" dirty="0">
                <a:solidFill>
                  <a:schemeClr val="accent2">
                    <a:lumMod val="60000"/>
                    <a:lumOff val="40000"/>
                  </a:schemeClr>
                </a:solidFill>
              </a:rPr>
              <a:t>Det politiske verkstedets bidrag til forståelsen </a:t>
            </a:r>
            <a:br>
              <a:rPr lang="nb-NO" sz="1050" b="1" i="1" dirty="0">
                <a:solidFill>
                  <a:schemeClr val="accent2">
                    <a:lumMod val="60000"/>
                    <a:lumOff val="40000"/>
                  </a:schemeClr>
                </a:solidFill>
              </a:rPr>
            </a:br>
            <a:r>
              <a:rPr lang="nb-NO" sz="1050" b="1" i="1" dirty="0">
                <a:solidFill>
                  <a:schemeClr val="accent2">
                    <a:lumMod val="60000"/>
                    <a:lumOff val="40000"/>
                  </a:schemeClr>
                </a:solidFill>
              </a:rPr>
              <a:t>av sosial bærekraft</a:t>
            </a:r>
            <a:endParaRPr lang="nb-NO" sz="1050" dirty="0">
              <a:highlight>
                <a:srgbClr val="FFFF00"/>
              </a:highlight>
            </a:endParaRPr>
          </a:p>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De tre rundene med politiske verksted illustrerer den lokale kontekstens betydning for lokal sosial bærekraft. Sammenligner vi med Stavanger, ser vi at de interne politiske prosessene synes å være mindre viktige. I Stavanger handlet mye av diskusjonen om kommunedelsutvalgets rolle og innflytelse. For Fredrikstad, som ikke har representative organ på bydelsnivå (men de har lokalsamfunnsutvalg), er spørsmålet snarere hvordan kommunepolitikerne og -administrasjonen best mulig kan representere og agere på lokalsamfunnenes behov. Sammenligner vi med Kristiansand, ser vi at politisk ståsted synes å ha mindre betydning for deltakerne i Fredrikstad. I Fredrikstad har man lang erfaring med å diskutere levekår og sosial utjevning, selv om begrepet «sosial bærekraft» er nytt for mange. Politikerne i Kristiansand brukte mye tid på å diskutere begrepets innhold og relevans. Slike diskusjoner finner vi ikke i Fredrikstads politiske verksted. </a:t>
            </a:r>
          </a:p>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I Fredrikstad er det to spørsmål som synes særlig viktige for deltakerne: de fysiske og sosiale strukturene som danner grunnlaget for sosial bærekraft, og infrastrukturen for </a:t>
            </a:r>
            <a:r>
              <a:rPr lang="nb-NO" sz="1050" kern="100" dirty="0" err="1">
                <a:effectLst/>
                <a:ea typeface="Calibri" panose="020F0502020204030204" pitchFamily="34" charset="0"/>
                <a:cs typeface="Times New Roman" panose="02020603050405020304" pitchFamily="18" charset="0"/>
              </a:rPr>
              <a:t>samskaping</a:t>
            </a:r>
            <a:r>
              <a:rPr lang="nb-NO" sz="1050" kern="100" dirty="0">
                <a:effectLst/>
                <a:ea typeface="Calibri" panose="020F0502020204030204" pitchFamily="34" charset="0"/>
                <a:cs typeface="Times New Roman" panose="02020603050405020304" pitchFamily="18" charset="0"/>
              </a:rPr>
              <a:t>. Det første spørsmålet handler om samspillet mellom det fysiske miljøet – bolig og bomiljø, fysiske møteplasser med videre – og de sosiale strukturene som både skapes av og forsterker virkningen av det fysiske miljøet. Det andre spørsmålet handler om samspillet mellom kommune og lokalsamfunn. Hvor og hvordan skal grensen dras mellom kommunens ansvar for lokal sosial bærekraft og lokalsamfunnets ansvar, og i hvilken grad avhenger denne grensedragningen i de ressurser og begrensninger som finnes i nærmiljøet? Det er verdt å merke seg at verken politikere eller administrasjon problematiserer den vertikale integreringen av kommunens ulike sektorer i arbeidet med å utvikle lokal sosial bærekraft. </a:t>
            </a:r>
          </a:p>
          <a:p>
            <a:pPr algn="just">
              <a:lnSpc>
                <a:spcPct val="107000"/>
              </a:lnSpc>
              <a:spcAft>
                <a:spcPts val="800"/>
              </a:spcAft>
            </a:pPr>
            <a:r>
              <a:rPr lang="nb-NO" sz="1050" kern="100" dirty="0">
                <a:ea typeface="Calibri" panose="020F0502020204030204" pitchFamily="34" charset="0"/>
                <a:cs typeface="Times New Roman" panose="02020603050405020304" pitchFamily="18" charset="0"/>
              </a:rPr>
              <a:t>En erfaring fra det politiske verkstedet av mer praktisk art, er at det er behov for arenaer hvor politikere kan diskutere og reflektere omkring overordnede spørsmål. Det politiske verkstedet gav mersmak, og Fredrikstad planlegger flere «forankringsmøter» med deltakelse fra  politikk og administrasjon i forbindelse med iverksettingen av områdesatsingen i Fredrikstad. Figur oppsummerer erfaringene fra det politiske verkstedet.</a:t>
            </a:r>
            <a:endParaRPr lang="nb-NO" sz="1050" dirty="0">
              <a:cs typeface="Calibri"/>
            </a:endParaRPr>
          </a:p>
        </p:txBody>
      </p:sp>
      <p:sp>
        <p:nvSpPr>
          <p:cNvPr id="14" name="object 4">
            <a:extLst>
              <a:ext uri="{FF2B5EF4-FFF2-40B4-BE49-F238E27FC236}">
                <a16:creationId xmlns:a16="http://schemas.microsoft.com/office/drawing/2014/main" id="{B0CF6709-C43A-4C37-9213-83BD0B000843}"/>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16" name="Rett linje 15">
            <a:extLst>
              <a:ext uri="{FF2B5EF4-FFF2-40B4-BE49-F238E27FC236}">
                <a16:creationId xmlns:a16="http://schemas.microsoft.com/office/drawing/2014/main" id="{49295813-EBC1-4BB8-AD63-043ED17B5A3C}"/>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 name="object 13">
            <a:extLst>
              <a:ext uri="{FF2B5EF4-FFF2-40B4-BE49-F238E27FC236}">
                <a16:creationId xmlns:a16="http://schemas.microsoft.com/office/drawing/2014/main" id="{E7476FEC-99B1-2927-44CC-FA9DEF7FDB28}"/>
              </a:ext>
            </a:extLst>
          </p:cNvPr>
          <p:cNvSpPr txBox="1"/>
          <p:nvPr/>
        </p:nvSpPr>
        <p:spPr>
          <a:xfrm>
            <a:off x="460375" y="871766"/>
            <a:ext cx="3113084" cy="7510133"/>
          </a:xfrm>
          <a:prstGeom prst="rect">
            <a:avLst/>
          </a:prstGeom>
        </p:spPr>
        <p:txBody>
          <a:bodyPr vert="horz" wrap="square" lIns="0" tIns="12065" rIns="0" bIns="0" rtlCol="0" anchor="t">
            <a:spAutoFit/>
          </a:bodyPr>
          <a:lstStyle/>
          <a:p>
            <a:pPr algn="just"/>
            <a:r>
              <a:rPr lang="nb-NO" sz="1050" kern="100" dirty="0">
                <a:effectLst/>
                <a:ea typeface="Calibri" panose="020F0502020204030204" pitchFamily="34" charset="0"/>
                <a:cs typeface="Times New Roman" panose="02020603050405020304" pitchFamily="18" charset="0"/>
              </a:rPr>
              <a:t>To betraktninger er særlig fremtredende. For det første at sosial bærekraft krever noe mer enn at alle gis lik tilgang til goder og byrder. Ideen er at kommunen, i områder preget av store levekårsutfordringer, ikke kan ha for store forventninger til at innbyggerne selv skal ta initiativ. Det dreier seg ikke bare om at dårlig økonomi, helse eller andre utfordringer påvirker den enkeltes mulighet til å ta initiativ, men også om at områdene mangler arenaer og aktører som skaper slike initiativ. Her viser administrasjonen til at det er vanskeligere å få i stand innbyggerinitiativ i bydeler uten nærskole, uten idrettslag eller andre lag og foreninger. Særlig gjelder dette i bydeler med mye flytting til og fra. Derfor legges det til grunn at kommunen må jobbe annerledes for å få til utjevning. I vedtaket vektlegges betydningen av koordinatorer eller samfunnsutviklere som er til stede både i området og i tjenestene. </a:t>
            </a:r>
          </a:p>
          <a:p>
            <a:pPr algn="just"/>
            <a:endParaRPr lang="nb-NO" sz="1050" kern="100" dirty="0">
              <a:ea typeface="Calibri" panose="020F0502020204030204" pitchFamily="34" charset="0"/>
              <a:cs typeface="Times New Roman" panose="02020603050405020304" pitchFamily="18" charset="0"/>
            </a:endParaRPr>
          </a:p>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For det andre vektlegger administrasjonen betydningen av å agere på grunnlag av god informasjon. Jo bedre informasjonsgrunnlag, jo mindre fare for feilslutninger. Samtidig er det en forståelse av at det beste kan bli det godes fiende. Det er viktig, understrekes det, at medvirkningsprosesser resulterer i handling. Det må være en forpliktelse fra kommunens side; en forpliktelse som handler både om tiltak og om penger. Denne forståelsen av forholdet mellom god nok informasjon og utsikten til forpliktende tiltak kommer til uttrykk i administrasjonens forslag til vedtak, hvor man forplikter seg til en medvirkningsprosess som skal lede til en handlingsplan bestående av tiltak med tilhørende bevilgninger. </a:t>
            </a:r>
          </a:p>
          <a:p>
            <a:pPr algn="just">
              <a:lnSpc>
                <a:spcPct val="107000"/>
              </a:lnSpc>
              <a:spcAft>
                <a:spcPts val="800"/>
              </a:spcAft>
            </a:pPr>
            <a:r>
              <a:rPr lang="nb-NO" sz="1050" kern="100" dirty="0">
                <a:ea typeface="Calibri" panose="020F0502020204030204" pitchFamily="34" charset="0"/>
                <a:cs typeface="Times New Roman" panose="02020603050405020304" pitchFamily="18" charset="0"/>
              </a:rPr>
              <a:t>P</a:t>
            </a:r>
            <a:r>
              <a:rPr lang="nb-NO" sz="1050" kern="100" dirty="0">
                <a:effectLst/>
                <a:ea typeface="Calibri" panose="020F0502020204030204" pitchFamily="34" charset="0"/>
                <a:cs typeface="Times New Roman" panose="02020603050405020304" pitchFamily="18" charset="0"/>
              </a:rPr>
              <a:t>olitikere og administrasjon forstår </a:t>
            </a:r>
            <a:r>
              <a:rPr lang="nb-NO" sz="1050" kern="100" dirty="0">
                <a:ea typeface="Calibri" panose="020F0502020204030204" pitchFamily="34" charset="0"/>
                <a:cs typeface="Times New Roman" panose="02020603050405020304" pitchFamily="18" charset="0"/>
              </a:rPr>
              <a:t>altså </a:t>
            </a:r>
            <a:r>
              <a:rPr lang="nb-NO" sz="1050" kern="100" dirty="0">
                <a:effectLst/>
                <a:ea typeface="Calibri" panose="020F0502020204030204" pitchFamily="34" charset="0"/>
                <a:cs typeface="Times New Roman" panose="02020603050405020304" pitchFamily="18" charset="0"/>
              </a:rPr>
              <a:t>sosial bærekraft </a:t>
            </a:r>
            <a:r>
              <a:rPr lang="nb-NO" sz="1050" kern="100" dirty="0">
                <a:ea typeface="Calibri" panose="020F0502020204030204" pitchFamily="34" charset="0"/>
                <a:cs typeface="Times New Roman" panose="02020603050405020304" pitchFamily="18" charset="0"/>
              </a:rPr>
              <a:t>og</a:t>
            </a:r>
            <a:r>
              <a:rPr lang="nb-NO" sz="1050" kern="100" dirty="0">
                <a:effectLst/>
                <a:ea typeface="Calibri" panose="020F0502020204030204" pitchFamily="34" charset="0"/>
                <a:cs typeface="Times New Roman" panose="02020603050405020304" pitchFamily="18" charset="0"/>
              </a:rPr>
              <a:t> kildene til informasjon om sosial bærekraft som de er blitt presentert for gjennom SOSLOKAL nokså likt. Men det er noen forskjeller i forståelsen av hvilke handlinger som er ønskelige eller påkrevde. Mens politikeren synes å være mest opptatt av konkrete tiltak for å bygge sosial bærekraft i lokalsamfunnet, er administrasjonen mer opptatt av det prosessuelle. Det gjelder både hvilke grep som kan gjøres for å sette lokalsamfunnet i stand til å fremme krav og ta egne initiativ, og om hvilke grep som kan gjøres for å sikre at beslutningsprosessene er godt nok belyst. </a:t>
            </a:r>
          </a:p>
        </p:txBody>
      </p:sp>
      <p:sp>
        <p:nvSpPr>
          <p:cNvPr id="7" name="Plassholder for lysbildenummer 6">
            <a:extLst>
              <a:ext uri="{FF2B5EF4-FFF2-40B4-BE49-F238E27FC236}">
                <a16:creationId xmlns:a16="http://schemas.microsoft.com/office/drawing/2014/main" id="{A0BB33FB-F4E0-9B44-4C51-F44B93DDA886}"/>
              </a:ext>
            </a:extLst>
          </p:cNvPr>
          <p:cNvSpPr>
            <a:spLocks noGrp="1"/>
          </p:cNvSpPr>
          <p:nvPr>
            <p:ph type="sldNum" sz="quarter" idx="7"/>
          </p:nvPr>
        </p:nvSpPr>
        <p:spPr/>
        <p:txBody>
          <a:bodyPr/>
          <a:lstStyle/>
          <a:p>
            <a:fld id="{B6F15528-21DE-4FAA-801E-634DDDAF4B2B}" type="slidenum">
              <a:rPr lang="nb-NO" smtClean="0"/>
              <a:t>22</a:t>
            </a:fld>
            <a:endParaRPr lang="nb-NO"/>
          </a:p>
        </p:txBody>
      </p:sp>
    </p:spTree>
    <p:extLst>
      <p:ext uri="{BB962C8B-B14F-4D97-AF65-F5344CB8AC3E}">
        <p14:creationId xmlns:p14="http://schemas.microsoft.com/office/powerpoint/2010/main" val="2164307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278939" y="1331656"/>
            <a:ext cx="3329304" cy="981679"/>
          </a:xfrm>
          <a:prstGeom prst="rect">
            <a:avLst/>
          </a:prstGeom>
        </p:spPr>
        <p:txBody>
          <a:bodyPr vert="horz" wrap="square" lIns="0" tIns="12065" rIns="0" bIns="0" rtlCol="0" anchor="t">
            <a:spAutoFit/>
          </a:bodyPr>
          <a:lstStyle/>
          <a:p>
            <a:r>
              <a:rPr lang="nb-NO" sz="1050">
                <a:latin typeface="+mj-lt"/>
              </a:rPr>
              <a:t> </a:t>
            </a:r>
          </a:p>
          <a:p>
            <a:endParaRPr lang="nb-NO" sz="1050">
              <a:solidFill>
                <a:srgbClr val="00B050"/>
              </a:solidFill>
            </a:endParaRPr>
          </a:p>
          <a:p>
            <a:endParaRPr lang="nb-NO" sz="1050">
              <a:solidFill>
                <a:srgbClr val="00B050"/>
              </a:solidFill>
            </a:endParaRPr>
          </a:p>
          <a:p>
            <a:endParaRPr lang="nb-NO" sz="1050"/>
          </a:p>
          <a:p>
            <a:endParaRPr lang="nb-NO" sz="1050"/>
          </a:p>
          <a:p>
            <a:endParaRPr lang="nb-NO" sz="1050">
              <a:cs typeface="Calibri"/>
            </a:endParaRPr>
          </a:p>
        </p:txBody>
      </p:sp>
      <p:sp>
        <p:nvSpPr>
          <p:cNvPr id="6" name="AutoShape 2" descr="data:image/png;base64,iVBORw0KGgoAAAANSUhEUgAAA4QAAAINCAMAAABRWEGtAAAAAXNSR0IArs4c6QAAAARnQU1BAACxjwv8YQUAAAKmUExURQAAAP7+/p7E5vX5/P7+/v39/V9fX/39/sDZ7/Pz83Wr3P7+/vb6/V+d1v7+/j4+PleX17+/37LQ6mCe1vn7/f7+/sLZ7lqa1f7+/vb29rfH57bI6F+f37XL57fT7UFBQf7+/l+fz1mZ0pC74/7+/lua029vb9jn9f7+/v///6PH54254m6n2l+f1P7+/qTI6P7+/o664lqa1LTJ6Vub1Pn7/f7+/o+74vr8/fr8/v7+/rXJ5rXL5lub1SQkJHqu3bzW7f7+/uXv+LXL55aWlnuv3WWh2HR0dP7+/lub1f7+/peXl////83g8mai2IGy31ub08TExFNTU7TJ5Ofn5wUFBVub1LTL5/7+/rzW7v///4e24JW+5FmZ1Vqa1dzp9r3X7uLt93h4eF+d1bXL51ub1P7+/lmZ03Oq21qa1WOg17PK5K3N6bLM5ZS+45S+5PT4+////woKCnes3LTJ5lqa1LTL5n+x3ury+mqk2Yu44Vqa1Vub1f7+/tbm9P7+/vr6+ujw+bXK5rPK5Vqb1Vub1Wii2KPH53ar3LTJ57TL5hoaGlub1Nra2kdHR63N6u71+lub1LTM51qa1bfT7P///xsbG2ij2GKf1/7+/rXI5f7+/sfc8Wtra7XL6Fub1Vqa1f///5nB5Xyv3bXK50pKSm6m2t7e3rXL57PL51qa1P7+/v///7rV7bTJ5fD2+7TL5/7+/pubm93q9nCo2vH3/P7+/tvp9r6+vlub1f7+/tzq9sbc8f7+/rXL5lua1qjK6P7+/v////z9/m6m2QAAALXK5y0tLVua1XKp2/7+/rXL6P7+/i4uLv///4W04K/P31qb1P7+/tLj8/7+/vX4/NPk9P7+/qGhoZ7E5v7+/lyb1P39/dfn9Ym34ZrB5A8PD7XL56MNNf0AAADidFJOUwCv9P9I+PX4/+f/t///+PggCPH/57/vh1jnIDgIz//4xxAo9vVw8//PYP///xj9/+r/MBiX/9f////yaOef+//v3/+A8P//8/qn5/B47f/5QOv2MOj+r6/v/4D/9lC3///q8/7/+PdY/7/9WPIo///o//76SGDH////92jP/P/p5um/cI/X/PP/YN/83+n3/+h4l+fwCPz9//lQ5u70h4DvEP/61/f/6Y9A94cY/3j/9/bv6///j//s//7//+ufOPOXKP/8/+/66Pvzp5/6MPgQxzjs+/7/p+//6Ejw6//1/bcIy92qAAAACXBIWXMAABcRAAAXEQHKJvM/AAAvtklEQVR4Xu2dj58c5X3fz+C2GELDYYHCSefwo4rr2JiAwLEs2Qbf4QYS47oCycWIFrQlkeQjrDgUgWkiThD3FB0CiUhYcEIOwuhkKl+DKRpQZBxL12LF9RE1bVpqkP6TPs/3+c6P3X322ZnZ2ZvvM/t5v2Bvfjwzmtln3/v8nO8OAAAAAAAAAAAAAAAAAAAAAAAAAAAAAAAAAAAAAABgYGBGMaI4MKHZrRdHVs7MDPFuAEDPGJsZOTyxqtaW4YmR7XARgJ4wOD5ybphV68jw2u2r+TgAQAEMjh/YwnqlZ+7c0SV8PACgC3IJGDI7MTLD5wEA5GFwci3rlJ+53fAQgJxsOj3LIiWZnTg9MnJ0ZmZmkJMZ5nV/6bmJOU7VwKrDaCECkJmZE60+DZ8e6dz1OTQ+cq710B0jY7wfAJCCscPNwxCHDk9m6WYZ2nRggo+MGN4+z3sBAG5mmhqCs2tX5hr6W72yScS5keW8CwDQnv2NnaGHDo/zjjzMT65taFfOHsZIPgBuJg+xLsSWfEVgA4ObGluXJ9A4BKAtg9uTTcG53YXpMnMiWR6uRV8pAFYGjyZLrC2TjUMQXTJ/dAefWDOBuTQAtDKeqIgWWAjGjJ/js2t2o6cUgEaGEj2iw8UWgjFDh+Oydm4lbwQAKAZH4jbbjk28sRcMTsatzmHUSQEI2R+bsWqSt/WKwe1xaXgCw4YAaMbittqq7T2qiCaZPxAVu3NHeRsA/czKWImRBVBQs/wE/4u12iEMV4B+Zz7qkJkdWcAOy7H4n0UHDehvlkStwS0LPJFlJhoROY3RCtDHHGUParML3zgbPMD/NqqkoH9ZHj3ksNDFoGFJWBjO9rpLFgCZjIdjBSUUg4bBqIPmxAJ1CQEgiag2WE4xaBgP26SHSrwIAEph8DR/+ksrBg3zYWGIKinoM+bDAfryS6D9Ya14N28AoB9YHsbSnhAwPLA6fMjpBG8AoPqMhR97GYXPfNhLexrdM6BPWBJWALfzhrIZ3M0XdA4Wgr5gnCeLzu3nDQJYaS6pdg6zZ0AfMMmf9x2i5qnMcOk8DAtB5QkdHBb2LN8QT5+Rdl0AFM1+81EX2Acyzz22OxCZFFSaGW4PShwNgIWgH1jNLS+ZI3KRhaiRgsoyxDM1T/O6NEILt2CkAlSU5TxGL3c0LrRQ6rcEAN0RfsIlj4iH1zjC6wBUiUGesz0suq4XWtjL4KcAlASHVpI+Gj5vxgtnERkYVI7t9NmuHRI/I2XI9OCuwkAFqBhLzAChD2Nw43SlwqvNAGRl0HSMznoRRIIL7bW8CkAl4CASnoSQ4NAbB3gVgArAs7Z9CSAxyF2kM7wOgPeMmQahPxNReGrPDjQLQUUYNL3+cx71N/JEc8R+AhWBG4SCHqTvDHfOoEIKKgE/QniYVz3BzO+pboX0b+/+yC11kdx+2d0f5YsEhXFU1+18ezJhuRmz9+yrIzV/8E/4Iy+Tv/s+XycoirEtXjUIDdyjW83pa5fV68f/6suBSC588BOfr9/yGl8pKIyjXjUIDaZCeqiKFdK76+dfzx95kVz4lfpFfKmgrxkyPaQVHLL/H/+sLtrBIHj0H+qf4osFfQ0HI1UV0slq9ZL+sH6cP+xi+e36R/hiQX9jwuMfmtxRq9Zv+V4kvSBUFdL6LXyxoL/hmT6KaoUE/mb9x/xZl8uKOl8s6HPC39Sf4/WKUK/zJ10wdUgINMsPs4RbeENFgITAE6If8a1c9DVICHxhhp9oqtwwBSQE/rCffyWmYr9nDwmBT0xSXI6KPUwBCYFfbF9Vq1XsxykgIfCMwaOreKkqQELgHVWbww0JASgZSAhAyUBCAEoGEgJQMpDQVxAZqDJAQk9BZKDqAAn9BJGBKgQk9BJEBqoSkNBHEBmoUkBCH0FkoEoBCX0EkYEqRVoJL3576x36/3jNLCl2rfgML7lIler5Ny7gpSSQsBlEBqoUVgmvp17mBh8goSRQf6kUdgl/9mlt4id5VRNpR/sayClh64kgYVogYaVoL2FwPKkNJJQEJKwUDgl36ddbb1IV0+ui6uijb+uK6idJyYvVsjZL63Xx28YxI+71+ghdp9Vl6a4Vv3uTqtpGqcxh+pX2h8n0ws/+GBKmAhJWig4l4fW6ZaidYgnvMPvMmlZI/a/0Ch2kpOGR1ymD1dG76kZpThUdZv6RKJlZaGyIMsjOZiBhpWgv4S4lBBmjpDICNkoYVR2VXlHNlQ7Qe8yRuvjT5zGLlCo6jE/EycwC6dgCsrMZSFgp7BLqqqJ2hKVQFdNWCVWF0hizy9RKDVq7W3/t0+pIXSTqxFSrjVNFh9GJomTGTbQJ0wEJK0X7klBjHNHrrRKqAjJsE/57qoQS+ohdaie1JcnkUMIoFR/GEnIyozskTAckrBSdJCQprCWh2a902rXij8Imod5zgfov0lcRSRinosNYQk6GkjALkLBSuCV0tQkpgV5TNdDn3+B1JdvWb6naaEKnSMJEKn0YnShKhjZhFiBhpXBLqFpyqqTSL5GE5Ileul6t0BbdDKReVOLWX/tfpBodqdPEElKq6DAjXJxMLaB3NCWQsFJ0kJD6aPRaJKGyhccJ1UKdNuhaJsmkiTtewt2xhJQqPIxOFCfTq6rGCgnTAAkrBbLTR5BrlQLZ6SPItUqB7PQR5FqlQHb6CHKtUiA7fQS55h9XPfLSbRue4jenEWSnjyDXPGPpI2v4bbGB7PSR7LnWMBeJhot6Tfpcu3rZS/duOMiHieHIhg2LX7qBL7E7li7bo0749XdePPP6CzYgoY/Ycy0agbUgVsJLFturaELYc+NP+ELz8/7OIHj45ofYOAuQ0EesuUazInYp1xJzLSJ6KKHtn1OkyrVrb1QpN97zzpkzz/AHUgwPnTlz6Xkn1eWt6bI4XBYEJ1/kk9qBhHK5RFfTdEWmBVuuPf8GzfNV+CPhS0eC9R+e4Y+iSF7/7sYguHEpX28e1NfMeXyydkBCoVzykqOaZpfQVEUdgUP0Lpo9qF5MMIQweklwfOu31OJ1+jkzbeuurT94g+PtqS20EB4c/uXzR/9cM51zbeltQXDNE/xBFMsz5wXB49fyJWfnxmD9zXymtkBCkVz7pLrvjdeoapr1Q2rNteOhCqZoag0cQk+qNAQkiaKXqIPVuvLtOrNKMUlo73FOER4cnSQ+f86S8Kr3gvWX8w2J5vWTwZ68VdJlwfqv8Wna47GEVy97acMGTlI2j2948qXuW/ARyw4GwYeOzLPnmnKICkOywjwbRrrpBa1LVCVVWynUiNmln1QzEbrIOqrWmvn4eodGbwoPDv9G588r4dL3gn32zkJxPPRycPASvuxsrAuCjuWgvxJe8uRO3iuHg1/813x13aGraY85q2ltck1XDcOiyRI4RO02AukHVnSF0jxNRj06JCEdQ3ZpucwOjd4UHhz+jc6fV8I1wUnxVdGQRV8PnrqKrzsLS/cE3+VTuPBTwmu/qDbvu+fbZ84s4vsomV+dee68d9U1bSigOExRTWuba8+/EVphDRzCkUXCUCMc10Cnbyth3Objg/lvdP6cEr4UrPekHNQ8dDJYwxeehWXBw3wCJ15K+MiRILhHXhbe947uSeNrzI2upv2Kz9iO9rmmW2osIQkW6hfWIhsCknQsCXVlVlVJTdWTD+a/0fnzSXjtkcDdbS+M+9YH6/jS07P0v6e7SR8lXKxqa/fx9cviofPWB/fmqbckuC1FNa19rmmhyIrQOjaIfTPKKLmoL5XlitqECQlJLLWDjgsljHxTf6Pz55PwtuBDvhdP+HbwOF96elIWhD5KqKqil/LVy+PMxuDxrix8NljfqRy059r1RiOlixGuNXBIa0ASSkMvzRKa3tHrlMtqTfe7hgfHJwnPH/ndiFPCG4L14kbn3Szal70o3BCk6/31T8LFwXrJFZn7TgYbuhjbVdW0FBlnzTU9bmc6TdoFDgnntVFl00hkmnWtEurfLtAJtL71C46Tl3xweNrk+dX+ZpwSPtlxAFsclwYb+OLTcm2wPl2XxVv1r/KbJpeGX7r7ThB0Hngpkyc2dtMufDJ4jM/joudfnaZN2BVOCXcGnYt7YSxaH2Ss4nwn+CUf24Hfq3/Ab5pYvlr/Jt+V4tr/ILguajiTpw3PpKym+S7hDcE+vhOP+GXwCF9+Sm4MnuNDO/Av6rv4TRPLB/Ur+a4Ua1KVFOWSpw3PLE5XTfNdwmd965bRPJd1lGJN2jrbN+vnP8rvmlTerP+Q74pKCpn9oknytOGZnUGq6cz+teQb+WKaeSTSeD14jy8/JY8HaYfRvlf/U9mtwk/Ub/8+35XOPR8a9Jdmza6Qq1NW03yX8N503zWyeCbYyZefkj1B2h7g//vZ+o8elKvhB2/W6x/lm1LsCeQXhKoo3Bjkm2r4bHAPn8KN7xI+5UU2NhMEfPkpCQI+sDO/83t1sZyv/r894eBPgpN81bK5JljGV5yNtNU03yU8EjieMxfLxt5J+MILP//eW+YzL5ArfxrXRf1p0L8Y3MtXnI201TTfJcz08RRDD0tCYTjv1JcG/RPBU3zF2UhbTYOEZQAJiQ2eNOgXBXv4irNxMGU1DRKWASQkdgaePIKWtfnApM02SFgGkJAIAiHPD3Yia34xkFAykJDw5rYgISSEhCUDCSEhJCwZSAgJIWHJQEJICAlLBhJ2LeEVe0+dOnU/r4gAEhKQ0NAPEk7/4wsvHBNlISQkIKGhb6qj05vv5CUBQEICEhr6RsLRu77BSwKAhAQkNHgXGagJ131ue/rUKVUTNYyiJCwDSJgC3yIDNeO4T+1gZOHU2VfMggggIdGj2zoWf/WmgFJ3OKTHEvoWGagZx31OndUSknvT/FcKkJBIdVtTZ3WX2hV72zYnrtjblLetRrUkSSBAQs8iA7WQUsL/9jHaJAVISKSXUNVq2lriv4SeRQZqwXGfieooJCyLgiScdowwVUBCvyIDteC6z7hjBhKWRX4JR0+dor40LeFo2JpQ7QqzdfSub6hlvag30VwMmpOh85u10nlu0oRJTA+5Ea45tV5sS68l9CoyUCt+fjwhIeG6LeWgkUxJGPaqXbFXibXtaa2S2n2/WtQJuJijRKOhUVNnSVD1MvXrHwuTJCRsTF26hD5FBmol1X2azBIEJCQct2XaEkaX39LuaaZJIjJqlOqn5A4bRrWdbU+rV7X1ir0JPaOFhIQNqSVIKIjMdwsJZZNXQqotUi1T968ZCckZhS7fqBBT+6gaqg0LVVT7jp36fXJQHUDWWSRsSA0JG+mNhOKAhITjtpIl4f2m2AvNoQKxRULTF0412GPmQLMxLjyTEjakhoSNQEIr/Sehssw4okXjAYoOEpqdimOn/josAvVp1HaLhInUkLARSGilDyXU+lCdUosWNvE6V0c1yijTL0NoZVskbEwNCRuAhFb6UcIQEo0HHEgiEqhFwkS7Xxt1LJoipc1j50g1KlabUpuX9kBCJ5BQNgVJqKRTGk2dVSoafxISslC084VRlYyM0sP7U39xp/IvOsYsT3NLsyE1JEwACa1AQtMspO4aKtQSEiq3yCvqUNU7ySjqGdUNSy1bmET3x9w/dVYf2pgaEiaAhFb6WUIJQEInkFA2kNA/IKEVSFgukNAJJJQNJPQPSGgFEpYLJHQCCWUDCf0DElqBhOUCCZ1AQtlAQv+AhFYgYblAQieQUDZdS9hhLouNHId0ABI6gYSygYT+AQmtQMIsQMLugIRWIGEWIGF3QEIr/S4hPU4YP5KrFzngYXKRAxwmDlGvp0yAi9HNd47yYg4goRNIKJtCJDTPyScljAMeJhbDAIfxIdOv6GeWzMG/UMvmqeDsQEInkFA2RUhoNGqUUD9H2LQYhayIDyE4mS4YE1EtMgEJnUBC2RQgIccvbJRQvZhHeuPFKMBhfAhBP9JskvET9pmBhE4goWwKkDCMX9hJQvViGn3xIURCQqqx5gASOoGEsilAwjB+YUcJ9YqOWJEIeajjW1AIYUiYHkhopa8lDOMXppDQdL1Eh5gKakN1lCLOZAYSOoGEsilCQvW/7k8h/UzAp/YSalOjQ0w/DEuoFxMxfzMBCZ1AQtkUIiHFL1RKqWLMBCy0ShgFOIwOoX4Y1VKkZMrCqOsmK5DQCSSUTTESGnvigIX2klA3AM0IfXiIjmu4+dW9Jlk0pp8dSOgEEsqmawkLwriaF0joBBLKBhL6ByS0Agm7BRKmBxJagYTdAgnTAwmtQMJygYROIKFsIKF/QEIrkLBcIKETSCgbSOgfkNAKJCwXSOgEEsoGEvoHJLQCCcsFEjqBhLKBhP4BCa1AwnKBhE4goWx6LKEJ8xRBz0/0AEjoBBLKpgAJ9RNMja7F2CTMG1LNASR0Agll072E9GD8tqfbWNgIJCwCSGiljyXMFKUQEhYBJLTSjxKOmgfhKWBFyLSqmBonkxHv1StHuNerOk3b6mtOIKETSCib3BJSsELtGcWXIchHE+kiGfE+EeweJWERQEIr/SfhtqepQCOnwnLN/JKEdizyzJSE0RIkLAJIaKX/JNTqKcg+XSiqhTBoqCoFo7BpSQlVEkhYBJDQSv9JGJeEmqmzp+LiTxeIccR7SFg4kNBKurukD67ptxBDXgnjNiGhi76khLRfrRoJKS0kLApIaCXdXY6qD19UURNCbgm1WYkvFGVe2E8a/p4ER7znW0ZJWBiQ0EqGu+zBR7Ab8kvYAI0Wxh0zRBjx3mzwVUJq/KpLFwQktJLhLvP+BF+P6FpCiritikX1OZ06S0MU6v4aIt4ngt2ThD14B3oo4bS6YvoCkQMktOK+y4aKW9UkVJ9QhbknavRSMadbgbpyykWfSkDB7mmV1vXf4uihhETOX2zrEZDQivMuqVsiysWGGSbl072EEui1hOZX36QACa247rKxM58bTmKAhG3Q2RYV16MoCReeIiVMDmurqpssByFhG8xXJ1uY92cTewQktOK6y2RJeEyYgpCwHfSQpGnfTvNfMUBCK867TLQJIWFv6K2EohrxCkhoxX2Xce8oJOwNxUuYqI5CwnIoVkLJQMI2xB0zkLAceiVhU8gVAUBC/4CEViBhufRSQmGzKxSQ0Iqfd6npuYS6h6PdN8/UWbWniC8mSOgEEsqmeAl5fnb0x9Gi8kJCeUBCK5AwplFC8qwdzp1ZgIROIKFsIKF/QEIrfSzh6OZX9+oHJmh23j/S/BLF/ebPv6LRNtWmCvc2JH+FJDRPVtCzGOGgQGYgoRNIKJvuJbzrF7o4o+mVo1oiW0kY7+Xk1FRUooYS6if2TFTEXEBCJ5BQNt1LmJjbRfHWbBLGe8PkNHWIQpZqCU2gtvwPDEFCJ5BQNt1LSOawcvrhV4uEib0mOUdHjKqjZt1UTPMACZ1AQtkUJKGZ78zNvxYJE3sbnG2SECVhOiChFUgYP3FnlTDaG0rYWBLSSxcxByChE0gom4IkZOU0FgkTe03y1urol1RhGSXKDCR0AgllU5CEibldFgkTe03y5o6ZK3QUqC6AhE4goWwKklDJRq06JR4bx39IwsTeKLlanv5SXBJSmxHV0VRAQiuQUBVmyiIuA2nQ3fwxEsZ7w+Q0r5sKQGoTjmr/8jcKIaETSCibriUsBBIxNjQzkNAJJJSNDAlpMk3YUswBJHQCCWUjQ0LTZjyWu38UEjqBhLKRIaFpM5riMA+Q0AkklI0QCbsEEjqBhLKBhP4BCa1AwnKBhE4goWwgoX9AQiuQsFwgoRNIKJuiJKSYaTzmnp3ujoaEHYCEsulaQp6onVOj7o6OgIROIKFsipKQyC0hAQlTAgmtQEICEi4IkNBK/0rIEQ6NQUajOHqhXqLpoKN3fUMlNA8VJoMbWo7OBSR0Agll062EYVkWaxRHL5xWe8zSqDbNPGHYGNyw5eh8QEInkFA2hUvYHLOJdpjfm7DshoQ5gIRWIGGkUXP0Ql3yKQn1qn7At2k3JMwBJLQCCSONWktCi4QoCbsBElqBhLFG+oUDVaimIPW7JCRM7lZAwhxAQiuQMNIojl647Wld3rWUhA3BDSFhDiChFUgYaRRHLzR7miRsCm4ICXMACa30sYQc2jDSKI5eSHumzjaXhOFuovnonEBCJ5BQNl1LqAozPfIeaxRHL9R7Nr+qi75Em7ApuGHz0fmAhE4goWy6l7AJVinuHm2kw+6cQEInkFA2hUtoCr220Qs77M4JJHQCCWVTuIQdohd2G9zQDiR0AgllU7iE1MpzRC/sMrihHUjoBBLKpngJywASOoGEsoGE/gEJrUDCcoGETiChbCChf0BCK5CwXCChE0gom15KSDNkFgRI6AQSygYS+gcktAIJbUDC3gAJrUBCG5CwN0BCK/0sYSKEoY5gaOKo6XkxrxgJaYqM3ju6+dW90TNMxQIJnUBC2XQtYRzCkJ5PMo/T06JSUkk4dfYVnrY9etcvelUyQkInkFA23UqYCNxknoygZ+XN4rSWcFrvp1SjBc/aTgAJnUBC2RQjoX5K0Cwp6zbfyYu6OsrxK9TGop8hTAIJnUBC2RQjofaLddOlIC9qCafOUotRNxUhYUFAQiv9KyEVghzMIiFhVBJSk9AACQsCElrpXwnjEIZh3BhrdVQDCQsCElrpXwkTIQytHTMcTk0DCQsCElrpXwkTIQwpcoWRjiqh01/S44QmnsWoWmcJzYZigYROIKFsupUwGcKQhDS1T90fc78pJWmwXm+FhAUBCa30r4TZQxjyEYUCCZ1AQtl0K2HmEIaJnprigIROIKFsupUwcwjD0aijpkAgoRNIKJtuJTRNvh7UMDMBCZ1AQtl0LaEIIKETSCgbSOgfkNAKJCwXSOgEEsoGEvoHJLTSzxLSuDwvlwUkdAIJZdO1hOG87VKBhE4goWy6ltAEkikZSOgEEsoGEvoHJLTStxKahyg23xlGUtOh1/QMNp7Gpv5Qis13tom51pqeNmcFEjqBhLLpUsKwJORIatOv6Ebi5juVXHpVtxf1Ji2iWm+NuWZJb3ZkBBI6gYSyKUrCxOTRKOBFXFU1c0vpgfvWmGuW9FmBhE4goWyKkjBRj6RSjTZEk7VNQdcm5polfVYgoRNIKJteSag3b3taF3phvDVNewnj9HmAhE4goWwKlnCUXFNbtFBTZ1UbkCIAc0moaZSwNX0uIKETSCibQiU0MfCNcapqqWuX5hlek4hISmhJnw9I6AQSyqZQCY1xRqqps3+ta5fhpqjbMymhJX0+IKETSCibQiWkUGuqDai3bHv6N/eq2iUVdsdO/VMT6km9NJaELenzAQmdQELZFCqhKtpOndr8qglFOmp+JU2PEaqd1D2jNyQltKXPBSR0Agll07WEIoCETiChbCChf0BCK5CwXCChE0goG0joH5DQCiQsF0joBBLKBhL6ByS0AgnLBRI6gYSygYT+AQmtQMJygYROIKFsupaQf5bJQWL2dq+AhE4goWwgoX9AQiuQ0AEkLBhIaAUSOoCEBQMJrfS3hKMtYQvDuIb6KYlXjIRtYh4WAyR0AgllU4CE+lFBbZ55OJfipnFcQ1qepvAVU2f1s4TawoaYhwUBCZ1AQtkUIKEu1fQz8vSIrlGR4xqaspGizEzrVG1iHnYPJHQCCWVTgIS6jkkC0qIOa8hP7pJzpk1oAlm0iXnYPZDQCSSUTUESkl66ymlsM6KxeVrCMO4hJCwASGgFEmoJdXGow2nHEkYlITUJDZCwWyChlb6X0NQ81TLVRlm01uqoBhJ2CyS00tcSar1MSXfF3t80srFocceM6bQhIGG3QEIr/SzhXb/QHaNsnRkKDEUjNae/pMcJp85SUanWIWG3QEIr/Szh5juVelzOHeOFUDTdH3P/FRTSkAbrdTEJCbsFElrpYwkbSPS/LCiQ0AkklE2xEnJX6YIDCZ1AQtkUKmGi+2VhgYROIKFsCpXQ/CBvCUBCJ5BQNoVKWBqQ0AkklA0k9A9IaAUSlgskdAIJZQMJ/QMSWoGE5QIJnUBC2UBC/4CEViBhuUBCJ5BQNpDQPyChFUhYLpDQCSSUTY8lHKUIbBHmufsYWm9KkwdI6AQSyqYACSl+TBuPbBImnrKHhHmAhFb6WUKKcbjt6VQiWSUsAEjoBBLKpmsJMz05AQmLABJa6UcJR83z9BxSzTBtohqaJb1gLDumNtPz9HpVpwmrr7TbvNz1DXNCPm02IKETSCib3BIqWYwuFGCbIB9NuBkKQ/rrHzOCTauS74q9kZPNJSG/qNOoRP8mjOSdCUjoBBLKJq+E256mAo2cCss1E1xNOxZ5RoLFSy4J9UYTui0+KC2Q0AkklE1eCSluE9unC0W1wGFGdSkYRl9L+ET9Ny4JdcLwNSxb0wIJnUBC2eSVMC4JNVNnVREWyqULRLUhagQaIGFhQEIr/Sdh3CYkdNGXlJD2q1VjFaWFhEUBCa30oYTarEQHijIv7Cc1kfCNjNoqUzdFSVgYkNBKP0rYAPVoxh0zhI7yq60yGyBhYUBCK30s4dRZ7Q1NPaNQ96Tj1F/cqVxTa9oqs+VsJGFiCCL2L9TPvEJCF5DQSh9LqJSJGofUW0PFnG4F6sopWaV7Uje/qoPhG8n0uv7L6/FL9AoJXUBCK/0soQQgoRNIKBtI6B+Q0AokLBdI6AQSygYS+gcktAIJywUSOoGEsoGE/gEJrUDCcoGETiChbCChf0BCK5CwXCChE0goG0joH5DQCiQsF0joBBLKBhL6ByS0AgnLBRI6gYSygYT+AQmtQMJygYROIKFsIKF/QEIrfS/hn33hv/zPukhuv+juv+fbaQESSgYSEqlv6wtv8UdeJn/3l3xDTUBCyUBCIu1tfa9eP/5//iQQyZcf/Lf1+ue+z3fUCCSUDCQkUt7WF+rnf8AfeZH8yVfq/5vvqBFIKBlISKS7rb95qy7awSD48efrv8G31AAklAwkJNLd1s/rx/nDLpbfrn+Eb6kBSCgZSEiku60H6g/yZ10sX65/jm+pAUgoGUhIpLutz9Yv5M+6XOp1vqUGIKFkICGR7rbqdf6kCwYS+gckJCChSCChFUgoHEjoH5CQgIQigYRWIKFwIKF/QEICEooEElqBhMKBhBn4nZ8/8B956rswbr/s7o/yPbUCCYUDCdMj/ZEY+2R8SCgeSJga/UjMX32Z3zdhXPjgJz5fv+U1vq0mIKFwIGFafl4//3p+00Ry4VfqF/FtNQEJhQMJU/I3b9VFOxgEj/5D/VN8X41AQuFAwpT4+0gMJJQOJEzJP5deEKoKaf0Wvq9GIKFwIGFKPlv/Mb9lcllhzUxIKB1ImBJ/MxMSSgcSpgQSlgAk9A9IyPfVSEUl3BM8w8lcQMIFBhLyfTVSUQnfC37FyVz4LOEivgevWA8JbVRUwtuCFzmZC3u+Xfz21jt4sQc8/8YFmf4Fe77tDJ7ge/CKjZDQRkUlXBx8m5O5aMq363/2af3HBwk3BGf4HnxiUbCHrz8tkFA2TgnXBV/nZC7sEhJmObnFQp7dWsIs2PPttuByvgefeCJ4nK8/LZBQNk4Jlx4JHuJ0DvyVcHHwDt+DT7wY3MvXn5YM1W5IWAJOCQfuDS7ldA7sEqrK4qNv6+e//h29flLtMH+CXSt+96a6cui4WteVSrP7+IrPsFu8X+9Y8ZnW3fo8P/vjqDoanXXrD97Q5zMJaFMCe769HzzM9+AT9wTP8vWnJUO122MJU5UYInE38tcF+zr3H7aV8A5e5tf6dcGtN2nJ6rR+XC3qbbw7ISHtv/ht7a3+v2m3OQ9Zqv+F+KwqxS46X7gpgT3fVEnvYc/MvuBqvv60ZKh2eyzhU8F9fBO+4S4JBx5PURSmk5CkUqWcNiUS5Pk3LJaZ/abUUzTtNufRkul/IXFWnSxOoDclaJNvtwXP8U34w5lgJ199atJ1sBEeS+hnN5vimQ45ui7Y+DonbUs6CW+9SRVStEi6GExxR+sJCWld1UONhU27jZzGtq13JM6qE+jzxZsStMm3dcFJ70YKXw4W89Wn5v3gZT64Ix5L+MXgZr4Jz3g9eI9voQ33Bic7zZpJK6Fu3OmaJksYtvY4UbOEaotuE7bsNhXNWMLorLGE4aYEbfItVUkvixeDPVfxxacmQ7XbYwmfDT7km/CMm4M1fAttWPp48HCH9m6WklATlnRqv6Mk1Nx6k9rYtJuSJCSMzhpLGG5K0E7CdcGf+9UqXPRusIyvPQO3pf6u8VjCnwT7+CY847HgO3wL7bhkZ3DSXSNNJ6GRR2MkoxItISFJZLpYzAk0elfTbjqEl7bekThrKGG8KUE7CQfWBO961af2WLBzKV96BlJ1sBEeSziwM9UsS3EsWh9cy3fQlkseDzY6uy8cEpq6o3k1PZdqo5GM+mSO6+ponIg6PXm/Ttl0Dt7d0DsanzWUMN6UoK2EV+0Mfsn34QPfDQ7ewFeeidTVbp8lXBycx3fhFS92ahJqrloTBO86JpE2S0hNsq2PakWUEFoz86p30DZjqW67XXBcbY8TrfijtyMJ9Tolb94dLZGE8VkjCaNNCdpKOHD1weAxb8rC7wbB+3zd2VgXrE9X7fZZwhuC9Wme+pHGw+kaGI/sCYKTH7Yr633ON8X7B4OH/WgXLnosCB7hq87KmuDhVBXSgjLTfEGG0BckcbzpyzEXbTNzTfAY34ZH3Bw8la6BsXTZTrr9k/TahOcSDtywM9joQx/p194NDq7ja86Mqnan+oDmykxdaanrRkBEORJefcS/ocIn/jxIn6k3LN5whN+EJnyXcOCqDerrRfpU7l99PQh25moPGm44ElyToizMJ6FuQFBTPKQcCVWrcKNnU6AWPZymRdgZ7yUcGPhDVdBvvOZyqS2KRV/7UNVBDr6Uo1805v0jwcudbzC/hKYDjWkn4S7dZu+W9pm5dINnnd26t7tj12gaKiDhwMCypyjd+n30RxIbzSXteTLzGH0TP9kT7Os4S687CWk0V/ePGwnNFH0t4X/iyfUkYTjBPpzJnxVHZqpatycNfGLRNcGRLmo3CSoh4cDAJcvufZxTS2PnhsVFZNW16v5c3dya/BJqAWlCvq5zkoTRFH2akn996Ftizr0+LjuuzLxENfC9GS184uHgSL7e7hYqImE/oLu5N97jqnbnk5A6ZlThRkNE4Wwm2kXDwaa5yO1BM4yka6iJmfyZcGbmVe8F69/xY0Lw5fu6auU3AAn9YemzXO3eSH9ayV8S3nqT1k0Xeer/SEIzfYJqqZRKp9NG6kS8ITPuzFx6YxDsu1m+hl97OQjeK6Q9qIGEXnH1sg2Oand+CemVGobKP5IwmqLfJCGVmz2TUDV+N6hEjz0n+OnCJy6/R30L7vxDvuACgIQVogsJdVtPyfcDPXdXS8gixhLSK5eEml5JODCw7j2T0jquXTZ8UU8t66qzuwlIWCG6LAnVy3/Wf7SA1PliJKT93CZsnsmfnTSZedUjt+nyUCjv3bvsEr7QgoCEFSK/hNQmVIrRtF0tYTxFn3tHuQSM59z3UMJ+AxJWiHwSUivPFHDHyTWqikZT9Hdt/ZZaDGuhSseGmfyZQWa2AgkrRNeZacbrewoysxVIWCG6zUyqg/YYZGYrkLBCdJuZeauYWUBmtgIJKwQy00+QbxUCmeknyLcKgcz0E+RbhUBm+skD9a/yuyOXFci3dEBCP7my/gG/O2J5tP5NvljgBhL6yX+t7+J3RywP1i/iiwVuIKGf/Eb98z/mt0coH99a/yFfLHADCT3lovqboluFHz9e/9xf8rUCN5DQU167vf6jBx/ld0gcH7/+K/UH/p4vFXQAEvrKa1fSNHqRrFD/fw4OpgUS+ssfXPaA+cwL5LKffp+vEnQEEgJQMpAQgJKBhACUDCQEoGQgIQAlAwkBKBnMxgegZP6l/Nn4X8VsfFBpfip/Nv4H9Sv5YgGoIp+qny92AiLzJmbjg2pzWf1PZbcKP1G/HTOgQKV57f/Vf/SgXA0/eLNe/yhfKgAV5W8Fz8Y/X/1/OxwE1eduwbPxr8RsfAAAAAAUz+DKw7wEACiB+aOrarUlvAIAWHDG52qKYV4DACw4y2e1hLX9vAoAWHC2k4QoCgEojUHVJFSs5FUAwIJjisJVg7wKAFhwhsnC7bwGAFhw9pOEq5bzKgBgwdlCFp7mNeA92zfxAvCG1SRhDTlXDWYO1ea8qdbM41PHrCUJ/ck50J4hykxPqjVDh+d28GLfM0TTZmrneBV4zCRlpRezL2b098UsrwDOuUlelcfqGV4AnThHWblqnlelMjhpeuVrvA4GTtP7IbRCOjayozbCy6ATQ2Yi4m5elcnyETNHRIFGUMi8eU8EVkiHth/SVwYJU2NmX9RE1x1muBhUDPEmMDBj3hFhQ/bzKyfMdUHCDJghp0Oy50CtDItCNDRiDpu3ZJxXRTBPhSABCdMzZiqkB3hVJstDCUV94kpm0HzgZ1fzuggGD9BFKSBhBkbMeya5h3QwrOII7g0sgdXm+3OHrIbyCbooSJiJQdPimhvjdYFwxWsHnt9p5Kh5X7ZIakvw2AkkzMYS86bJbRaa+cq1tQObdiBnGzATZyTNtuC8UiCrMsHV+LW8Kg1utR6aV6W24OK6DAZNt1rtKK+XzrjJq1lVJ4WEmQibXDIfUOMOt1n4Z2FeVdE1QtrKq81sOnU5Sw5BwmyEWSlyAICrXOiSscKTSGW8PeHF6G/zQVGdtj4wZt69VQLHwnk2AaLdtmGJqQBKsHCIv8tlD3fJhdvTw+ImkY6bCxPVASgLfofKb0zM88SmE7wOssK93dIs5Ib+HKartWclvUWl94QM8WQZPF6VHzMrv3ZOVJHDDmK2mpNwkkqpFoZ9MqizdEHY2y3JwtBBdMq42W3epjIbY/s5q+Q1aLwinJ8px8LQQXR2d4KnHtbWlqUAd5/BwW4JKxRSBu1DB9HZ1plwstihckZTw6JYVmPGS0ILZXRvhQ6isy0NYXVwroTm8yAP5dZOwMHuCS08LeDNDB1EcM10zHDeLfxQxVj4zDXGcgsh6uIqvWoffrOjgpOW1eEzlwv8FToZ2i9mAqvvhBbuKHmmZtjTgA7v9IQTVmqHFvBnfOdNqDAFurALI7SwjLZFRNTIQGdbFuZ5lKlWO7BQ313jYfE7h5gHBRJ+n86W9802FDYy1qIczEZYgVigwnAw7BWtbcGUpkKJajVlDQ1EXQxo6GdmSVgyLURhuCSK6rRgJW/fEE4CrJ0upTK4krtkZhHKIgdxG63XheE8Bx1BVbQnzIdNslUL/+5GNZxSG6U+s52/xGq1Ez2MADV4NKyv1LYgInNPCGch1XYvcD0jquGU3T3rMaujWuLs4V75EQWCxYSm3hG1yxayuzsRtLL8gUqPGYwqirXZkV68kfsjzWuHUBXtHcvj7m7e0nui/u4FL4Crxuoo92pzR4t+L2eSJ+dtoCckup8XpmY4H0aNLaMpWjkm4/riqqNFVko3xQrWTqM12GsmoxZ+z5oWCaLZT7VzyNoCiDsvFacL+lobOhC7XRteyJZK3xK38Iuv0zQxFPWsz8oMvOghY9GPByh2bO++cTjO0ReIOYwgLQyDI1FhuKqXPxc/FNVEa8PoFS2OTXEHivp2O9HVoM/yleEkDs1cTzp8gJXEt+lwrwbuEgpi6kXB7E+WhrW5E5vyvb+rR+KfiFSsKqBYBRmI22q1tb3QcPnhqLStbUEro3CWhDMvmLUrMza5B/fvTjQEFTsm8U250MS9lrXaoaLf/6SCPa3x9jFDJ+L3mBg+PJkyPPbymZG1zQcjl0ohnqirajQHCpwvvyTx8Zgdwfdrr1h+INmeM0x0MHFofORcYwmomDuB0aOyGNyezI7TxdRKlx9NfjJ2Y1yipyxpqlMaVk1MHBjZPjMTN/FmZvaPjJyYmIgbITFrc7YoQTEMTiaN2XG461/72BSNSWgm8OshvWfmhM2stGxZic6Y8mnQsDsPl+xu+Dj0pMMHWNh/wlYedmT23HY8tCuE/Q391Dk9HFu5tsHAucPI34VkbPJEawPRwdzao+izFsX+xMRBzdy5kZkM7YT5TbubPgBFTOQAWVm+aXdyGL8tw2u3o50gkLHk7EHD8OFNnQuzsfGR040FqWILurvLY/XMyIGJNi7OTewemcHcJcGMn24aOtJsmTgwsj/RyxYxNqP0aypAiWG0MyQwNjMzMzkSsUmtZqncgLKYX2mzijg0QZwbGdmt/vDGVmAgAN0ydvScpTxMBwwEoCCWHG1f1LVjeHeKBiQAID0zIxOpS8SJA+PoCwWgFyyf2X5gwjUKPDuxdmQlRpsA6DXUyXZiYmKCxgLnqINm4vDIOObDAAAAAAAAAAAAAAAAAAAAAAAAAAAAAAAAAIDKMDDw/wEQXhCAOrMyq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7" name="TekstSylinder 6"/>
          <p:cNvSpPr txBox="1"/>
          <p:nvPr/>
        </p:nvSpPr>
        <p:spPr>
          <a:xfrm>
            <a:off x="1962689" y="850020"/>
            <a:ext cx="3631122" cy="253916"/>
          </a:xfrm>
          <a:prstGeom prst="rect">
            <a:avLst/>
          </a:prstGeom>
          <a:noFill/>
        </p:spPr>
        <p:txBody>
          <a:bodyPr wrap="none" rtlCol="0">
            <a:spAutoFit/>
          </a:bodyPr>
          <a:lstStyle/>
          <a:p>
            <a:r>
              <a:rPr lang="nb-NO" sz="1050" b="1" dirty="0">
                <a:solidFill>
                  <a:schemeClr val="bg1">
                    <a:lumMod val="50000"/>
                  </a:schemeClr>
                </a:solidFill>
              </a:rPr>
              <a:t>Figur 14: Forståelsen av lokal sosial bærekraft: Innovasjon 1-4</a:t>
            </a:r>
          </a:p>
        </p:txBody>
      </p:sp>
      <p:sp>
        <p:nvSpPr>
          <p:cNvPr id="8" name="AutoShape 4" descr="data:image/png;base64,iVBORw0KGgoAAAANSUhEUgAAAoAAAAFoCAIAAABIUN0GAAAAAXNSR0IArs4c6QAAAARnQU1BAACxjwv8YQUAAAAJcEhZcwAADsMAAA7DAcdvqGQAAMlxSURBVHhe7J0FfBTX9sdH1iUbdxcIEty9RYsUKHV/bV+9r6/u1I32X+revnpxKFCKuwQLCXF392R9d2b+Z3aGZbMRIptkN7nf7ie99861mZD9zblz5xycYRgMgUAgEAhE30Lw/0cgEAgEAtGHIAFGIBAIBKIfQAKMQCAQCEQ/gAQYgUAgEIh+AAkwAoFAIBD9ABJgBAKBQCD6ASTACAQCgUD0A0iAEQgEAoHoB5AAIxAIBALRDyABRiAQCASiH0AC7PQwNJ9AuCLo14dAINoB+YJ2dnSHvoEPn0G4Gp5vJPApBAKBaAmygBEIBAKB6AeQBezsIAvYpekbC7iysrKqqorPIBAOZeTIkTiO8xmEQ0EC7OwgAXZp+kaAky3wGQTCodx66618CuFo0BI0AoFAIBD9ABJgBAKBQCD6ASTACAQCgUD0A0iAEQgEAoHoB5AAIxAIBALRDyABRiAQCASiH0ACjEAgEAhEP4AEGIFAIBCIfgAJMAKBQCAQ/QASYAQCgUAg+gEkwAgEAoFA9ANIgBEIBAKB6AeQACMQCAQC0Q8gAUYgEAgEoh9AAoxAILpJQ0PD0aNH+cwlzp8/39TUxGf6hDanAfRwJtDt6dOn+UxbaLXajiu0xmQybdu2zRkuGsIZQAKMQCBaALryzDPPbLGQm5vLl3Ya59GSHs6ksbExPj6ez7SFTqfruEJrdu7cGRAQMGvWLD5/Cbup/v33313tGeGKkK+99hqfRDgl5oLz8OEzCFdDetUDfKo3qbLAZ3oMWGmpqan33XffsGHDPD09jxw54ufnJxQKKysrs7OzQT8OHz584cKFIUOGQOXa2trg4GA4tHfvXpqmfX19QUtiYmIEAsG+ffuio6OhCfQA6gLVuP45oJOEhASuCWShFUhOenq6bU3bbiFr16T1NODWYceOHRkZGeHh4TBhbiZubm5ZWVltzgFGpCjq4MGDdtPQ6/VwmiDA0BXDMOfOneM6hAq2cwABvnjx4pQpU+zG5bJwLkBQUBBY0txZGAyGPXv2qNVqqVSqUChaT5W7aEqlEurDuRuNxrCwMO4iQE04U4IgwOZubm4+e/as3bWFUXJycmDy0An81izn5xji4uL4FMLRIAsYgUB0RH19PbfQCkIFknD8+HEQkqVLlxYXF3MmIEjU119/vXz5colEAmmoCWLz6aefgiqUlpaCQlx33XWFhYUglpb+WL777jsfH5+VK1eCnoGKZGZmgpJBFrRtxIgRXB27bu2atJ4GNAHBg7EiIyP//PNPrhOgpKSkzTkAJ0+eBHGFPsEwraurA6mDWw3Ibt++HbJQAWYFCjp16tSvvvoKsnZzsPTBYjsuTPWbb76ZMWNGSEgIKDGoqfUs4IIMHToUzF84x9ZTtV40f39/0LzJkydDzYqKip9++glGHDdu3CeffALVYM7QdvHixXbXFm4XfvjhB5hqVFQU1yHC+UECjEAg7KmuruaWoCExffp0+NIHXQE7csKECWAaQjYlJQVMN742hoGVuX79+sDAQBzHIQtyNXv27FGjRoGhBiIE/YCFalUsUJqysrLhw4dDZdAYUPeamhoQHshC5xqNhqsGWLuF0e2atDmN8ePHw0/oCipzJUCbc7ACOgd9Qiec+lqnAVk4CqcQGhoK5WBfgszbzYHrAbAbF07By8sLsmDsQtbu4nC0nqr1onFZjtTUVLCwoSGYwtAtdAjpq666Cg61Pi+Qbbg/sLRDuAZIgBEIhD3wPQ6mFQAJb29viqLAxgKTjiRJMLCeeOIJsDh37NjBVQZJgJKIiIi3334bVApKFi1atHfvXmgFaVA46Oehhx668cYbLdVZwHjlUxZgCLBoN23aJJVKuaVgwK5buyatpwEivXHjxt9///2ff/7hSqy0OYfWgDH95ZdfgqSBTckXXUIkEhEEYTcHjtbjymQyyEI/8+fPb31xgDananvRrOj1ej7VFp08L4TTggQYgUB0BGdy/fDDD2CKQTYtLU2pVIIpbFUjk8mUkZEBR0GlQFqgBNRx4sSJYPaBPXfixAkoBAuypKSEqw9KFhQUBP1A+bFjx2bMmAGHwECEcn9/f64OYNstzMGuSetpwKHExMSbb7556NChXAlHm3NoEzDxYebLli2DmXAlBQUF0CQvL08ikYjFYrs5cHXsxoVsc3OzQqEAMxqyrS8OV6f1VK0XDdIwXGNjIyRGjx7NLT/APYGHhwd0a6nL0vnzQjgtaBOWs4M2Ybk0rrgJCwBLNzQ0lM9gmEqlOnTo0O233w7KJBQKd+/ebTQar732WjgEugI1s7Ozz549Cwafn58fFIKajhgxorKyEn6Cph49erSmpmbs2LGWzlhAaUCBLl68ePXVV0Pz/Pz86OhoSIOWnDp1avjw4VAH5mDbrV2T1tMAAx0AaYQRQSkhDeUwExBCsLBbz4EDqoGyQgIsb5gt6GtmZibccEATMGRjYmJA20D87r77bjh3uzlAq9bjQsPc3Fy4VsOGDfv8889BekHFbS8ODAQ6atsE0lBuvWiQgHFhJnA14FKEh4cfOHBArVbfcsstUA0IDg6G0/f09LQ7L5BtTvUdC9qE1Xvg1psyhHOiO/QNfPgMwtXwfCOBT/UmyRb4TC8AnYOE3HPPPXze0Xz33Xdgy4KK7Nq1i6IosEH5Ay5IdXX1l19+uXr1ap1O984777z00ktSqZQ/5prceuutfArhaNASNAKBuAJgaC5YsIDP9AL33XdfcXHxli1bvLy8XFp9AR8fHzBVt27dCgb6s88+6+rqi+hVkAXs7Li0Bay48X3GqNVse53Pwx2f3FN53w+6A18aU/ZBVhgzTTL1VkHQSIyhTQUJur2fUHXFXM2BwcCwgBGDGWQB9x7IAkb0IqR3KOnZwvUBLpKQXmGEkn1ZAhfJlLeuZTQN2v2f6+P/FEZNVt71JS6UcDURCARiYIMEGNFvgHHc+Nn16s0vG85u0h3+TrtnLeERRAaxG3AQCARiwIMEGNGf2C440/Wl8BMXiLisIHC4dNY9OMn6/0MgEIiBBxJghLMgCI7DaIoqy+Cykik3Sec9SvpGclkEAoEYYCABRvQugvDxnm8kWD+qJ3byB1qCS5SSKTcbknbR2gauRH9mg27/51RVHpdFIBCIAQYSYETvQlVkNv/vfutHvfEF/oAtOCFfvpqhKe3uj/gSDDOXpOqO/shQJj6PGKBotdo2o/laaWgn3G9vYB3rvCU+IMzN1uczAuFYkAAjehdGrzbln7N+qJI23paRLX5GGDNV/fsTjI51v4dwCb799ttvvvlmy5YtW7dutfNg7HK0jr/LCbCuKxF/URBfRFdBAozoZ2TzHpWMX6le97S5LI0vQrgIs2bNuu6661auXEmSJGhPYWEh6HFqaip3FDQMsgBnRHJZa0DAw4cP2yk3wzDbt2+HOqB8kIVW6enpu3btEgqFnLfIKw5hhQsTBP2DglZWVloHPXLkiDUiApRDHegKEsnJydAD2L4ikYgbyw67uVlpsxMoz8rKss4KJgMTOHXqFHe+1gQcSkhIqKio4HoA45tLsP227AEOpaSkwARyc3O5o4iBARJgRH8iveoByYy71JtfNuXYmw6kZ4ho1CIMR/9EXYOTLWPr2oX4BX3yswm1axfNlxOtH374YcyYMVdffTUY1iB40CEX+Fav13OWZcdDWGbBYxttV6FQbN68GTo0Go0HDx6USNgXzSFrDdPr6+trjb/bnslrNzeusL1OSlpGIIY+oVV0dHRwcPBLL70UEhIyfPjwn3/+GXqA04EpwSn88ccfBw4csJ6aXQ8o1u9ABX27IfoNQWAsCDCjb5ZMvsntnu+4j2zJc9xRyex7FNe/Q/qhbxznBYTTaqUBID/4pdi6diF+QX2tWTgKP+2i+YI6QpYTpLKyMshyUZi4o1Y6GIKvYcE22q5cLof6IGkg2NOmTYP6XJ02w/S2Seu58Qfa6aR1pN5hw4b5+PjADQFMFWbl7e1tDQMMgg1tw8LCuFPz8PCAU2vdA4r1OyBBAozoRYwXdxtT9/MZC7S20XBui7mUXWej1fW6Q9/oT69v8ZC4nH8NyZiyD2rSdezLwQjnhFuCBuXg8zaAxtiG+LULtds6mi+gVCqhN2Dt2rVtrgPbYTcEX2oxTO2i7cIM09LSzpw5M3HiRK4EpK51mN4OaHNuHXQCI0LlnkTq7XkPCOcHCTCiF9Ed/xn0lc9YYAwazfa3zEVJkKabKjlP17YfQ8JfXE1T9kmoyRi1XBbhWoDFCXahNcSvXajd1tF8hUKhl5cXVIM0mJtcYcfYDWEFBNgu2i4k0tPTQSM9PT25Erswvdb4u23S3tza66TnkXpRrN9BAooH7OygeMAujYvGA+4kOTk5IGwgQuHh4aBSITaxdSsrK21D/C5ZssQ21K67u7s1mi/o4rlz52bPng0238mTJ1NTU0Gq3dzcoJ9gS+BbSIDCQRoSHQzBRREGwDC1i7ZLkiSIWWxsrNVQtgs2DFYsF38X6lvHAnWHsbhs67l10ElcXJxdpF5rn9YEnFdYWBgkuFFsE9ZlatseQN2hHBJ9D4oH3HugaEjODmcX8hmEq9Eb0ZD08etI3whh5OWFX0swJOeKhtT5EL8FBQUgxg8++CCf7zQDKYqwM4OiIfUeaAkagXAxJFNuZgw67Z6POe/ZzkknQ/yCvZiQkNC9r/iBFEUYMThBFrCzgyxgl8btnu9M+ef4jGOhTIakXZLpd0im3OKEFjBiwIAs4N4DCbCzgwTYpemNJWgWmmK3iOsaQX1xsRwJMKL3QALce6AlaESnwCVKQuHNZ9oCF8kI9xabURG9hLngvHbPWkHkROns+0B9+VIEAuFqIAEegOACsWj41dJZ94hGLSLk/HsXPUS++GnlnZ/xmbYQj1/h/uQuPoPoTXC5h+yap0lv3oUFAoFwUZAADzRIjyDVE9vl170hilsoX/qC6smdhIo3TIWRE8VjlnJpROdxtutG+qAYyQjEQAAJ8EBDuuA/GE40fryi8YubGt6fp935LmbmPeeBikim3calEZ0HXTcEAtEbIAEeaIB5RFVm0+oaSDOUyXBhB62pg7Ro2BzCMwSXqsRjl4lGL8ZJ1r8BgIvlotjZ4kk3CMLG2kU+INwDQXvAksYlSr7oEqRniHjCddCqPWtMGDtbGD6OS8MQwqEzJZNvYudgsyQOxrpwyAxICIJHSmACl+qTfjFQWRg9hctyiIZfDW1xkUw8erF4/Epoyx+wAFY+zFMy9VbRiHm4gPcUyEKQMChbPvzqy+VtFrZzKdq7bghn5uzZs1yABwTCmUGesJydrnrCEkZOEkVNMRcl0g28t3cOxS0fkt5hhEQhCBwmjJxoTDvI6JsFoaPd7vsRlJKQe0in3ymMmGhKP4RZYuCD8Cj/9Q2ooDBqsmTCdZhAhBOk4exm9tDI+cq7voKuSJ8I6dyHjBe2M0atICROGDON27AtnX2f/NqXTfln4VZAEDjc7d7vxaMWkyo/0GwQWqo8nXuBFSRNNv9RQeAI6VUPwKwk026HQmHYWPnK10mfcMnU20BWTRlHoBBw+/dPcEchX/maMHQMCKdkyi1UVQ5VUwCHxOOWu/3rW5gM6R4gnni9aPQ1xgs74CxAXGFoUdwiXCAUj15Cegabso63WQidtHcp2rxulhl1in73hFVZWVlYWMh5gCouLq6pqbG6Y+wzGIZ5++23p06d2tzcnJ6e3iWPTucsWJ1Kchw4cAAK7SIgWTEajWfOnFGr1UOGDCFJki+1EB8f7+XlxXnX4mizf6C9co6Oj14RuD/4+eefGxoaut0DRw+n0UmQJ6zeA1nAAw3d3k9pXaPyX98qbnjX1jxt/Ox6U9oBqjqv4aOl8AF5BmNOvuJVc97Zhk9XNf/6WNPXtwlCR4H9B5XhkGzpC+aS5Pr3rm74YKE+fp0g+PIfoWTGXcbEnU3/e6D5pwcbP15Oq2v5AxZAZaVXP6T56w1j0i52iBveoeqKoZPGr29vWLMA0jCo1Y4k3PwId/+Gj5Y0fLwctFY6536wMhs/vQ4++hO/isdeCxW4moB0xt3afz6Emg3vzzOXp8sWP8vZqSDnjV/c1Pj5DU0//rvp+3tI73DRiLlQLoiaBNNu+uaO5j+ehFa6I9+3V9jBpWh93aDQhUhISADR5dIHDx60C2fbN8CgUqkUZC8nJwduAvjSzpGamhodHc1nLjF37twOQhTAQD4+PsOHD7cVWgDuA/bv3y8QCPi8hTb7B9or5+j4aMfANHbv3v3f//63585DYBohISF8BuGCIAvY2emqBczomljlE8vEcYskU27GZSpT7mn4o4dDomFXEQovzooFwNqTTL9Dvf5ZRlsPWTDswPokPYOgOZh6kkk3ane+S9cWwRFzcRLpF01I3awWMOkVZgJb0KSzBEtgO+csYDB5FStf12x/k4upACUwB83ml+k6i0N5ykQ3VULP5vyzoGRcE1A4vhOGhp6b/3c/Xcd+RzMGNWi5KfsEZy5LZ/4LRtef+p3th6agiXj8SlPWUbq5GrpiLMvsACQkU2+lqvPhohEKTzCOqdpCqiwdjnBxHdos7OBSQNbuunWJfreA9+zZM378eM7qhfTVV1/92WefjR49WiQSffHFF2CMJiUl/fnnn0ePHoWjkyZNgnKuoVar/emnn44cObJ3795x48aBGf3tt98ePnzYzc2NM2GhwscffwzGHJib2dnZo0aNgvSPP/4IXYHKQparcOLECRjCz89PqVTCUZPJpNForHFtoUJubi4MnZWVNXbsWGjyzTffHD9+fMeOHTExMSqVCkafN2/ehQsX4O4Bps21WrNmDXcKkIaG//zzDwxXUlLyyy+/jBw58pNPPgG7PzMzMz8/H8rXrl2bmJgIJwJZmCecCPQssUQFBrj+zWZzB+NCCcwTThMqcH1yRwsKCr766is4QahAEIRdHe7UQGuhGlyB7du3w50Q3BZs2LABhLOiokImk8GJQ03rKdhdDfj5xx9/wFXduHHjmDFj5HL7V86gpk6ng8lkZGTA78h6WTr+zUKHv/3226FDhwwGA/wirNdn2rRpXAU7kAXceyALeABCa+o0O95pWLvMmHZAMuUW6fQ7+QMtIbxC4afyri/dn9zJfQTh47nHvdzGaaqcDf/CYxOVSLfnE1zhpXpyJ7tW7NniBlw671GwcY0Xd3NZ0jIEVcEGNOWwKDqGu9kEj7P2bFn6vjyQJYuLpFwOuFwT+rEoOkyDy4JGKq5/x+2e7+AscLECswRnNRcmGs5tkV/7suqR9aDlnLncZmEHl8KlAWOrrKzshx9+eNkCiLSHhwdoIegTqGBdXR18p8M373PPPQcGGY7jtl/xmzZtgm/kRx99FOzIxsZGEAawYqETLjYAAKoAIgQNoUNQIFAU0CpuoJSUFPhy5yo8++yzXESEiIgIqPnAAw/Mnz+f68FoNIJNDKM89dRToFJQ8vvvv1911VVPPvnkkiVL4uPjoQLM88CBAzDzO+/k/xlzhdapcqcDiWPHjk2fPp0b9IknnggNDYVZQWWY+aJFi55++mkQoYkTJz788MPu7u5cW2tXHY/buk+uFdyO3HLLLc8//7yXl1frOtypwQUESZ49e/Z//vMfEFQYFC7g1KlTH3zwQbhFgJpQAjO0bWK9GlBOUdQjjzwyZ86cvLw8dsY2QH240ZkxY8bjjz/O1e/Mb7a+vh5+TfBLufbaa9PT06ET6/XhKiD6EiTAAxYwDdUbXwCLUzh0Jl9kh8UsVq97GoxO7tP0+fXqX/9jOUSzP4kWz8+smMszGj9aqt31ARiObo+sJ30vx8zXbH6F9AiSXfMUn6cp9qftxiUubWgRPr07kJaFRJMefkivfkh+/dtUVY7u8Leara+BXc4esqDZ/lbj5zeayzLky16Sr+QXe9oo7OBSuDJNTU0gn++8885bb70F3+P+/v7wXezt7V1dXb1v376ZM2eChQeyBIWgNCCTkOAawvcyZxX9+uuvixcvBvkEAVi1apW1Ak3TICdgtEG6tLQ0PDz81KlTU6ZMgQqg+nAUym0rxMbGQp+2wgnU1taC8IAwg2yAjc6JARfUSK/Xg5EKFcBuA4tt6dLLr4FBIZh31pmAYQ2nCaYzyAmYv3azsg4BJdC53YIt1xUY5R2M2/pMrRMA3QLl3rlzJ0mS7Y0L9y5glYIqwzlyo4Nqcgm4N4KakICZ2zbhrgaUW6856Cv8dqDEFmt9SMDvFEo685uF2ws4x6+//ho6v+eee6ydcEcHOJQJbuIZfTOjbeA/kIXvEO5rqj9AAjygYZdqddZNQ4zJiAn5lTeAW+klFF5UfZn1Q+vYgKZ0Qzn8FATx8d3ATCRa7jpmzAbD+a2NX96M44QodjZfCtpcmqrd/ZF44vXci7PcJilh2BjLQRZB8EhQO7ONTdx5bF1PCELZPilLuH7x+BXGhL90R3805Z1lHS+3/HMCYdZsfVV/7H/iuIV8UavCDi4FYHfdXAj4Kudi3gEgDNxuHbCTQC3ASIWv6ZqaGpVKBZIJKhIYGMjVBMxmM5iJYCzee++9Y8aMgQpgOdmG3YUvcfgJwgPSBb3ZbuyCr374QodvfIIgoEJhYSEYdlABvuvhp1UJAJgS99VvTXCAIoLVCPoB5XFxcSBscCvAH7NUtp0qdAg3GVu2bLnmmmugIZTYDmrbM0zVuvTNYddVm+Naz9S2T2gFlwhkFcz906dPNzezf2JtjpuWlsYlrLqbn58fGRkJlxR+O3CRWzfhEtZrbnvxuRPksKsPic78ZuFmBWzfhx56aOXKlXDvYm07MIHz16vBFKFqi8zlmeaqPKqmkKoroRrK+Q9kawrMldnsmyMN5bSmjrn00mbfgAR4QEG4+6se2wSCRHqFkJ7BsvmPgWgZLA8yAbCGSY9gQUAs4R6IC8SmggSqPEO68AlOaHGRDKRUEMI+74FDdEOZdN6jpH8MofJX3PieIGikpQ/WzRZYnITSB9Kk/1BMIKJaxuTRn15vTN4jW/Yi6RcDikhV58mueVoQOpp9GSlqsnT+f4wpe7u3lYl1LXLty6RniDBignTWvabsk1w/cIdBBg0H+YQhZIufsS4di0bOF4H1jxO4UAKT4ebZZmEHlwKwu25coUtgKznZ2dmcAIA9BLpy5513gmBMnDjxr7/++vzzz8GCtN1ULJVKwSZ77733Pv30UzAE4ahAILDd0wQVoJ/3338fLCowoeDQtGnTdu/evXbt2mPHjt19991QAmYiVDh69CjcBEAW9ABEaMOGDXwXlilxW5m4uYHROW7cuDfeeGPNmjULFy4EyeH2OoEZumvXLp2OX9iwtuIAAQYZU6vVU6dOtc4KBh0yZAgMals5ODj4559/Bv3jsgB3tONxof82+ywqKoLr88EHH8yZM8fNza29cUtKSrhERkYGp7sVFRUwBHQL+g3NoQkovW0TSMDVsF5zSFAUBYkDBw7AL4udtwW7+pDozG8WrtLmzZu/+OKLL7/8Erq1djLAAB2lm6rMVTlUXTHdXMMYNOyqHrewZwfDsDpNmWltA91YCd9XoMpgHLdd2dGgYAzOTpeCMbC7l5e9KB51DegiZEGZdAe/1sf/yR0FKXW770f2+S7DNH6yAv5pkh5B8lVvctYkALeKmi2r2U1bYGIGxCpu/4QVWpoCCadrCkRxCxq/vAWGUN73oyDI8ifNMGAHa3a8A/9YJVNvBaGtW82+ywtC6PYgu1uq8dPrQC/lN7wtCOSNacOFHdq/3+ee5to2AUDzFLeubVy7FKxPyIL2qx5er/7jCaPlTSSPF48Y0w5CIdeVuShRvf45mDCkhdFTFNe/g0tVMA2YKukbaco6DhcNroNs+SsgtFCHbqyA+uaS5DYLId3BpWh93bg6naG3gjG0pB+DMcC4mZmZ119/PZ9HdIhGo/nss8+ef/55Pt9pQEdBTR977DG4yeCL+grXCsYA3y2s4sI3TM+kDYd7dLkH6wCf6EUzFQmws9MlAeYAdSE8gzHKRNUW293HgXwSPuGMup7z1MEBegkWMw2FTexmFltAPml1LfxrhoZQDW4SuXIQZkLlR9eXcV4+ALaCVGXtFoxItr5FIAFCqsLdfOjaYsZs4EoAuybsQrfSx3YOhJsf24PlFECA9af+gEsBGsw011rH5YDhCI9AuqEcbnVhLBiFfbQD5WDmeodBGqbKcJu82inkaO9StHndOsNAFeCmpiaw3nx8fIxG4/333w8mIH8A0T6JiYlbtmxZsWIFGNx8UacBSxoucr9cZ5cRYLB6m6tpXTOoMF/ScwiSVPrgMncQZL7EoSABdna6IcADEqsA83kXYcBbwIgBjysIMEM3VbM35b0jZ7hATLj7w10+n3cc6BkwAoFAIFwWykjVFLHugHrNmGTMBqq2iG7u2upXZ0ACjHANmn991HB+G59BIFpy9OhRirryyyTFxcUXLlyAhF39DpprNJo9e/Zs3bq1sZHfFY9wHhhdo7kqn9tT0rswDN1cTdUU8u4KHAQSYIRrYC5Obv2IGoEAjEbjiRMniFabZbKysn777Tc+Y0Gn0ykUCqh/4MABa327rB35+flhYWE+Pj4ff/wxemDnVLCK2FBut82lVwGlZ1+ttOwvcQhIgBEIhKuSlpYGtikIrYeHB47jJpPp0KFDnLVaWVm5a9eu8vLy06fZrewcdXV1wcHBtZc8aaSkpJSUlNhlbTuBJiNHjoyNjZ02bZpareYcjCCcAfa13eaa3lt2bg+GMptrixxlcyMBRiAQLklSUtL+/ftBIP/666/AwEAwT9euXSuTyUBiv/32W6VSSVHUkiVLOBdXAFTggjGUWjxpQDo9PT0oKMg2C0ps2wnXEEzkHTt2QD9ky9hKiP6BYai6EusbGf0ATVGgwXo1n+0BSIARCITrAWq6ffv222+/PSYmBsQyOjoa7Nfm5mZQ0+PHj0+ePFkqlep0OjgKSsw1aWpqIghCKBSmpqYmJyfr9fobbrgBDF/bLJjUtp1AK7CDX331VW9v77vvvpvrB9G/0A2lVu9+/QbcBNSXMIaeajASYAQC4XqYTCYwTD09PUGJQXpDQ0NBO6+66qrp06c/+uijs2bNssot38DimBOqcYmpU6dWV/Mvqdtm7TqBkoaGhkmTJkEJSLWlOqI/oRsrLW/6OgGsIV7K+RvoNkiAEQiE6yEQCMxmc1ZW1s8//0zTtFwud3NzKyoqAj0+deoURVFarRYqFBYW8g0ueWMG2dZoNHPmzKmqqiooKLDL2nUCrerr61E8PieB1tTRloChzgJDs2HZzN3fF43iATs7XY0HjHAq+j0e8EAF7NHw8HCwfWfPnh0WFhYUFBQdHQ3WanZ2dnBwsL+/P7fbGTQYslwTkFLOK7JKpQIlhlZ1dXVgQ9tmZ8yYYdsJVAbZhoRtEKfBhpPcfzD6ZrqxAuxOPu8kMDRj1BIyVfdcZSFPWM4O8oTl0iBPWAhXxyk8YVFGc3WBXaAz54GQqgiPyyGnOg9agkYgEAiEE8PueCp3WvUFaH0To+2OnxYkwAgEAoFwXujm6r7wddUT4BahqRLreixhJMAIBAKBcFIYg8Yu9JmTQlOWOKpde6SLBBiBQCAQTgnD0I2VTrfxqh0Yk47RdG2TNhJgBAKBQDgjYPvaRhB3ftj45ZSZz3QCJMAIBAKBcD4oU29EAOxVGJruUswYJMAIBAKBcDroxqq+jHTkKGh9M2PQ8JkrgQQYgUAgEM4FY9TSBudwOdlVLJGD+fSVQAKMQCAQCOeCbq51lb1XrWGM+k7GSkICjEAgEAgnAsxfxtjZVVynhKHVnXp6jQQYgUAgEE6ES5u/HJ00gpEAIxAIBMJZYEz6zm9icmKYzvgPQQKMQCAQCGfB4lR5IIQIYt1nXsk5pYsIMEMzJgOjb2a0DS0+UGIyuOJW9TbRm2gTNRD+5SEQCER3gK96XXeiGjgjDENrG/h0OzivALPb0NW1VH2puSLLXJ5F1eRTdSVUQ3mLD5TU5LMVKrIgTTfXWNYuXEzDdiTVrN1X/MzGnCfWZ1M0EmAEAjFIYXRNjBNHPeoqYCV2/DDb6eIBg4Iy+iZa14zRYNd2Y244RhCERIlLFLhEyZc5N4cy6n84Xg6Jmyb6LhvtzRVaQfGAXZq+iQdcWVk52ALyI/qMvgzIT1XnMyY9nxkQkO4BuMydz7TCaQSYpmltPaOpZ1hHmg6ZEo6TJC7zIOQeGEHyZc6HzkRvT6zJr9EV1urX3hQjEdqvSSABdmn6RoARXSI5ObkvRQXRSRizAQTY1fc/24GLZKR3GJ9phRMsQdMU3VRtrsqhm6oYyuQg9QUY0HK6uZqqzGHjadBdcJDdZxTU6rckVC+O83p8Xshd0wJaqy8CgUAMEhhd8wBTX4Ax6UDj+Ewr+tUCZtiN2kxzDfyfL+k1cJzAFV6EwhPDnUXkDmXUmyhmwQhPPt8u8AvC+STC9UC/PqcDWcDOCVWdx26qHXCQ7v64zIPPtKTf1IgxaOBys1Zvn+xhhlFYa7gqj9H3v39RjYH6/XRlmJekE+oLoK9vlwb9+hCIK8NQJuZKL+10Eqoiy3BuC3yMaQe4aIaG+HWmnFPc0b6Hbt8jR38IMGhhYwVVV+yoy9154HdM1ZXS9aUdrAn0NjlVum2JNdeN84n0kfJFCAQCMbhhdE2OWn8GAQZ9IX0i6MZKzZbV/fhtz8EYtO29K9vnAmzSUzUFtKa+/9b6GVrXRNXkM0YdX9BXwBnvTa0rqTfcNtlPih73IhAIxCUcuzZJuAcIwsZKptwC6ks1lPGlAG02ZR0H45gqz+AKzCUpVEO5Mf2QMfFv9nltb8DQ7bml7FMZYLQN5poCZ1jlZ8wmqrawM67CHEWTzvxrfMWwAPmcoe1uSUcgEIjBCOtqyfFvH7HOmgwaQu7F5zHMcH4bra4lPIN1R3+gKrOhhCpJ0e/7lJ2AQa3b+ylXzeG0Z+/1mQAzdEM51VjRf4ZvKxiGbqqi6kv7YEppZZp/Uupunugb4inmixAIBAJhwbJI68jvYVPGYc3mlzW7PpDOvg8Xy/hSDBNPvF4YOwsnhYRHMN3MBywSxi0SDZ8rGr+Cbqpk38pprDAXXoBPJ0MKdoZ+tYAZmnVTdSWfIP0AwzC6JqquuPceEtAMsyOptkFnvmmir0iAlp0RCATCHoebv8LYOfJVbylueEcQPp4vsqCPX6c78CXr7sPGSSQuELE/CQGGsx4jQJihgsUliMNWpBna1KbK9L4k0BRVW+TAWwmHw+7Hri3CWAcgDqZOY/otvnJiuHJalIovQiAQCERL+ij6L8OYCxNkVz8sHr+SUFxel7ZDEDxSPOE6+BBKH76o54CxZ9TyaRt6WYBZ9S3u++1OXQXuv6g60GBH7sq+UKQ+lNFw62Q/fxV7e4VAIBCINmAYrG80AsdFw67WbFmt3vg8ra7lC/uKNnWwNx1xgPrWuYD6WsEFItIrBCN7qpdmml12DvEQTwhX8kUIBMJpQI44usf+9PqpkW5ysYM9+zImHVVdwGcGLrhISnqH85lL9JoFzD73dSX1BRizkaoraXOlvvNUNZt+j6+cFaNC6otAIAYSM6JVmxOq6zQmPu8ojAMq+kJ7tPn6T+8IMMOAkrmW+nLANWL3ZHXXOdeZ/KZTuY13TPXzUgj5IgQCgRgQSITErZP99qTWlTc68mmdJQTAwAdnddH+THtFgOn6UktcXpcE7huoulI+02mMZnrT+Wr4B7p8jDeBI++DCARiACIg8Jsn+p3Mbcyrdph9NcDiD7YH+7S31Zk6XoBpdS1tcN49z52BMajppi5EVy1tMGw4VzV3mMeoYAVfhEAgEAMRsC9WjfPJqNAmlzrGyhokAgy09r7sYAFmDFq6uZrd1ebi0Oq6Tr46dTy7MalYfdtkfw+ZgC9CIBCIAc3iOK+aZmN8XhOf7zY01e1Hfq5HKwF26C5oysS+vNzfnq8dBkEKvMMxyzvabcLF0gerd1jAZU8riC5hNBpNpkHxBAjhPOTk5IwePZrPIHrA6bwmjZG6OrbtWHudgX3kV1voKJvNmLSLwRjx6CV8viuYS1LYjcq+UXy+F2i9EdpxAswwrMONtt41dl1woYT0DmszhHCdxvRPSt21o72VEgdvyh9UJCcnKxRo3R7Rp8hkMj8/Pz6D6BmpZZrcah18E/L5LsLom9l3TxwCw6jXPyNb9iIhtwnzyjDG1P3CoTNw4RWizxni1+EKT9HIBXy+F8BJAekXw2csOEyA6YYyWtvIZwYQhERJeAbzGRtohkGbrXoOeiMTgXB18qp15wubV4336cZXIqOpoxor+UzPoKoLDGfWy5Y8x+c5QJU3PCdf+gIuv4KZ3gcCjOG4ICCWT1twjAAzejVVX+KoZQTnAsdJVQAuQ74kewUkwAjEAKC80Xgwo/7GCb5CsmsaTDdXW4Mi9BD94e/IkDhh1BRT5lHDhe0YIRCNWkxVZpsyj5CewWTIaMnkm8AaNibvxigTG6xw+p0YThjObYEKuFiBkUJhzDQQYNvmothZfO8OAQQYLGDi8qKpIzZh0WyA/YGpvgAbNKkSox3vKRqBQCAGBgEq0TUjPX+Pr9CZ6EMZ9VXNnX5RmHbMDizGbDRX5QpCR8M3tiFxp3zZS4ob3wP5lM66h1D5y655BtSXrisxZR9X3LRGcevHYDSay9LBaDZlHVPc8pFs5WtcSAa75pa+HQnTUkrI1157jU92F1DfAfbo1x64t6BMuNSNzyIcR1VVFXoah0AMAKQiMsZP9v2x8r+Ta+UicliAnD/QIbS2vvXe4G5gzjkJP4WRk8DKxIVi3dEfGYOG9I3ACRKsXtGQmbhIai5ONuWcMueeNqUfouqKSY9AzKSHCoLw8fCTri9lN0n5Rds2N6Uf1h/70ZR+kPSJIK60iN0ZCImCV3oLPbWAYZa0bgA++rWD1qkZfTOfQSAQCEQrSuoNF4qawWA5lt3Y2SVRB701Y8o7KxrKG6zCobMUN7wDSqw/+iNXwiMUC0JGyVe9BR/lnV+wj3uFYsZs7yHStrloxDyuPggwf7iHtLT4eybAzIBefG4Bw56pg1ZLEAgEYuDhKRfeOTVgfJiyWW9OLeucmw5HvATMPUjm3yCiKe3uj0z55xhtA7tsieNguRozj5hLUgRBw6nqfGPSLlNBgv7Er9BKEDicKs80ph0wJu4E47iN5g6n5fn2aBMWaBKtqeczgwBCpiLcA/kMwhGgTVgIxMDDTDMaA6WSXtk3EVWVw5h76gmAff2XNovHXstlqboSc94ZXOYuGjYHwwm6qcqUdZz0jRSEjmEMalPGUcasFwSNIP2HQmXuKKHyIzxDMcoIKm7XnOvTUZAqP9zmLakeCLDZYK7KB0Hns4MBHCe9QnERcrvhMJAAIxCDGaoym6F6tsWVYTTb35TOe7TF67/OCunmiyu8+ExPlqDppurBpb4AwzhqxzwCgUAgHPBcD8fly1e7hPoCdhZvNwWYMWpdPeJC92AM2k76iEYgEAgEogO6KcCs+Tso9l61BoxgMP0RCAQC0VOYwbaM2pLuCDCYgK4YbN9RMCYDo+1xDJBBT0pKCn1p9amsrKymBq3tIxCDDhz+G8R0R4AtsXIH820LGMFVg3UBwGGEh4dnZ2dDAmS4srLS27ubztwRCIQLQ3R/H5Irgrd0l93lkwfjr3VU4cEGQ5kYbQOfQXQLhUJhNpv1en1OTk5MTIsIIQgEYtDQ6xawKfe0uSQZEob4dfzLvhYYg0az8UU2YdTqT693lEuQK9BDAabVNTBhPjOIodW16Dr0kKFDh5aXl1MUhSISIhCDFIdYwGwgwmeZdpxS4KTgiu+OEhKlnTT2Fi1fLO7aybNPfwe9+cvBUGZGi5xT9giBQDBx4kRk/iIQg5eue7owF5ynuRDClIkNbcTQxozDjK7JcHGXKTcebFzrPlk+LRDjAjFXwmEuTKSqcvkMq9BCTChmZ0KZTFknqLoSw7kt5tJU/jDDGNMPQQl8jCl7ocBclsam0w52x41XTyxgi98rZPZxMLS2jk8iuktAQADIMJ9BIBCDDZvYfJ3EVHCeqiuGBFiDxosgwAzpGQL9kF5hhCoA7GBTxhH2qEFjiP8DlyiokhSuPocp74zh/GbC47JPQ+jHlHqASxjOrDee30p4BuuP/0RVsptU9Cd+Ab0nVP7G1H3w01yeaYj/k/QOxbs+c5aWrbriCWsQur7qmL5xjNVwAGs8zqcRLkfoy3CDzacRCERLuuHPWHf4W0FwnDB6KvsQd9NLilv+D4xXa9R9MHm1O99X3PS+KeekuSJLOuteQ/w6wjsM6kOCVtfS6mrZkudwoRSaa7e/Lb/hHduEZutr0BY6BBsXxFs0coFm2xuy+Y9Bz7rdH4km3cAYtIZTv0lm3Ud6h/ET6jwgGd4ROFjbl+iCAA82z8+dgZC6ER5BfKaXKHwdK+hpyEhEvzG7L25YU8s0mRV9GhK0Iv1Udc4FuVdg5LQVfFEX+eKN/y677cHQqFg+3yH5mcn/+79X3vh2G593DmoqSn/6aPXTa36ozr0gkipVgdH8gUswDJ13fGvUzFV83nUY6i8bEdipeII9BPSyq+4FOxZguOjav98Tjb0WjGPRqEWCoBG2Agx/jeaCc/Llq3GpW5sCzCVgFGPiTkwgAgHWH/4OE0pI3yjD+a3yVW+AcpvL0kxpB2lto+yaJyHLzapTtArI32kBpimqMgf+PfFZBAdcUN8ojBTy2d4ACbBL0ycCvCWhGj58pvepzknIPrpx2j3vNpRmCSVyuVd37kHjf35l2Pw7VYEuvANAW1d+fsOamQ+uTd/zP5mnf9jEa/gDl2Boau/7ty984U8+7zpcN84HPnymN2HUdVRTJZ/pHGCbwpUVT7zeXJykO/KD8ta1IMCazS9LF/yHcGODi5uyjpkKEpjmavl1b7C2rI0AQ4Ixak05p+TLXmSMuisL8PB56g3PiuIWMfom4ZCZhNKHqi0iVH64QKzd+a542u3s6ncXwAWBLe44OxuQn1bXweT4DMIWHMfFvXmr2HgEazjMpxEuR3hf3Dyll2vhw2d6n6rMs4bmuqBRsyVuXiKZm7q6OPvI+oq0Uxd3fBExZZmuofLAR/caNI2pu74x6ZpLkg7BUZFUrvQNTdr2aWV6fG1+sk/02NKkwz5Ro6uzEy5s/DBs0uKC+B0liQdS//lOKJG5+Uce++q/zZUFlZlnMg/+Fhg3y9BUG//z6rAJi45++Z+a3MSavItZh/4IGTvPbNCe+O7pxrLcw589rPAOdA8ews0QTNLUv7+tLUzNPPg717y9KXH164vS4YagOvu8ROnVWJ6bvP3z8rSTmtoyr4g42zkf+/q/vjHj4Z4DKit9Q0iBqDz1hFfYiMwDv8FFoIx6OGR7KfJOboPTNOs1MLfaghTbbuEE4T4GxvKOHGV9NzT/1HbrRTAb9ef+fAdOGcye3W/dCOpO2ixd9jbDAuSdjKjfUyhjV0OtE3JPw9nNxvRDjEnPqGvZsL4EwejV+mP/YzS1gpDRhMLbcOp3Ycw0MH+hPlWSgsvcQSm5hGjoLLoqD+xJ0j/GlHlMNGIuu/fKLgGtKrLY58p+0ebSNHPBeaa5xpx7GhezDxx1ez82puwnPINEsXPg+5+dU+fACZKwicQAdHYTFqNFi89tw74QjJxyIAYT4VOWEqRg2/MLQGAgq/AJGbH4/lHLHwU9AyWDElIkHXHNfeNver7w3J7RK/4z/oZnMg78xtB0afKR4dfcN2Lxv3HL3teq7IScY5tmPfIZZCOmXhu37OEpd74OtjUcomnKI3QYlAQMn5Z3YiuUcDAMEz556ahrH5GqfGGs0ouH/YdNhaGDx14NSsZXwpjELR+PWfUkVAsZM5dr3uaUuNo8DDPp9lc9w0ek7/lx6j3vTrp9ddG5vWajzm7OrYHTh0mGjl8QOW2F3aWImr5S5uEHZyHzDLDtljIZQVbDJy0etuBu225tL4JHSKy+qdaobdbUlnuEDBXJlHylAQYp6pKGAWCAKm56X3HDO9JZ9ypu+Yhb0RWPW66843PJtDsgDRaR8u6vwUS2VMfEU24G89c2IZl5t3jSDVCNM3ZbJwDRmKUg7ewz48YKxS3/J1/1FnRuyjwKoq64kX3GLJ1zPygqV7mztFor7VR7sH0Zqk9eUnZBGIbq6h0cAuHSgGaMv/mFZW/uKEs5lrb7eygpPLMreceXIDlgt0FWomRD0whEEi4BgHWIE8S465/e887NYOFxhfnxO0MnLAQth7SusQZ6SN//C9TkjoLVaPkZrG+u5Uo4BGKJ5acUxpJ7BaprSkHMtHUVIrkHVwGUnjYbOcUCG72xPI9NtDUlLsHBLaSbdOrG8vyUnV8n7/jKf9gUghTazfmK2F0KDrtu4VLARYTJ84cvYXsR4CKHjJ0LVnLJhf1gTPM1Bh6kwJm9UYK1TfqEq9c9o970kv70OvH4lfyB7tHybSigcwKsa4IffAZhB4MxeuQaGjHoIIXisImLwUrLPrJeU1cGphvYrPyxdgBrdekbOyozz+oaqiA74ebnco5uAq0CyTz06QOx8+8aNu9Oriagb2Jf82ssy1H48AvFrWkozaYpEwgbWJaXbUQcp81msB0hCdNTBURyxZ1BKFFIlB5gxcLpjFz6INwc2M4ZTpkygawymrpyvkFL2rsUrbvlD9jQ+iIEj51Xlny0KifBJ2Y8VzLwwEmhU0sLjkuvelBx8weK69+Wr3iV9OvRlgVcIOJTl+iEADO0RYAR7ULr1X3kxgyBcAKKE/ad/f1NsNVAHobOvd07cnRFenzS1k80tW3LEgdlMkCri399LnXzlqhY19+gZ9Pufe/0r6+ZDVr3wOi0f77PPPQncelLKvf45ovbvwD5CR2/gCtpjcInpLmqCBJJf31Wk5fEFYLtOHbVk+fWvQPNa/KTYubczJV3BrBNx6x68vg3T8HZZez/1W7OUTOuO79+TdK2zymjgW9gwX/4VJht0bnddpcCemOffG/9xKBpsO2Wa2UHTuB2F0HhHaipq5B7+Lcp2AMGXMguaQwGWgvwlXdBM7pGqr6MzyDagVT5szvgewO0C9qlGYi7oPuAI188Nmblf664R/rEd8+MXHI/VKvOSciP3wl2MH8A0TP6bBc0QDdW0ppB4NQIx0mfSDsNvrIFTOvQA84rQ6NFAgSiz4mcvhLsUTArsw+vH3r1rXwpwrUQ9OZrnM5E15egaQrTd+HtI6oiq4ULzcSd1rVZuqmKc6TZNi0r92l4CkfAmHQY8pKNQDiI2Y981plXhAOGT5v18Cdxyx6edt/7rf1gIFwCyxK08+7DchSt1Re4ggAzukYG64LzjZYCTBsSdzK0GZKmzKPaf/7PmLKPO9IGNpU5+PAUtmEuOgx5cQV60rYzMAwyghEIBKKrsAI88PUXw0VtvFd9BQGmHfKCDcMwZoPsmqf5rAVTxmFrzIrWWMNT2Ia5sE1DHcagMV7cbTi/he+HC2RRmWNM2gWmM91QZkjYZkzezdqmGGbbFsxrqy1uLknhwmJAgq4vgw45B9zdAO2FRiD6DMpkyI/fyWcuUZJ4UN+MQqS4GjiBCwb+Pixc1MY5dijADM0YWfXqElR1PogrfIwZR+CvhC3CcdGI+S3iPjKMMXkvH1KqLazhKWzDXNimoWftrjWQxWWe2l0f0NoGLpCFIeEvGI5W1+pPrydU/oy2Ubf3U7t+4KSstjgbKMMiwJDQ7vkITHDohzvUVdiGNhY8AoHoNul7/ld49h8+0xYgwAWnd/CZS5QkHTK0fGm4L7ninBHtgUt6GtLGEL8OvvM1m19u/uURwwX2HwZYaJq/3tTu+rD518fAAjSm7mdf513/rHbnu9x7PabMo+p1T6s3PG/MOApZS4Wn1b8/rj/+k0X7tJrtb2s2vajZ+ipYdHaVuwwOKthFC5j1PdkNH09mA62uY11XdrCxDcflN7wjCBvLZ9uH9I3CxXJB0AjSO8w2bSpKwkghofQmZCrCI8gMWQuyhf8VjbqGcPOVzX+MUHgR3mHc/jrbtlzN1ohGzBOPWSoIHA69mQsvdNkUBkNfr+bTCASii6iri5N3fFmZcRoS5Wkni87v5TxtVedegPKic7u5aly2sSyHy1pbcVnApFOn7/2JYWjuUMrOr2mKvTMuTTrcXFnAVeZcXnCtIA0J1oHGzq9Mli0v0AMctWZth7BNwxCp/3wPWTC77eaM6BJdC2nQDqA48uveUNz0gfHiLu5rn67OF427VnnHZ3R9uTF1n/z6txQ3rSGD4/RnN8Ivz5C4U77sJcWN74liZ4E1aMo+DkcVt34MX+PmsnRzwQXSPUB+/Tvyla+DjW5bmRuuS7CxC9t6l+xKAtx1yIBY8YTr2M/4lb0YpcBkwEx6sLbhA9Yt6RkMZbhYwbkloxsr1RteMOWfo2sKLLU7BS5Vsf+jzVQN2y3d0NFLjW3CGPo0Ig0CMWAAMTv54wsjFt9PiqVy7yCrc0cQ2tzjW+KWPVxXnFF68UhzZSEI6silD5ZePApGsG0rSLP90PSxb55wD4pWVxWf/eMtqBk0es7xr5+AQ8WJB7KPboKShI0fZB9ZH7fsodTdP+gaKvWN1Sd/eEEVGB0+cfGpH56HmpWZZ2BEr/CRFzZ9aDsECLntcGd+fT0oblb0rBtO/e9F2zmz54PoCmxQ1y46pATAZgWTFz7wdQ1ZQegYdjVbLCO9QkECoIRQ+Qv8WffgVFWuIDiOC8svDB4JwgzDgbml2fmu4fw2sI+pmkJootmyWrPlFVBfur5UED6WaijX7l4LWbvK0ElXYbWpLToU4N70sGjKONLBM2BbWFcpFL8sbE2zQQBxQjx+BSi9KG4hYRFgK1RljiBwmGTKLYLo6XyRTVtcomCMWhBLhjJR1aybuhaQQvE4tlvh0C7f6dAGZAEjEN0Bx3GJ0jNxy8eqgChb98hF5/dx9qi2rqImL7EiIz50wiKoMHzRPfCX2roVCGTU9JUBI2ZYa3qExBo0jUZNAxyNmr6cLQkdFjZhAYwp8/BrqmT9eHhHjXYPHqL0C9U2VlFGXfCYq6HQPTC6qSLfdgiCJK1pkP+KtFPFF/bnHN0I1WgwCRDdhiDb3CTcMaIR8+Sr3oIP6RPBFwEMw+ia7XrDZSqrnNFwVOoGCfiGV9zwDvzL0x/9EROKBSGjuN6Ud34hGrkA7gnk174kmXKT/tiPdFNli8pdBxe1beK3K8AM3F066i0ghtHu/Vi7aw2troW7FVPeGSgxJu+xfwZMU+o/nlT/9h/15pcvv4CE44LISZq/3tSf/NU2TfqEQ7r598ehsm7fp6xBbIMgeIS5Iku98QVD/O/8H7NNW7gPEg2fq9nwnHbHO1g716Wb0OyTAz6NQCC6AD7r4U+9wobv//BubuHXCpiV7ItG9743esXjkG3pw9m+1dC5t2ce/ANMVbO+O3+JAqEU7uyTtn2asGFN+v5fLGW2Q2itabNeI1a6w8Tgs/ydPaRjv0kGH7iEFcWeYDizwZh2wHB+C0YKWkgy/FqDhlPlGcakv0258fr4P0SjFoPEaHd/ZMo/x2gbQI/ZCtX5xqRdpoIE/YlfwTgE89qQ8BdVC/dnOEYIbCvznXYey00cn25J+wIMxlzXHwCLxiyVTLqRzxCk8u6vWasfx2UL/qu48X23+36E+wth5CQosX8GDJXv+Q5uPRS3f6pY9RacpDUqhW2YixbpMUuVt38GlWVLX4D6toEscJm74sb3FDe8K1vyvPyGd7nCFm0nXKe44zP5ildlC59go1lByaVAGT2D6d66PQIxyAGDsir7XOjERQKRlKFpgUSmb2K3UwXGzSg4/TfD0LrGmsayHN+Y8WUpx6E8i1VZyq4VlHtHxIWOmw9GamDczMIzbMP64gywdEVyd3aYdqjMPAud1xakCCRyghSWJR8ds+pJ3+hxcMh2CLNBZ00TApHMM6A65wLUqUg/BT+tc0Z0A1aiur4KbYto/EqMMuPwa7j2JXYtWiASWgILAqw5e/3b8H+6oUw6535B8EhQHPGkG+n6MsIzRDLlFrbCCtaNGl1bIIyaRCh9hLGzQVbY+gseJxRetpW5PjsPa/7aBOG3pd14wHRzLdxq8hlE52FowrE+KVE8YJdmIMYD7g0IUlCTm1h8Yf+Qq25R+oZ4hg0HUdQ3VgUMny73Csg7sU1TW8pGIFZ6Stw88+N3RExZJnXz9AgdZtsK+nHzj/QfNqW5qsh3yATvyFE5RzYY1PVjVz3FjQJHBWLWVLUmVAERILHa+gpSKK4vyphw60sESboHx+Sf/EvpF6YKiLIdws0/wma40NAJCwvO7KrMiPeOGAUTs855ALgE6bt4wJfASQGja7y89tlFqJIUQuEpGjaH9B+CE5btTvCL9LkchwP0mPSPEQQOs34/E2D4Bg5jbWWL8F+uoGAdleNs8wg2azF57Sp3CZhYe0vQ7fiCZhiqIvOKbqIRbYDjAr+Y9u53ugPyBe3SIF/QTk99UXrKrm9nPriWzyP61he0FbqpilZ3cwnBDAIsc7fbDOQUgCL4RrW3H7ntJWjGpEfi203gtqXrL08jEIj+QqLyCZuwkM8g+o+erEILgkc6o/rCSQnEHbwN1I4AszuJkAJ3E873FgKBcAmkKu/QCYv4DKL/wEVS1gfiwIKQWd5ubYd2NmF161UnBAfTYpcmAoFAIDoFIeudoK79BU7gso52/7VjAbvOVl6rM2fWDaTlTfx+hzGhN5EuIfJlP3ZIwjHSxvOcwA1zn4OppmGCjv6lIhAIl0Nj6NqmKhzsRZu3wF0dQnqF02nrGG122BvA3YWqLTYXsvv7r4jVmbPu6I+GRHvn7P0Dw3TbofRAI+4fbPgGPs0BKjs5Hwu4n8/GfI5Nq8VGH8LGnMCmFGP+9/DlCATCNanXmjeeq/5oX/Ejv2f9dLKCL+0kBMntOh4I4Dje4ctvQBsCzO4h6u8tWHRtUScF2Ip0zv3isdfymf4Frh5yx8HT4c0s2MHSGOzifOwIjp2OwPR5WMwXrEGMQCBcFnepILtKm1DY3KQ3rxjLvtLTJSxGcI9eCHYScIHYEuq4I9oSYFM/PMK0DT1BVWQbzqw35Z/VbH6Fbq7WHf7WlMO+584YNOrf/8u9KGY4t0X9++OaTS+ZyzMsHbDRMPhq2gauK/W6p7sdW7CHMMgvXWegtNjFhfxbzvoCrPw7jJCwC9QIBMJlqVabgtzFnnLhuFAlJPjSToOLZFfULVcAJ+RefLJ92rGA+xzb0BOkf4x40k3CiInyVW8SyjbeRaOqC0xZxxS3fCRb+VprD6L6k7+JRi+GrqTzH9efabn+2Vcgh5TdQTEGLhxmuOSg1P8ebPR+TNjlO2gEAtFfnC9sPpXbeMdUv0evDlo2upt/vBZXGK5tBIMw4bIrL+Y5iwC3CD1xJdhQFcFxGEHipNDW1wkLw1A1BcazGzWbX9Yd+pquL+u2a5WeYImYgd7jsiD0w/zvvvzxvZUv58AFmGoG5n41FvUR5ncXlvcCZroUxdJtCuY+FwlwH8NH4rN8uKB73Sb+51cqM8/ymbY48sVjHVfoOdq68mOWUEgcDEPnHtvMZ5yG1tcBLl1jWRdW7+qL0vd/eDef6SdohtmSUI3j2PIx3gSOD/GTRft20z82LlG0Gb7edcA5d1pXpJUAs4Ez+0E57EJP8KUWcIHYfk+TEEraXeOF+tIFj8tXvaW4/m3lnV840ilVV2DMJj41yJHFYkP/d/kT8wVfziEbgo05ho0+gAU/gdXvxRptgl3n/hc7F4dp+UcMiL7BpGvmgvHBxy92Ml/aLabc9abf0Il8pi1mP/JZxxUcD8PkHN/Epy9RdG4PFzC4v+j5dfAIHTbv6Z/4TH9Qqzb9eqpy1hD3caFtRx3oKi5tBHfS/AXsfUEzZj2jbeQzfYgxdb+5JBmsVaosQzjsKhzs8NT9uFRFSJQYZTSl7sMlSsOZjbSuURy3iJB7Gs5swARCqjTNlHGE9B9C+kZRJSm4zJ30CsFMBmgLuktVZJrLM1nHkP0BIZazPlB6jkv7gg58ENNlshusCl/nP6WfYKHPY/V7sKZ4toKpmi0sfh+r/QtTzcYi38MajmCGQvYQY8JMVWzCpXE1X9BgARdfOGANagum1ZHPH9HUVWQfWS+SypW+ofmntmfs/yX78LqcY5uCRs0uTthXkngg9Z/vhBKZm39k0rZPK9Pja/OTfaLHnv5ltVCqlKq8T//8SkNJVuaB30DRmysLwLyrzj4vUXpd3P650jdEV1/V8RCc02ZAXV0MdSrSTl3c8UXElGVHv3rcPTBa4uYF9WEafrGTWtcxG7TlqSeCR1+1b82dqoDI8rSTpUmHzXqNwjuwsTw39e9vC8/tzj2xNXrm9U1ludaJwaHk7Z9DZU1tmVdE3LGv/ludkwCF3pGjcMv+IBjl7J9v1xemCSVyqbtPwoY1NbmJWUfWESQJo8CJ1+QlVWWdS9vzg1HbVJZ8LOvQHyFj5+EEb/CAyWs78/zTO7jrYJ1AXWGqT9To6uyECxs/DB479/TPq9u8gDIPP65DMPTjf14d5jh3Il3yBZ1UrL5QrL5hgq9C7DBrBzSMfZBHuaIZg5Mqf1zYqS//VhYwu3uoHyzgFqEnQEf9h4pHLabrS0FlhTEzRKOX0HXFkhl3iscsZfd2i2WyZS/CjQIu95Be8zSoL/RABo8kPVlv7KLRi0WjFrGLz5RJNIyN69kvoDeRugCtx5rPYWk3YFQTFvQwX4joJ9Q1ZdwStL6ZfRwgVnqOXvHYxFteyjq0DizI3BNbJt/5+oRbXlR4B0mUnhFTrwVbecqdr2cf3cjQdGnykeHX3Ddi8b/5MKAW+9J36CSoAzVzj29hixhm0u2vgrBZjrN0PARfCcMUPiEjFt8/avmjINJwZxA59dqi83uhvConAbS2zTpQwjD0iW+fHnXtw3BPEDV9JYgWTEbuFZi45eMxq56UefiHjp+fd2Ir29gyMc/wEel7fpx6z7uTbl9ddG4vZTJCD+GTFg9bcLf1pECbPYKHjF75OJxFSeIhkGEYccb9H6bv/QmMaYZhAoZNhRKRzA2EdtS1j8CNCDcZjjZnzmJzZaqyE+D+Y9YjnxWf33fFC9hf0AyzI6lGb6KvG+cjIBxssJIquL1wPSMY5AmXdnYZwF6AmX6648BJoWjYVeLx15EeQVwJSLJ4/EqcDc+JC6OmwCHCzY8NHWj5GyDcfNmY+THTweTlBNjWF6ggOM4SqH9RJ29DegWXvHfrV0CGTXVO4k1lMAPWIXzdw4cTP4ElkAshENLwTxrHQFQM6obGshy5F/unqmusAalO3/8LZdSDhTfu+qf3vHMzGMRsRxbAcCxLPgp1GkoyvS2awTW0peMhbCk8swu6AjEzG/WBcTPritIok96kbVL6hfE1WtaBbFN5nkHb5B1lE/wUvuhommZvkRmDut5/2FRNbSkUcsOZdOrG8vyUnV8n7/jKf9gU1mzFcRBsSzueyGkrNHWVu9++ESapripSBbJfQSDPYB0YLHctEjf20pEiCZcAuMlwtDdz2/PNj98ZOmEhQQo6cwH7hXqt+Y/TVRPD3SZH9s6rgwIxobh8++UisOYvn+wErQQY2W0Ool/e5nIxVDOw4P/y26zgviroUUwajdXtshzDMJ/rsRGbkHssp4KhGZNBm3t8s66xGiw8kLFDnz4QO/+uYfPu5CqAmC19Y0dl5lldA//4AKTLN2Y8p+ideahsNwRfaiH7yHpNXRn04xE6DLKkUCJ19y04s8vHEriXw64OoAqMjp17+6n/vchleXCcNptT/v526NW3qWtKbCVNKFFIlB5gRkMnI5c+CBLIH7CBFIon3vrS+Juezzz4h8TNq7GM9QUEhjLYvmDNc3U6oM2Z2zHh5udyjm6C24iuXsC+Ia1McyC9/sYJPv4q+/dQHAih9HYt79CE0gtuJ/lMJ7AXYAzJhoNArwJfGUqLhb2KTatmfWBNr8ei/o99GFz5G3/UYwHmvQoTt7A8EH2AdQm69OIRvugSFhuPoM0mfVPdqR9B0hj3wOi0f77PPPQnIRBRJsPZ39+8+NfnUjdviYrfBQrGYnXOBShM2vYp2ItcYQfYDQGqxh/AMO/I0RXp8UlbP9HUlnMloeMXQM+h4+dzWaB1HSBk3Hy5h3/WoT/AnFX6hsJRsLBHLrk/7+S2ooR9DaVZMXNu5quyEyDGrHry+DdPwRXI2P8rX9qSgjN/Qyfp+36OnLYc7FRtQxVM4+xvb4xe/libgt2a1jO3AzR+2r3vnf71NZh8ly5gb8Mw2K7kWjB/rx/vIxK0UhDHAr8MN1/4H591bnCBiFBc+d1fW1rGA2YYc0Ume4ERPcdRgYFdOh6wfCT7U5NiyVgASxcMX20GZrRYSISEzYqDMVMNpk68/BIwIPJnDeKmk669KD2w4gE3VeSDDHChcw9+fP/Uu98CS4471Jr4n1+JmXVjVx9VdmmInpBx4Ffv8DjvqDF8HmFDe/GAm3TmbYk1c4d5dMPDRreh60tpXROfcVpwnPQKay/wfnu0uH9hKLT+7DiQR2gApNdWfQFQ04ajvPoCtB6r349V/ITV7myhvoCxAms87trqO+CQewWCeQrW2PkN73tHjupAGgvP7NI1VLkFtHxNvxN0fogeEjv3DqS+XSKrUvtPSt2NE3z7Un0Bwj3AMW+U9CI4ofTpqvoCLSxgRtdE1bObERAOgYR/Nx3GouoULm0BIwaWBYwYJLS2gPem1okExJyh/bMngzHqqNpCp12dxcUyMH/5TFdouYJPO+ZtdKoiy1yaymcs2Lpx7iqm3NPsK8IAZdJsWa3e+KK5+KL+9Pqu9na5n76CcdD1RCAQiP5CY6B+i6+IDZD1l/oCYFyyD4OdMkgD65DRvZv70lsuQTvIa2NrAe4qpqwT+qM/cmmcFOAiNnwsVZ2HK7wUN7xD+kWzDjq6+Muw9tN30OhpOgLhVDCJW9ae+t+Ldq6vKtJPcW8iIVoDX7SrxvuGevazb0hC7kn0fEHR4eAE+/pr53betcbOAnb08zaGMeXGG85voRsve5cEa9h4cTdb2GxZNKNMILdUXYnh3BZOtummSlP+WZBbKGF0TZhAzHqj1DYY0w7S9aWG81vhpDGhmN3Og2HmsjSoBoe4h4Vc1pTFPzs0l6TQ9WUwHBsWydIPV0g1lBvTDxkT/2ZMvONruqECGnIfuq7lw8hugyxgBML5ECvc4WuTz1ioSI9X15TxmUuAQbLn3Vv4zCBGJiKlwpZK0U8QKn8cTC/nAcdJz+CexG6ys4AdLBjGi/8YU/YRHsH6+D94Fx+USbtrDRtHQeap3fUBrW1gzEbDmfXG81vhPkJ//CdQSlysIBReuFRF+kSA0LIh9+uK2ZeyVQHsUjsU0mZT6gHozFyeaYj/k/QOxS2bjUF3QVMhay5J1cf/yY5WkqLd8xGcF4zC92Mp1O/7FM6WMah1ez+FEkZTr939IeERSDdVUTUFbEBKR4CWoBG9QvM5PjG4UVcXJ+/4MmXn15w5W5p0uLmyAEoqM05z7kG4YBKQBgM39Z/va/OTTToNKRQLpUqzgb3zZhgayrMO/cF2Z6E69wI0LDq3G9K5J7Zq6yshi4xj54H0CMLFnfWR2bvguEWSejSZlvc1jnXeBOZv9gnJjLuFkZNkC5/g3qc2FSVhpJBQehMyFeERZIYsIBBL5z0C1YRRU6nqfDgl0icSNFgQNta6+Q0XSUnfKFzmIQgdw9m+VnCFjzB2NvzfmLRLEDEew0lB2GhzwXnOCBaNmCces1QQNIKrzCGMWyQaPlc0fgUb+IGmwP4WBA5n/W2NWsTeHDjqJqtzu6BNFFqpRnQFxojlPM6+tTWIaa4sPPvHWyOXPhg0es5xS7yj4sQD2Uc3QUnCxg+yj6yPW/ZQ6u4fdA2V+sbq07++Hj7pGq+IOC7OhFf4yAubPoQmZ355DdKBI2fmx++EbGNZTu7xLVChrjij9OIRG7+VTuF5CsECRqdHcP9rMKivmx+oGJ/tLr0pwPBFQZkIiYLPcJgMmEkPKgsf0jME7HcoY7XZoqmtg/t2jCBgqHjKLcbEHZrtbzNGHQxHN5RDz3R9mWj4PK4OWNJcwhZuIJwQwNiQINz9zSUp7Gr5xd2she0oOvdM/b1/CtefrWrW90PYRIRL4jYNi16LqROwglfY96cHJRUZ8aETFsHXoEdIrEHTaNQ0QGHU9OVsSeiwsAkL4O8b5LOpsgjKA4ZP40Q0eAzrHN49MLqpIp+h6caKfL/YSQqfkIgpS6G86Pw+Lhqjtq6iJm9Q3984NQQB2oHbKUtfwt4EBBFyDz7bA+yWoB2qAZZ7BHNNASSpikzOow1YvaB74vErLL6aF1q9N9vTYcBBK1RtEZjF0nmP4gRBa2oJlT8ZOBx6ho8geoqdodwB5qKLpP8Q+HMUBI9k4z04CIahjmU3cK+IdPCpbDLuSKp5Yn32hnNVZrRva4DRcJgPA+Xgz5uYNh2r/AWrtg+uN0gw67sR/YlJ2vZpwoY16ft/4fK0yQAyzKU5QscvAJN32r3vjV7xOF+EcEIsD1+JtoyrXgfn5N8xq6Q2EtULHg/EE28wHP9JveF5c3EyF6CY9AkXRE5q/v1x9eaXdfs+tQRfagOBXzRVnqHe+IJdbGA7GH0z+2LS+udwhRfckkim3268sF29/ln1+mdgRL5SJwAVNxecN+efM6bs0e5Za92Z1WPwmVFK7o26Dj4qqQDHsbGhyunRKodHFEH0M+5zWHebDv9IYzBchI09xQZ8HJQExs0sPPM33NbXF2eApSuSX3l/LEMzZclHx6x60tfigRnu2pX+4XUFKerq4pIkNuJnYNyMgtNsn7rGGovTR5w2m/o3VDCifXDCI5BQ+oAY8wW9Dy4QC7zDHLgAftkRB7tNqTrPad907lV0h78VhI4RRk6C09f+/Z540o1chKUewvq09Ym4og+XbReqJ0a4tetcBswd5IjDdekNRxxlX2KKMexC9CW4pRQ+M2hoKM0qTtgvVrgPuepWyJYkHvSOGiNRetomPEKGEgJxXWFq0KjZUKc690JF2imf6LGG5vqwSYspkyF970+g30q/MJm7r9wriKtg7ZPLxsy52TYq4mCAsw34jHPDGLV0Q3mvux2EL3OJG+Hu3/mF1c5gI8AmPV1T0MI19KDBXJamP/4LTgrgtygIGS2ZeoujrjIJt0s9fPkYCbBLgzxhIVwQFxJgFpoCDaYN6l4yIEF8QXrb3E7UQ1osQQ9O9QUEgcMVN74nX/WW4qY1kmm3OfYeB4FAIBC9CEESnsHso1n2lVzHrkjjhNyD9IvuDfUFkNL0Mo7d14ZAIBCItrC8vxrBeuBnX3LpsQyza85KgW8kofJ3QFC7drARYCQVvcFgXVToFMoJWNjLfLoDQp5mQxYiEAjElcBlKtI3ivQKJqRu3dqfheOkgFD6CHyj2Jd0uvhmbFdBFnAv0wt7y50RcSA29Ecs9if2E/URFvQoRnbiyTfIavibfLoDQl/CPPi3uhEIBOKKsO4UPYIEfjGkyp+QuYOmdijGOBzFRTJC6QXKTfrFEEpvzOI5qrdp8QyYTzgBrA9nO4fMDvdT3TcMEgtYOQnz/xcm9GPTknAs8gNs3HmM7L835REIBIIgcbkH4R4Amirwiya9w0j3AELlBwYu94Es6RnMvhzrPxSOEkpfUG6+bZ9gK8BOJBVWv80cjFHb/NMDjJZ1duNiDBILmKP4fSzjbiz1Oix1JSaLxbyv48sRCASifyHYaHi4zJ2NqqT05j6QxSVKdutWH75MbIuTCrAdcOGU93zngOD2fc4gfQLMRQsQ+bM/Peaxq9MCNzbN4bGAXanGWwbwImWsT4m4ndiYw+xRtyl8uRXPRezR0Qex4P+ibeoIBGIA0KdL0IxRpzvwpXrj8+o/njDlnIQS/eHvTLnxlmOMZtOLVO1lqxcAw1ezZbW5JAWjqeafHuScUxpT96vXPa3+/XH98Z/YV6cMGs1fb2p3fdj862O0po5N7/9cveE5zV9vcQ6twG7WbH8bOodWbFDCPmZwbsLyuRHDaKx+L5s21bCr02zJJUKeYh05MS0dDIW9hgVZAgxUbcAkUdiYI5g0mj8E+NyExf6MaVIwYwUWtRaLZD3pIxAIhEtzWYD7RCgY0ahrFDe8J1v2oiHhL8gLoqaYctmQYVRNISaUkl4hlmoWKJNu91rRqEWC4JF8CXyp15WYso8rblqjuPVjRq82l6WzhdX5onHXKu/4DBeI6fpS8ZilihvfJ1V+ptwzcFR/8jfR6MXy69+Rzn9cf2aDpRtE7wDSCPbr+AtYzBdYwat8uB74CR/fS3FVRb6Y+9VY5e981krJh9i5EVj+y6ybp+Rr2H+Znov5QwAhwc6PxfKex9Jvxcq/wQIfwgSutxziuuSd3HbJIyMDac6vexdh9n9wN2XqgrsiymQ48sVjR7/8T+LWj5O2sWFDu4e1H21dOV/ULQrP7jbpNZDIPrLeMp+OzkjXWFN68QifsVB84UDqP9/zmVYwNL1z9TIupARi8HBZgPtgCRwXSqmqHO3f72n3fMxtqiIDhlIV2WC5mnJPCSMnctU4jCn7MIlSGH3Z3x4AOk03VoJZrNnyCqgvyC0UEip/gf8QrgIh9yS9w9mEewAGFjPDUDUFxrMbNZtf1h36mq4vYwxazbbX2ezRH7gmCIehSWJjD9TvwZrPsNubg//Ll1f+zLpEFlsCb3hfzxrH1essB2wwVvFrMKDQQm+M1mJCG+d/0IPhUrz06i2sHssv35YhehXKpM8+soGLYK9vqmPTXX8EAA2FUgUp7MJLHWUpxz2Ch856+NMxK/87esV/+NKuY+1H5hnAF3UHJvvwOsKyMzZm9k0wHzgjuCbtnVFNXlJDaYv1tsqM094RcXymFdDV0jd2dMajNWIgQb722iU3h0YdY2Dv73oPU8F5U8YR2TVPiWKmm7NPiEbMxQmS0TXS6loq/6x48k0WPyYsVEmKIGICVZrMvpQFgsowxqRdYD1DTYymZEueEw2/Wjx6CeuxmTKZMo9BV5Zml9NURRZGkFDBlHlUuuBx8dhrRcPnQhNcIBTFzoHmwjDWIXtvg4vluLhnrigbj7Cq5uTIYjHfm7HcJ7CKn7D6/Vj596yz4qCHsdLPMVqP6fOw4Ccxcy3WeByL+pBdSa74H9vKbQr7ZLfwdTYNcjvkG2zYH6x1C12JfLDGo/yJhz6PNZ++fBEESvZpce0OTJvBlzgz4X3hRjS9XAsfPuNo1NXFVdnnIqYsg3R9cYa+uVYkc8vc/0vAiBmNZTnn/nwnYPi0+J9eyo/fkbbnB5+osRI3LzA3wf7LPbE1aNTsY189DofKUo4pfUOgSd7Jvy5s/gjM6MwDv4WNX1BXlHZh0/8VJ+wDmzIobqZIzvsbaijNOvPLa2ajjhSKEzaugUOtax796vHaghTopzrnAgxk0qnP/v4mDJp18Peg0VcJxFK7fpK2fWI7q6Lze2FidYUpMCuuq4z9v9YXp4Ngp/7znaa2zG/oJG4yQMKGD6rzEhtKMryjxh7/5gmYQFNlgVHbCG25CsUJ+xPWv59zbJPZoCUIwZlfX4cbF6O2ySucF93Mg78NuepmmED20Y2BI2faTb46J4G7pNby0uSjoePmQzl/1ls/8Y0eJ1X52A7kHTGK69zhDAuQw4fPIHoNmzvZXnP2YYUNS2A2mIsv6k/8xlyKPSyMmmpM+htngxu3vPvDcdnCJ0B3qVo2oieHIGg4VZ0PhaaCBP2JX+nmK/m/xXFhzHT98V9MufHGtAOGi//w5X0F3k+b6/qf+n1suB4JuxrBWrd1uzHf21gjWDUDq/zVUqMlQ37A3KZi5+KwEx7Y6QjM3MSXtwbsY8BYYckgep3G8ry6wrR/3roRPie+e9YrYpTSN6y5it2ukXdqOwhzwoY1UTNWzX7ks+EL/lV47h8Qnpr85Nh5d8x57AsQy5g5N1/1+DeqgEhV0BBdQ1XuiS1XPf71zAfXghktlLnV5ifTlGnafe9Hz1gFwsONCLgHDVH4BM/495qgUbOM2ubWNdlR8i6GT1o8+9HPQZuhSdJfn4VPXjLj3x+QIrG+kQ+TbNuP3azAJnYPivGKHGPtavq/1+Sf2h41feXMBz4CXeR64AgZNy903Lxp974vkims84Ez4o7CeeUc2zjn8a9GXHNfVdY5z7DhcLcx7V9vD5nDP3mxiHFz1pEN6pqSCTe/0HryXG/W8jmPfdlQkkUZddazjlv2UFHCXruBuM4RrkuXl5J6giAkTjRmGV1bLBo2Wzyaf8JHeoeBeWoXhZcMHsk69pS5S69+mK6/tPYIeiaSyVeshgRdWyCMmkQofXCBSMiZv6zAX06T/kO4iEai0YtFoxaxnVAm0TA2HDeiL1BNxxgjZrh081T5M7toHP46q6y1O/lCW1TTWFtfl8OmBe4Y0XJlz2v55RVp7xUYpca07NcWog+ozDg95a43r3l5A3x8ose6B0aLFe5gB5t0zZWZZ3xjxtXkX/SLZY1Fk14jEMs1teU+UWM8w0YwNA0GXMCI6XAIVNxvyPiSpENg1YH0gg6BJEOitjB11LJHIFFXnK4KuByCDNqa9FrQOejNzS+sdU3rKM1VRTIPf5CusuSjeSe3nl//3rD5d7sH89Jo20+bs/IKG2Y9pG+qDRw5A9o2VxV6BMdwPXBY5dZ2PnBG3NHCs/+YdJpTP74IdwaTbl/NyS0Myh0FoBWY4CUJ+4ct/BeXtZ08lHC9XZ4kwxCkACeF1rOGaytRetkNZOkb4cLYCHCfvNohjJwknnAdGRArHHYVX4TjopEL7ML/CYJHcrH62VekQ+KMWcdxuSf8c4QSXKwATRWPv470H8pWJYWi4bzo2qatAgwIguNgUFHcIlx4hciAjmdQvTDjfze74hrxFjb6EOZ7K1bwOmaq4w/VbsfMdZj/PVjNZnZRujXN5zDvlVjAfZjfndjYE3yhFVDfMSdYn5RRH7Fr1OXfdGQiIxxKU2WBZ2isJcnoGqrdg4eyzz4F4os7vhw2/07Wx5AF2mzMj98B+gqqBhICJZTZADWhan1xRk1ektTdX1NbJnHzgn7S9/zPjZVbRldfpfQLt0nwaOrKZR5+IDzQW5s1raNwCcpklKq8wUKddMdrgXGzuE4A2364+ia9Gn7azsp6CO4nuERDabbVuuUAwfOOYLcd2M4H2nJH9c11Ixb/e9q978UtfUis8AAd5QbljgLQCiTff8S0vBPbuKzt5K29QVbuyfZZnnbCKyKOIMnmygKZhy/D0Oy1HT/fbiC2a4QrYyvATrtYyjDqWum8R1xSzAbJErTmItZwgF1wdp/DLjJr07GkuVjRO/xRgDbyK88Vv1jyFvQFbCuOrAew2r+xkOcw/7uw/Fewsq8wXR5/qPEYln4HVvU7FvBv1rDOewHLe5Y/hOhlwJgz6dQSFRuZDqw6mqYs245wqbuPUd0YNnGxQCQNHn3VvjV3HvzkwaFzb1f6hYGqcbuNBCKJm3/kwY/vB9XxCImFhiHj5qf+893xb5+GrvxjJ8NPQiCEcpueeUAdoQkkuN5a17SOAgn3oBiRTOkROuzg2n8f+/rJ4oT9lj5Y7PqBBNRUBUZzswKD3rarxrJc78jRkKjKPu9lEUgrqsCos3++U1eQajcf7mj4pMUXt39+4vtnT3z/HE2Z4VagoSQraesn3FGA24E1YtG96Xv/B7as3eStvUE10OAjXzyWc2zTqOWP6Zvq4MYCzujwpw9Fz7pB6u5nNxDXOcJ1sYkHbFDbvYaL6DmkR2BP41gNmHjAsb9g7rPZ57uDyjsYigfcLS5s/ihwxHS/2Ml8vrs4qp++4dAnD0y/733rXujqnITihH3jbnyOy/YlLhYP2GWxtYAH02Jpn4GuKofQE/O5Aav6c3CpL6LrMAx96scXGoozfWL4J6zdw1H99Bmtnxzb7vNCDEhsLGCjjvWGMVidJ/YSpFdIT717DwwL2PdmLOJtLHnZoNs8hSxghAuCLOC+ocUz4EH7ykwvgixgjqp12OkotHUZgUAgrFyWB5wQML3jDssQv86YwroFNuWeNpckc4WOhDIZzm3hPD87F3BH0/tvVyMQV0RdXVyZwfp85VDXlBSd281nuoVJr0nf+1PxhcvbnTjsBnIglZlnknd+ZegFZ402jja7Sed7aO+6tUnuia365kvvESAGIjb2GSsVvbtchpNsQCg+4zhg0rhA5Jy2JtzW8CkEov8oSTyorr38Pr3ZoCVFrKOobnPmt9dlHv6qQJuAGRbsBqrOSUjY8D6f6QGNZTkpf38TPHoO6eg3CSkbR5vdo0s9WK/boU8euJLnZ4Yy6h1+vginwsYVJY4z6loHajCtqTOm7GGaqmhdIy6Wkb5RtLqOECtwqZu5JIWBO8b8c1RpGuEdRlcXmDIOExIlHIKGjEFjSjtoLrnIxmsUy+EfuCknHqTMlLofY2jCzde2DjQhpCqqMlvgPxTqsOXph8zFF3GCJBReULPFWF4h3MvEbQ9hNppz40nfSMdpOc7Ntke4hCtKRHs4hyvKzEN/RE1fQYokuce3eIWPYF+DiRwtEEsbS3Oyj6wzNNeBJOgaa6qzz1VmnSWFoqrMs/AXBLoCAiDz8IMebGvmHtucf/pvuadf8OirqrLP5Z/6C5rUF2e6+YXbDiSWuyXv/FrXVEuSAmhVW5CSe2yTprbMPXgIjuNF5/bQZlNxwj6viLj2piFRst5XwKpOtLzS4xk6TOEVmHXoz/K0EyBjYrmqdWX44845thmE3zNsOIii3aDNlYVZh/6Ac5K683+Y0HljeQ5G02XJx2Am0AQmk3NsY2N5rntgdPbhdXCCbgERApGkvQlDD03luSHj5lekn6JMBtbRx6UpEaQArmF9SaauvkLq7ldwagd33fRNtSWJh6CyKiiac5kJGLVNUBl6U9cUQ2XaZNQ3VnuGDqfNRjCFS5OPqPwjBWIZTMP2VwNXoDb/YnVuQkXaKe/IUXCOUN/uEnEVanIT4QLmnfwLsuzF6fCJI3JF2Te0VJpL79T3HMao1W57HbSN1jWZLOvPgDXMPiT0+z4FNaXqSzUbXzRmHSNUfpodbzMGLWihdtcaMMdxmad21we0toExGw1n1hvPbyU8g/XHf2JDCjKMbt9nGG0mPIIxkx76MSTuZGgzG75w2+uW8kDdsf9xEQ+tYzEGtW6vJaZKO0OwAZoc+hi8J7fVCITjYP084Dh54vvnfC3Om7KPrCcIoizlWDJrVl6VdWRdbX4yqPLZP98BzQDjOOPAr/Al7jd04vkNa6C+XU03/wj34JjwKUtBcrIOrwseOzdxy1pL7IEWA4kV7gxlHr7wX36xk6GH9L0/c4KddfAPqJmx/5eMA78pfUPbm4ZVmaQqH/iqiJ17u3vw0CNf/Eei8vaJGnPk80fgvrp15Qub15r1Grl3ECiZ3aCgcMe/ezpgxIzGikuvmMONRXlebX4K3DFo6stBbmFidcXpwWOu1tZX/vPWjUrfMKFEkbAejPh2Jww9uAVEwXWozAKpjrx8GYWS4988BfUFQkn8z6sJUmi9bnCn4hU2PGLqtXCJuGkwDM1VBv3mKjeUZkFXUA6nLJQq3ANjTv30EjuNlr8aqJOw8QORTNVYlgP3EFx9u0vEVajMOL1vzZ1SN++ylON1BancuIj+xU6AWevQIZjB3PSJFI2YLx6zVBS3iC+1QRi3iI2OMHYpLpJKZ/5LGDNd4BdDN5abipJgGmCYEjIV4RFkhiwAf17zHhFGThJGTaWq8y0dYAyOC8PG2rrQgkFJnwjR6CXCqCnSmXebso5z5dxYovEr6KZKjKbaHgLDZAv/Kxp1jSOf2jrueiIQ3UbfVKdrqoav70m3vaIKiKJMepqihFJlyq5vZe4+BWd3sdoQEAlf0CMX3x85bQVYewZ1/bgbnwXzztIBY1dTr673iRqr9AlJ3fXdhJue8wge6h40xD92st1AIBsmndo7coxIrkra+umk21d7hA5jqzXXQk2DpmHyna8HjJje3jTkXkGW0TFSJDZpm32HTCxLPuoVPjJswiL/2Ck4TjCUqXVloUTWXFXkHTFK6RdmN6jF5sPBbOUCS3BAD8MX3hM0ajY0gTpQwRLwYB/IKqhjTf7FgjO7QsbN63jCYG6aDdrRyx+DWVmn1FxdpPAJhp6hCVwuMIgvXbdQk17jGT4S5NbqLasiPd6uMki7V+QYKDeo65rK8/Ljt8OJs9No8ath5z/06tugodiyAFAQv7P1JeIqSNy8Ryy+PzBuJnybopVtJ6GFAHPLs47BZCAkSj7dFuxTW0Aghr8YSwELWKLQEIxaUFn4kJ4hpMUhJTsxy79UvhWOS+c/xjrI2vQSH8/fAqNtxC8NigvEjI73Vsi1Yh/H4hZxbXMIscLxG6Yct6KAQHSb5qrCwJEzQXRBJCDLOkp09wENoE3GmDk3x8678+r/fiuUyKFayFjWWTokguJmgQ0HRpV3xEjW+VTLmg0lWe5BMWajHrRc6u4HVheYwkrfELuBQC1wS8A+kGH46xTJ2L/NemgbHGsdonXn1mlYgYEwnPUz21ieqwpkb7iNumZSICKE4taVRy55ADTs0KcPGtQNdoPCPcfcJ77LPbk19/gWrjJg7QHqgGhl7Pu59OLhkHHzCYKInX9X1Izr5j39Y/CYuR1POHziYk0NGxrVtsOa3CQunlJ56gm4OJDgrhskQBQ5T1hWrJWLLxzgKtcWpnqFDYOa0TNvAKN5+r8/YEW95a8GqlmHayjJ9Ika3f4lYuotFSDB+fKEOoh+p6UF7DgFAsuSqilgvS5QJqrK4mG/c0BDkErx+BUW780LOY/Q9sBffEM52NbS2fdy8fw5wBo2lyQzZgOkTQUJZOAwrtyOTg3hCBx5Q4NAdBewpdyDh45d9UTCpg8hyy2Zgp6BfILNp64uqco+Zw1aABWsnpC5hF1NKK/JS4SvcjAoKZOhOufCuT/fIQRiaGs3kFHbRFPm+uIMMIUxBitLPZEfv6MmLylk7FzrEB1Mw0p9UbpnKPu3DFZ1SeIhEJLj3zw1cukD0Kdd5brC1LLk42DhSdy8RFBuO+iYq7OPbNA310G5xR81CwzXWJZbdH5vRdrJyswzPjHjawtSPEJiQcaaKguhlVmvKU7Yz37ftDNhSIMkg043VxfDPG3nD7Y49FaSdOjiji/BloUS7rpBAqxY+GjrL0f0slbOPPCrpTLvHVqi9IQ7A4xmCs/+AxfT7ldjHc6aaO8SwU0M/L5Ecnf2BqKl109EP2KzCQt+5yYd+xTWERAyFV1fpjvynTnvLOkdgUsUoI5USQoucwej05pgjDpz/jnRUNZ5ujnnFOkXI/CPYQwa3YHPTdknqcILbNRenGgd5ddwer3h7EZz4QXJlJsJuQcXLZhQejMmg/7w98a0gxhtksy4EyTQOhbItjF1v2jEPELh2cEQDgTOmt3h1UPQJiyXxgk2YYHq+A+bogqIAKPQLSAy9/hmUCO5V1DAsGkliQcNmkY4Ct/gEoU7Z5/pGqqgBGQMEiAYYoWnbU1SIM4+uhFMQLBtvcJGlKefipq2UhUUBV/9dgOBnW026GmzEboNGD61LPkoIRCOvf4pUii2DgHGXHvTsAINpe6+oMEeIUPAcK/Nvzhkzs1+sZNBHe0qixXuoLjQ+ajlj4JtajcoxlAwUMDw6WBEcvWhB/egaMpkBPt14m0vQx3vqNFVWeflHv7jb3pWU1sGY0H/Cq+g9ibM/pUrPdyDhniEDNXWV0pVPtYpeYYNBxXHCSJswiLoFjrnrhsIoZt/eFVOgnfEKMGlYOEeocOaKwvhu81k0EZMXkJTVHnayYipy6AhDF2TmwjzVPqGWacBCfYeiCC54eBEBCJJB5eIMhrEcjdVYDQIsNInxO1KFjDahNU3XPaEBTDaeqrB9cKsgsmr/vMpxa1rnc3iJNx8uZ3YPWLA+IIenDiZJyyw7c7+8dbsRz4HfeKLuoJJ11x4bg8YmpNuf5Uv6mVgwvE/vTLrobVSd3YztotyxetWmnTYsqW5OvPQH9PvfR+sdrCthy+6jz/c5yBPWH2D3SYs11uXoJuqNJteEkZPd8L1XrQEjXAqGIYuSTw08ZaXuqe+QENZjknbPO7GPopGxU147KonXFp9gSteN4nKuyTpEFjM0+55t7EiD6z2YQvv4Y8hBi4tLGCMMpmr8tgHt4ieg+Ps2nvPdxsiC9ilQb6gES4IsoD7BjsLGFlsjoTfs41AIBAIRCtaCjCrGUiDHYPlrScU3QKB6E/UXfNNzWQd+tOk1/C59jFqmzIP/Ja88yt9Uy1fhEB0nVYCLOyRh1jEZdCr7ghEf1PS0jd1x1iexzGdcVJRV5jqwfrFDDr61eMMemaH6C72Atxnq9CG+HWmnFN8xnEwBo1m44t8pl/BBUiAEYge0VxZmLzjS85vIhidGft/zT66oSTxABipusaaivT4/Pjt2UfWMzSVe2Irm7BooW2r2sJUvyHjKZMh+8gGyLIhlXZ8WZOXVHrxCGSLzu1pqshP+fubmtxEyOqb6uReQQQpsJbX5vPR27hYTA0lmVxD/2FTfWPGh09eYlQ3MjQSYEQ3QUvQvQZyg4VA9ABb182grHZ+ldtzcdzS4XML39RlKcfsPFfzfpVjJ8X/sppzm9yi3MYVNttwzNXn1r1rqcBCGfVpu3+AtiDYXAkC0VVaWcBgt/XgySUYoMbkPYZzW1iPGXwRY0w/BCXw4aIC22EuTKSqchmj1nrUXJICJXyioRyaGxP/5sP9UiZT1gmqrgR6M5fy/sTZQS/uNpzfQtXz3uAAtsPk3eyObtpsyjrOTqk8gzsE3dJN1eyszm9htI18YVkaO8O0g47aBI4sYASiJ9i6bm7tKrk9F8e2rcCitfFNHdnaczXnV9kncozVbbJ3RFwrf8uMXUMo0jfV7nn3FplnwIRbX7LUQSC6Q2sLuPsbd9sMRqQ/8QtdV0Ko/I2p++AnV9OKKe+M4fxmqM8YdcaUfVwhdUmAWwcyunJkJA7KpN35HhvcECcM57fR6lqorzv6A1vf0q1uz0cYZcZIoWbbaxjc+pZnGuL/JL1DcUc544SvASTACEQPsHXd3Nqvcnsujm1bQR2rb+o2PVfz7p11zVKVDymSQolHyFBrOedv2dqQMhnKUo9zo+saqkLGLwSNt0ZTQCC6Qat/PTjRbRFqMxgRVVMoHrNUGDNN4BeDyz24mhzmggTjxV2yZS92sPPLLpARWwQ3uh1GRmLgr23XGtGoRcLoaZAVT7xeGDsLJ4Wg0HRzjaW6pduR88Wjl8LQrM9qC7jCRxg7G/5vLkoyF17g1Lq74GgJGoHoAYyt62Y7v8pW18etXBwLbVvZ+qaGaq09V1flXKgvSj/z2+tRM1Za+7Tzt2xtmLj1Y4FIBhXgkK6xOmD4VMs8EYju08btW7fdF7cZjIh0DzAk7mS9LjeUE0pv7igHrvBi9GrMbOLzbWEfyAjS5BUiI0E5LlXR6jr2KJjg8et0B74EqWa0DVwJYG2LS5VgVQsChoqn3GJM3KHZ/jajb6Zq2EBJdEO5pW53wEW8i1cEAtEtcM/Q2MKz/4SOXxg0avaQq26RefibdOpJt73iN3Qi3GPHzr3Nsm5MDZlzM9SmTMYR19xn10rhEwI/faLH+sdOATt4yl1vVmTED73q1rhlD0Lb2sLU0csfA1GHHsImLrb2CdYwtII+IeEfO4kUSibf+QY0BLPYIziGM3kps1GqavFthkB0g5aesCzQ6lq6qYrPdAWqukB36Cv5dW+A+hrObWFMOsnkW9QbnhXFLWL0TcIhMwnlZdcqhvh1hHcYY9Sack7Jl73IUCb1H08qbvoAEwh1uz4QREwQjVzA1RFGTwXbV73hecWN7zFwj7r9bfkN70APxsSdmEAkGjGfqsol/aKpikzDxd3S2fdBBdnylzVbX5VMv0sQNEK94Tn50hdwmbvuwBeC8PHQG3QL40pm3s0YtJrNL8tWvgb3CoTKD6at3fmueNrtbOSGnsEGG7Y52R6BPGG5NH3iCSutXJPRfjAGRGvge+/VB1au/ny9QHSFR0WNjY3bt28fN27cxp++vOn664ZNdnDIFuckNkA2HAVj6H3aEGDGqKNqCuH/fL4rsMZu2kGMFBIqX+nch3GhVLvnY7quGBexi8yiMUuFUVP4mpfEVX/sJ7C5xZNuAM02pR/Cld641A2Es/MCrDv4FbeMLJ3zb8I9kKtAN1Zo/14jX/EqCLwx6W9MLAOrFPrkBJjS1NK1xZhRK5q4SjR0trk0VX/iFzhj0i8KJJyzsHsC6RlsXQzoKQ2HsMajfBrhcoSthr8yPo3ob37dW3zHAvb2Wq/X//zzzw888ABX3gEGg+Gbb76pr6+fPn36vHnz+FKE00KbQcIYk4FNUCZ2U63ZyB/CSYyEjxCHhEAIisDu1OlXd0ltCDDcHJorMuEnn+0BYExrd30AwglpqjzTcOEv2eI+cuPeAZd1vZfAcYFfjOPD+yMQiJ5hFWDEgIKhGV0TbdBgBg37LnhnxQtn/xOIcLGCDR3bH88N2zL1HLeDl5B7kj7h6nXPqDe9pD+9Tjx+JX9gQMM+sUbqi0AgEL0KmI+gu/Wl5opsqqEc0gxNdcV0ZNgeTAYwFKnaIqoym26uZswG/mCf0JYFbInxB3PiM4guQsjcCfcAPoNAIJwGZAEPEMDk1dSDSDEMKC5f5iBwXCwjFF7d3ozcJdp+2OkoC3iQgrxAIxAIRG8A0gsGa2UO1VRlsXf5YsfBMAYNVVcMNjEk+LJeo53dRiJp/z6admVw9A4SAoFAOBxG13RZensV5rIMY1RHL8r2kPYsYFHPdwIPUnDcAUH4EQgEAmGFMtN1JVRDWa9Lry0WGTZX59Gaer7E0bSrsoSj3qIZZOASBfzgMwgEAoHoGYy2gQIV1Dd3ZYOV46BpurGCfTXX+jqT42hXgHExWkftDgRaf0YgEAiHwDBg9VKNFX1q+LYFY9Saq/MZg5rPO4gOBFiBHgN3FRyuGGsBIxAIBKJn0GZ2J5S2sX8M39bAXUBdCa3hnRw7hLZfQ+KgagoYoyUIYL/AMLrD31FVOYy6FhNJpXMfwQwaw/mtDG0mZCrpwidwoZR1KonjVEkyrakXxS0Sj13Gt+0ncIGICwiBQCCcEPQakstg0lP1pUwvrPr2FIu7cMLdH1J8SQ/oaKcVawT3H1RlFmPSKW5aI13wX0HQCEHgMFzmLluxWnHj+4TCx1yYyFVjNHXy695Q3PSB8eIux96bdAOHuZ9EIBCIwQq73ltT6IzqCzAMrW0AU9ghdnnHAix3iMg7Crgh0J/8TbP5ZVMRr76AIHQMhhO4WEZ6hdKNlXxpv4CjF5AQCASiR4D6UrXFrA9nJ4bRq6l6B2hwhwIskmJERxV6F0JAVeWqNz6vP/2naPQSdkV6/2fCsHHyVW+Jhszk61hh4HAzH2Swn8BBgfvEeQoCgUAMTIx651dfDosGl8L/+Xy3uIK+9uPLSIy+mfQMEUZMYuWW2wInENP1pcb0Q6ack5YqLIYzG4xpBwznt2CkgPSJ4Ev7BVBftG0NgUAgugervoUuob4cbPD4uh5p8BUEmH2o2U+iQteXweigqbhMpTv4JVVXIlvwOEObMbNBMuff1pC9ovErMcqMCySya1/qX+chhBQ9AEYgEIhuYTZRdcVsLCOXAjSYbqjgM13nigIMVl3/qBqta+QMXzayI9wFSJWgxOJxK0RxiwTBcYRnMFcNJ4WiuIWiMUv61381jhNoBxYCgUB0B4amGkpZ+8oFAanqtqusjl5D4qAbK/tndzFtNhWcp+tKcZFUEDWFkHvw5TaYS1LY0EOXxLgfIWQqwj2QzyA6zZZjZRpdP79ijxg8iATETVcH8RmE00DXlbCOrlwXHCe9QruxCffKAswYdZZ1+Z5u9xrQ4KRnsMUJJaJroPcyEYhBDq2upZuqe/Ik1RnACQHpHY4JhHy+c1x5eRkMUJzsWqeDDoJE6otAIBBdhTFo6GaXV1+Aoc3d2BTdqee7uFTFpxBtQcjQ9UEgEIguwrBxDgbM8ipj0tHqrj2u7ZQAE1I39IJNu+DsBjE+jUAgEIjOQTdWOqm7q+7CWvMmPZ/pBJ3b4SwQ4UIpn0a0BCfRxUEgEIiuwS4+6xr5zICBDd9U3nmbvrOvGFk2ISMjuA0IRRvbsxEIBALRLgNr8dkWxqSn1bV85kp0VoBxqRtOCvgM4hI4QeJSdz6DQCAQiE5AN9cOsMVnW1gBpkx8pkM6K8AAIffkU4hL4HBN0NNxBAKB6DyUidb2c+S63gXse/bFqivTBQHG5e54v/p6dDZwjGjTPQgCgUAg2oNursFoF3M52VVofVNnoul3RVBxAkd6YwMuc8MIUmOg9KYB/o8JgUAgHIPZQGsH3N6r1jCM5f3mK9A1i5Y1+NCKKw+OK9g1eTPN/H66kkaewrpIZpGaT2FYs9ZcXteFvfsIBMJFoRqrQJ34zICGMWgZ/eVvuTbp4pIyKezHAIVOBS6Wc+EfVFLBwhGem853asUfYaWwUptVzP/r3Hi4VClFW/wQiAEOY9IzBg2fGfgwtLqGT7ZDl5/pEkpv9unnIAfHCaUXn8awYA/xiED57pQBva3A0cyf4LvvPNwLY7llmkBviQIJMAIx0GHYqEGDaLGQveEwavlMW3R9U5VAzDrGGtyw5m/LwBcgwDIRcbbAlQN69C04js0e7X0ksWbfuaqFE/34UgQCMVChzYzrP/01l6TQdSV85oowjOWeo126LsDQxs1ncD8Jxkk3Xz5pw6wh7mUNhrzqK+98Q3CMjHCLDpbPGuWN9hUgEAMeWlPPdN78panmnx5kzAZIGhK26Y79jyvud6iSFKqumM90AjbMYvvvBHdHgNknwYP4nWA29EI7wf+vHe19MrepqrlTr2AjgCdvjB4ejnYVIBADHYbu2BZsD1PeGXNBgnT6nXze5WCYDsL1XzkecNvQFFWZAz3z2cEDjgt8o+AWhM+2wkQxv5yquGWSr0xE8kU9g2ZoAr1+7bKgXx8CATC6Rqq+jM90BrCAf3lEuuhJ/eFv5ctX45bnnsbU/cbkPewWHLmHdO4jUGiIX8eAGFVkgsiJJ1xnLkqi60tIvyHSOfcxRp1290e43IOuLcJl7sLoqca0A5hRK736IdIvRnf4W0FwHBQyBo1m00uKW/6PMen5+nXFuFgpW/wULpSa888Zzm9laDPYXdKFT0AJjEh4h0FDbpqdgiAFfjFtLht3V4DhgqprqSZ2E82gglB4syvwHaIxUBvOVd0x1V9AOGBpdU/6b7vTf+MzCFdj7XW7+RQCMYih6oqv+E5OCywCTMjcReOWc2pHVRfoDn0lv+4NXCA2JO6kmyqls+4FOaS19dKrHjCXpOoOfCFf9SZ8RWs2vyRd8DguVqj/fEq29HnSK0zz1xsgupKpt5rzzpgKzoMGtynAfH3vcP3h7wj/IaLY2WBnEl4hMCKUkMEjoX53BBjHSfdA7h7Cju7fm8OdwmDzDo0TJGF597dj5GJycZzXxnOD7u4EgUAg2oA2d+/tI9GkGw0XtjMmdmMNVZULksm9/CkMHklX51uqYILQMfDVTHgEEp7BhJLdnwQazMXlJeSeoKZsiXuAIGwsW+Lm20GkBL4+JNwDMMvjZ1Bx/cnfNJtfNhUlWqp0CzBz9W3vz+3B4hics8of/sdnBzzwW3Tzw4hOLSz7uYkmhLv9fbGzMTEQCARioMLomroX+EgQPEIYNVl38GtI4zKVVcZoXXObBmXnASG/cjQIhtHt/0wYNk6+6i3RkJl8Ybegwfpv64ltj55O4RIlIVXwmYEOLpLBvwA+0wlifKXeCuHJ3EHgdA2BQCDahwYB7i7iscsxo86YslcQNJwqzzAm/W3KjdfH/yEatZiv0S1I30hT2n5T/lndgS872swkENP1pcb0Q6ack3xJ92Bo9i6kFeRrr73GJ7sFyBKja+ze3Y0rQRACz5BOmr9Wgj3EqWVaE8X4KNvdtHVFcmsu5tRc5DMIV2PRsNv5FAIxODGbOuMVuRU4IPAfyn73hsTRNYWCwFjh0Fl0TRGjrRePXioIGMrVI938OGsYJ4Wkdxhf6BlMiOXwjU36RLKHLKvKOJRAWiiBaqRnKC6WgbiKxy4jpCrSNwrHCWt9gFB4EQpPYegYqjoPZiIcNsc6kDXRNRiGfYOmJd3fhGWF0TZSjeUDW4NJlX+3A1GsO1M1Z6i7v0rE57sI2oTl0qBNWIhBDq2uo5sq+cxghr2fGIK1fCfCAQIMULVFA9jDJ1j51hurbkAzzC8nK1eN91FKuvNiEhJgl6ZvBDi1uTmjGXlhQ/QKKwMDe/KokqoraW8L0mCD9AzBJS0e2jpGgDGz0VyTP0BDPOIC34j2PG90Ep2J/vN05R1T/YVkl/esIQF2afpGgDeXlcGHzyAQDuWPCRP4VDdgGKoiazB6jGgLdlm7pRfFHm3CuoxARKoCwMTmswMGdv+6fw/VF5AKieVjvNefrRrwz8oRCATCCmPUIvW10vpNaAcJMEiV1I2NFjywIOCkZO58pmd4KYQzYlTbk64QnQqB6C8Yhkn7+eeU777jPqk//ECbzfyxdoAmuX/9xWd6k9NvvtmYm8tnWlJ59uzRp57K37mTz3eFDrrtPF26CMbm5sOPPw6JY08/XXX+PFfIoa2oOPDgg3ymK3Bn0We/iy7RcSygwQZDGTG6xd+UwwQYAOOa22Y2MMBFMgLMescR7iUJ9ZQcyWrg8wiEM4Hj+PC77hp5332V58+P+Ne/Rtx7LyG4kqcdms7dto1P9xMVZ87E3nprxNKlfL7v6dZFmPnhh77jx/MZCzJ//7lfsy+8dhMn+F20pmverwY8cJekb7FZqqevIbUEJyQK9nk7TfEFLgtOCkivLr93dEUCVKLcKp3ORPsqO7spGr2G5NL0zWtI6c3N8OEzPSb/778jFi/GCeL4c89VJyY2FRS4Dxly5q23GrKzM9ev95swQSCVcjXztm8vO3bMrNUampqSv/kmdN48+IbZc+edYfPnn1q9urmoCIy8rPXrA6ZNg8pn3nzT2gMcgg6rL1yQeHrKfPmnYhe//rryzJna1FTvUaMKdu0qPXIELHKBTOYWHl569Kh3XBxMJvGTT8IWLICxuJpCmSxnyxZNRYVQLk/89FNutmJ3dyiECmDHh19zja6q6uDDDxsbG1P/9z+TWg1dwVGorwwJ4boVKhS2c2Mo6uRLLzXl5x994gl5YKDc39826x4V9fcNN/iNHw8z56ZtvQhwlD2ptuYAdzenXnkFhoARjQ0NEUuWgNmqDA6GVuc/+KA+IwNOExT06NNPRy5dWnPxYuqPP9alp2dbLh079JNPaisrczZv5qZdcfp08rffVsTHa8rLvUaM4M6i9Ngx6zRESkcGOFkVGMinugrD9Nf+Z7C8Dee2CAKH2e067ndwgcjWTHX05AiS8Ah0+YfBOE54BHUQcaEnzB3mkVGhLaln/ZwhEM4MQ9NhixbF3nZb8cGDYK6N/Pe/QZhBb/jDGBa5bJnU1xfKQ+bMMdTVgdQ1ZGa6R0YKlUqQMY+hQ+GQ/5Qp+Tt3Fu3fb9cDdD7xhRdAP7iuIFt2/Piwu+4afvfdoP0gUVB50osv5m7dylWoSkwECw8MR0hba8Kdgc+YMSBafhMnWmerDA0FCz7ugQcUwcH1mZlQXyCRQOVxTz5ZtG/fqIceGvv443BbYOmVxW5u0Ln/pEnQPGj2bO+RI+2y8OWwZNMmVVQU39jmIsgDAtqbA9xMgHBCdsiNN/LNLID5roqOHvXww9brAKKV9PnnYx59NO7++4PmzOGW1kHsRz344PhnnsnetAlucdJ//XXKa69NfP754gMHaCPvzsl2GlxJv8MFE3QspqwT+qM/8pkOISRKJ1Qizq2mFcffHeBCKenuyhoM6qvyt4u371iuG+tzKKO+Xss+DDCa0b4shJOC4zjYf5AAI6zsxAkw5sCG8xo+nDvaAhwPnjOn+NChwn37IpYt48o4JVAEBurr6lr3AIaapRYPiO6Y//xn77/+lfbTT5DV19ZC5Yw//zTr9VyFwt27wcImBAK7mlasswUK9+6F5qB8lKW52GKtCsRiLgFYuwXs5ibz91eXlYHOaauqxCqVXZZv0w7tzaG5pIQ7X6mPD26zsB+xdCnctey5807ro2iQcMpkgjsYSEs9PRvzWY/HpEQCPwmhkDabwYgHCzv1hx9Svv8e7gwwwrksvBaY9HA/wad7gLksDcxZY9pBuqHClH+Wqs6DLFVbZMo8ylVgtA1sGi5c1gmqMseYtAt+FZhQzJq/XGFdCTQxl6Zy9WFWxvRDUMJ2m7KXL7RAlWewhcm7rXcPMChXEz5dCMXfDozx8j88oFd+eeyGLDc/+MfI510Kdqe4gzZetQdcmJsm+v51ofpwZsM3R0v50oHI5LAFE0Kv5jMWSEKwaNjtIR4xfP4Sw/wnQvmowOl8HuFMgJT6jh0L1hV8wNbkS1sSOn9+ydGjNUlJYJJyJfp6NgxqY14eWIGd6QHkZMmGDVUJCdqKisOPPz701ltjb7mFP4ZhYL+CBcxZtNaauuo2XCyxi9Ll5TAQmOB8UYfYzQ0mDDqX+v33E597DoTQLsu3uRJ2c1AGB2ss74nBhBmbrW2kSAR27binnsrauJEvIghWZS0PFHR1daqICK7YilAuF3t4DP/Xv6DzTj2n7z+u7Gy5E5jLMw3xf5LeoThB4hIFfD/jUhXpE0HIPAznt9FadkuNMf0wJGA4w5n1hoS/2G9Y0N3UA3CIKzSe30p4BuuP/0RVZkOh/sQvIKVgaBlT91kiGvAY0w7oLWMxerVmy2qMphhNvXb3h4RHIN1URdUUdMkbcZvgIP428fl76+6JkHvAlXI5DQbpZeNp9D4iASEUEN8fK0st1Qzgd5NmRq+YEr6Iz1gQkZKFw26P9BrJ5y2oJF53TXpxQextE8Pm8UUIZwIMteqkpORvvrn41Ve224bBGFWGhFz88kvQWrDtBBKJKirKKgl5f/2V/O231YmJIVdf3V4PViij8dz770MFiacndKWKjEz/+efsTZtAorgKkJj6+utn3nkHxrLWlHh5cUdt8R45svLsWZgVCDlf1CF2cwOTXV1cDOUXv/mmNjnZLgvfn39ff317F4EvajWHgGnTwJYFg7jk8GHi0hkBhXv2QJ2M33+PXLKEKwEbesxjj53/8EO4dDBc9KpVXLkVdgHg0UdPvPgi9Jb55598actpJH3xRbZV0fsPu+XWnoArfISxs0GASZ9IUBZB2FhcqhSEjjbnxsNvxJR9XDhkBldTtvC/olHXtNi+IxBL5z0ijJwkjJpKWWIoUTWF4jFLhTHTBH4xl10cQj9pB6VzHxaETxBPvB60ABQXTGdB4HBh1BTxqEXQJy7p6cN1Br7uTZeNYAc54mgHurmajf3kIgpDSFXsA+w+obTB8O2Rstxq9h/oa9dGRPvyu1pa49KOOJ6e+6XepP786LN8nn0lWvHOsk3bLn5zJId/tgfcNuEZL7m/SCCt11b+cOp1vnRAMKgccZx5662wRYv8LH4bjj399KiHHrJ9VuoqnHzppRH33AMzB1Uu+OcfMEZtsxOff56v52hAqs++997sjz/m890FvtKPPfXUpFdekXg45r3QbjviAOMVc8RLwOayNJBGWtsou+ZJc34CVZEpmXUPlFPVBfqTv0qm3QE/5ctfYQwa7fa35Te8A4esadtCY+JOTCASjVygP/wdJpSQvlGG81vlq97AhZavX5pW//GE/Pq3OWdVut0fCYddBXazdse74sk3mgsTQR3EY69la/YMsPEIpTef5v7XS7AjuYgdzJrsfaW+QJC7+PXlEW8sj5g1xJ2T4UFLhNfwcSFzNid9yecvISRF7lL+nynC+QGhqklOtq4/uy6R114Lxi7YlzmbNg254Qa7LF/J0ehra5O++irk6hbPa7qHoa5u6C23OEp9uw/7LowDTC+qtgiUUjrvUTDx6eYaTCi2Pp1lPQSb9Ibzm0Uj53MlnYKmzRWZhHsA3VQhW/Isr74AQRBeoaaiC5Bk9GoYl/CJMBddJP2H0I0VguCRYDRzFXtKHyxBW7GoPRskmc87IThOKDxtnwT0GZE+0vtnBS4YfuUg/wMVuPYrRz8UX7CntMF+WfLauPteveY3H0UQn0c4N0KlcvH69db155kffuiK5i/gP3nyzDVrRv7731PffBNOwS7LV3I0Ei+vqa+/DmLP53sAdNXeU/a+xPZJZ09g9M2aLavV65/DFV6kR5DAL5oqz1BvfIF9wQnHhTHTqbJ0QfAovnZnAKH1CDZe/MdckKDb+4kpN54vh0s3/XYwtTWbXtRse1085WZC5g7aby44b84/Z0zZo92z1iGL6raPxnt3CdoKo2uiGsqccS0ax9nYUk7sw8vVl6A9ZX5ljZfFlcDJCK8R1iXoyeELrx153zv77tMYGqGy7RL07OgVUyMWf370WbXBhV2XIF/QCFene0vQrBFZxz4771VMWcfMFVnSWffy+U5Aq2u1uz5Q3PgepKnyTMOFv2SLLz8js0N3+FtB6Bhh5CQQL+3f74kn3QiSzB/rLmzYRL9oLt1HW9hxqRsbf5F0sg17BEl6BDuz+g4AzJSxTltp/dRrq/gDcL8plC0d8S+4wwD15YtsOJKz7b1997u0+g5OKs6c0ZSX8xkLJrW6aP9+PjMgKNy71+4cbaGMxtQff+yMd0x9bW3HV6b0yBHbvV0cV2zlFFAO2AJ9BRjGmHZINHQWn+0chNyT9AlXr3tGvekl/el14vEr+QNtIRwyw3Bui2bzy+oNzxGeoaSP/ab0bsBQl7fB95EAA7hYRnqH9+r7tV0CF0kFMJ+WwaEQDqdKXfzHuf+zfjYlfsEfwLAFsbepDY3H87rjxRfRLzAUtfdf/+Iz7VB59iz3yo2VgSHAnTl3jvRfflGGhnbGO6aupqbjK1Ny9Kihro7PXOKKrZwBpg/8IeK4fMVq0s/+ncYrgOPSqx5U3PyB4vq35Ste7bi5IHA42MryVW8pblojmXYb+2Jxz8HBDOc1uO8EmAVMb+9QQuEJl4Av6RdwnF3c9wrFBN0Mko9wCHEBU/3dwv5v5d9rr9sNnyBV5MiAqZCI9unKEx1E75P3119cbIa8HTt0VVUp330H9h9zKXgDZ6JxWdu3X6yt+LzFnqtNZZ0hwCFoCFINaZDnsuPHwabkKlsTcAhkRltRATWhAtve0oNt1naI1sPZUrRvX31mpnVQwLYrsCnBcIf5w/Rg0Krz5zN+/52hads6tucuEItJiQRKTBrWta+6pMQ6pYacnIrTp8tOnICB2uvKDtZlx/ffQ1e2/Vg752jd3NqKzzsbNnYewg6rEdy3AsyCE25+IH54P4kfjEt6hhDuAY65l0H0gJ/OvP3FsWetnxpNWX5tKiSK69mX5RFOQv6uXWa9PvaOOxpzc239HZ59993AadOiVq48/frrIDBn337ba/jwgKlTC/75x64V1w8IUtbGjR5Dh5556y15YODI++7L3b69JjkZBDj+9de94+LcIiL23HGHe1SU7/jx5z/4AJoU7tmT9ssvMFzJ4cNQE/RJERw84r770n76CbTQdojWw9kBXZUcOQKDgnkKbe26ApsSTidswQKvESOgZlVCQuxtt4Edb1vH9tw5w7SpoKD81CnovGD3bqtrLffoaKt3zPa64mpyQA+qiIiwhQvjX31VrFKBpsI9hLG5GW5lrD637WZr14qr42w4ahPWAIRhrBuh+0eEcJGMdWWi9O5bFcQtq/8RAylkk0tT2pCbU33R+jGY9RpjkyXBbjVcFncvGMeeMj+uMqK/cAsLAyGpPHPG1rEU6A3YeaCLuVu3gg5ROh38BOEEnWBjD7RqBbqY+Pnnsz/+GCcIriaG45FLlhRbllIhC6oG+q0MC1NFRcn9/ZsKC9lhGCbG4okicMYMMP6gcziK4zhUay4uth2izUnaETp3LgzqERsLbe26gqP+kyfDHCABhVErVkCidR07YG4lhw7BJBuysoLnzOFLbehMV3DL4h4TowwOhpsAQigE/a5OTCw9dixiyRK4Vlyd1s1tW3HuNp0OF3H/0D9cujj9ZwWyjlt8BCDDUhVk+MJeg5AqBb6RhMoPGb59SZ2mskHXIgQyzVB12kqtsY3QPY26mib95cddepNWZ9JAfT6P6CfAKJz5wQeF+/al/fwzX2RB7O4O5iB8lm3bRkqllNGI0Ze9Lti1UkVGynx9y06cgK8ek64773IIZLKGnJxTq1enWBwsQ4ntEO1Nsj3sumqTK9YBwaZNJlBEqY9Pxy4hOzMcKRbDl2LovHlF+/aBrodcdRV/oMPmXCs+41Q49C/XXJLSBT/MlMmYxvqh7B4O8aB5BS75J+nv35xARHgECnwjCJkKbhf5QgeC44TUjbW2PYLRE9++58f41387u4bPWADr9s3dd50tamMLyXcnV2+88BmfwbB9GX++vPNGO/1G9D2V58+LVKrg2bNZSwvHabMZPgKxWO7nV5OUBBUqzpxhb6fDwmrT09UlJaVHWRf5LVoBOD7l1VdBQrRVVSDGbCx6hsnftSt88WL2aPuwTpKh5t9/+44bV3PxIgjtsLvuIkjW0aDtELZpuBXIXLeOsbkbaI1dV21iX+fSuVsOWsBxnzFjLn71VbCNWLZJB8OBpjbm5tampQnlckIk8ps8GUrMOp3Ul4/SCLRubteKK3QuHOEDywpVktL5l5pAQTlH0N2AVteqf3mk19fPL10cx8YD7i6EAJco2RAIBMluXnfA2gWOkwJC4Um6B+Iyd6d7/akroHjALo0rxgO2A7Q2888/KYNh+F13gdC6R0fn79zpFhkZsWwZu+p79ixog8TTM3DGjMLdu03NzZHLlsn8/aVeXpdbwZ+jSOQZG+s9apS6uBhKwBQuP3UqeuVK9xh2DyocBVW2S3gMGVK0d2/I3LlgEYbOnes7dqxHbCwod01iYtTy5fLAQNshBBKJNW20BCeGacC47AlcQhUdzT1VVQQH+02caNuVSKkUymTK0FC+ZmQkO4GWw4nc3KznLpRIlOHh0JsiMFBXVRW2aJGdGQpDcEF52+7qUlAHmKH3yJEgpQ1ZWeOfeQY6gRKwd73j4rxGsv7S4QRgIJ+xY+2a27XieusluhcPmGGdEDtMg0GA4Zuc9Azh8x1DmUyZx0Qj5vLZroCLZOKx1+KOjgRvByGWcy8E9ZEjji7BGDTsR9fE0OYuiTH790aQuNQNh9NjH/T2615rB+HSjjgQyBFHT+ieQ+mEjz6KWLKkg4fBTg3DHHjggWlvvWVrAfcv3XPEQZVnMt0SYNZ78+6PCKUPVVuI0ZRs8TOQNsSvI7zDhNFTzfnnDOe3gjQQMpV04RO4UAqHGJqiKjIZbYN4ys3C6Gkt/D+n7jcm7wZJFoSNlUy/E0RBd/g7qiqHvT8QSaVzH8FxQnfsRxiIbqwQRk2VzLz7shPp3R/hcg+6rhgXK2WLn4Kx4KRsK0vnPcLNuatYHESyfnad8eEBaCfh5kv6RQv8oknPYJgoLlPhQkmLABcccMMolOBSFdRha/pGk34xhJsfLlYMDPVFIAYzoQsWWCP4dp5xTz7pquqLYSaNJnT+fOdR327D9MARNF1fKhq1SHHDu6Cmhgvb+VILYAfLVqxW3Pg+ofAxFyZyhYy+Sb7yNdnyVwxnN9ma3XRdiSn7uOKmNYpbP2b0anNZOlWZxZh0UCJd8F9B0AhB4DCQc+ncRxU3fUD6DRFPup5vaQGmIR6zFMYiVX6m3DNQ0kHl7uGUT++tcEvTSh/SPZD0iRD4D4Hr1eLjPxTKSY9AqAM1XXqpGYFA2BG2YEH/BxXoW4QKRUyvhXzoS/AemEDs6yre4ZAQBA2jG1p4HAPjSn/yN83ml01FvPoCgtAx7K5euSeGk7aLplRNId1YqdmyWrPlFVBfEFT+QOewToN9bfVSBAjH4twCjEAgEAhXxBGbamldcwuPEQyj2/+ZMGycfNVboiEz+cIOEIoFIaOgMnyUd34hGrkAjDqqKle98Xn96T9Fo5ewai0Q6w58rl7/LOkXRbh1+NJjlyp3zKVrgwQYgUAgEI6mBwJMq2t1+z4z5Z0xnNssHNEy1KBADIasMf2QKeckX9I+gqDhVHW+MWmXqSBBf+JXurma0TeTniHCiEmsfnPOMimjMHy8MHoq6R1hDXTYLl2q3D7W5QEkwAgEAoFwND3wuEAovMA8petKJNPvFIaNhRIyeCS7BRrHZQseZzfnmg2SOf/mNkXzhwCcYAMD4zgYzULLFmhcJJOvWA0JurZAGDWJUPrQ9WW4RMm6Y5KpdAe/NFdkMbpGwiMISqiaAt3Bry+3vZQASP8hpG8UY9LZVeaOdodLFwcJMAKBQCAcTc9cHpG+keIJ1wkCh3FZQfBIwjMYEiCc4nErRHGLBMFxXIn1EEgvu8gM45JC0XBeO3GxQjR6sXj8daQ/uy+P1jVyhi9jAvsVxyUKxqBlzEYG0DWzO5OtbW064QQYgzp2lbvNpeUBJMAIBAKBcDTdfTvZ1vR0OJJJNwgiJ1DV+ZhJL1v6AukRJFvyLGbU0TUFwugpkim38PXaAhfLO1/5Clx6o8cZ3wNG2ILeA3Zp0HvACFenm+8B1xUzejWfQbSE9AqxvCuLLGAEAtGK/J07eZ+LDAPpjt06to3FoQRt7L5bXRj07xtvNDY28vkrUXL4cNrPP1tb6WtrueB91hKuAlfZ2ejq3EoOHTr08MNOezoATiLXv+2A49ili4MEGIFAtIAyGHK2bOEcHOrr663pLgENhQpFT9wUw6BLNmwQqVR8/kpUnjvnNWKEtVVNcnKDJTShtYSrwFV2Nro2N4bJ/PPPGe+/P/yuu/gSJ6R9J9sIq8sKtATt7KAlaJfGFZegmwoLL6xdO/vjjyFdnZRUYAmZUHLw4NgnnmjMy0v94YeJL7xw9r33zHq9tqJiyquvusfEHHvmGYFMZmpunvrGGydffhmMTlIkUgQFQRMwoAv37KEpCo5e9fnnjQUF2Rs2gBFQn5kJQ0AdblCAq0mKxdrKSq4mNyh39Pizz8oDA5sKCkRK5dQ33zSp1XZzOPz449PeeINrFXbNNSdffNEtPJwN2zdkCNcPV6Hi7NmapKS4Bx5IWLvW0NhoqK+f+eGHzUVFKd9+S5tMw+68M2/7dm4geUDAhOeeg4Fsa1odg0A5nCmcJk6SMl9f6N96EYbddRc3Ilw9LmGdPNcnlNtdBG5u0BX0SQiFtNnsFhoKDe2uCXc7kvTFF1DuP2XK2McfP//hh23+ImZ99BE3z57TvSVoRtNANbbwodE9qIosjCDZPVADBpwQBPCe2pAFjEAgWtCUn1+Xnr7nzjvhc+rll71GjlSGhDSXsMHg8v/+O/yaay58/HHU8uWzPvxw2O23F+3fDxZzbWrq0Jtvhi/9i19/HXP99XM+/dQtIkIVHa2rrs7dvn32J5+AuYYRhFCprEtNBZ0DnY5cvrwuLY0bEbDWnPzqq9aa0AN3FIaoSUkJW7hw9tq1DdnZlF7feg6gOtZWnrGxipAQ0KSYG27gSrgK2Zs3a0pLxz311MVvvglftGj6W2+Btulra6GOUC6/+uuv/SZO5Aaa9X//V5eRAUPb1eTmA3BnOmPNGkVwsFdcnO1FYANUxMVBHeiWO2TXJ5TbXgTr5Lk+Z37wgXt0NDRsfU0sI7PRkcMWLICzS/r88/Z+EVzN/kQg5BM9gWH0p9fh8j7yhsYYtfrT6/n3g20wxK8z5ZziMz3G1mMjEmBE3zEu5KoX5n/HpaVCRYjHEC7dmo6PArZdIRxL5blzk195ZeEvv8DHe9QoVWSkWKXS19WBSFSdP+8zZkxNaiobUR+sQK0W7C1NRQVU8xw2DAxfsO3AMoNDoOK+Y8eWHjsWOncuThAge6qICEjUpqWNvP9+SNRnZIBIWwZkabMm9MAdvTwEw+AWA7H1HJShodZWVkmDClwJVCBEopLDh2PvuAOOlp84kbdjB5i2sbfdBmpnnZV1ILjhkPn5ta5pmQ77XNn2TEHvrQ3ZkoICKIFEVUKC7SGuTyi3uwjc5KHcrs/W1wQOAY25uXBLAYZve78Irlo/QwqtL9t0G1pdA+Yv62OyJaasE/qjP/KZDul8TQ5Couz5tK+AjW8vJMCI7vCvKa+svW4391m96JdlI+8VdmLPhVLs7qvkA4pdPeT6J6/61EfBr0B6yHxJ4vKNod3R1th2Ndg4lvtXVtUFPtMLNBcWegyx3P0wjK6mxiMmBr76SZEo5fvvh956K34p8jxtNBbs2hVy1VWsWli+9CmjEWoSAkFDVlZNcrLM11dTXi7x9IR+0n/7jZVb6LC62g3Expq4hLUmjGKtCT1wR2EIuUW6yuPjvYYPb3MOtq1AiqS+vqxiXSqBCgFTpwZMmZK/cyfMU+LlBQboxBdeCJw+3XYy1nPhEvY1L2HSaKAVnClYnKCaXP+88jGMuqRE6u1tvQh2fV4e7lICymHy1j5bXz3+mlyiLj2dH8tC61+EM4CDAPf48aa56CLpFcany9IM57YY0w7SDRWm/LNUdR5kGV0TG6u/vsx4cTdVmY3RZlPWcSinytmVBrqp0ramtROow8dsYBhj+iEogY8xZS87Z6GYe4PZOpxtdAdzYSJVxW4s6Am229OQACO6g5c8oLQx74tjz3557LkLJUeuirn+1glP88c6x5nCfevOf1SjYZ8SgfqCio8LnsMdAmyPIuyYGbXcaNZtT/6+VlPBFzkO1nbUaCTerJMBo1rNUBS7kQrHQVEMjY1hCxYIJJLgmTMP3H//4ccfH3LTTWC6gVpwG4gEYrFbWNjhxx4DkxEkHBqCKqT+738nXnoJ7FG/CROgQ0IohPLLPV8ieM4cqHnypZdA82xrckfBKG8sKDj69NN527bFPfhge3OwtpJ6ejbm5Fz88ktrCbfLadgdd8CtAAizx9Chhx599MTzz5ccOmQ7lvVcIOEeFSVSKGxrWubCAuVgksKZFu3bB0YntLU2hGvlPmTI4f/+Fy4CSL7tIa5P63CQ4C4CV4HtMzKSu3o+Y8ZAud01YTsHGKa5qAhku4NfRP+iNVJmmoHrgPd4HxZdX0JYvFyZyzMN8X+S3qE4QeISBaHwwqUq0icC9JIqSdHu+YihzYzZaDi/jVbXEp7BuqM/gB7j4hY1QXeNiX9DJ+aSVH38n9Ct/sQvdF0JofI3pu6Dn9ZI/rbDsfOwwLrGPL+Z8OhOdOQW2CxBo01Yzo5zbsJ6eu6XepP686PPctlbxz81MWz+K3/frDY0cCUAyGqDrsY2Jujs6JUrRj3wxJZFfP4SnnK/Vxb+/Of5/wPd5YtaIRerBISgUcc/hGuvK2fjkVlrcqsv8hmHYqbN54sPXhWzCvR44LwHzDAgXdPfesv6vJOD26PU+R3RfUZFfDxYwHEPPMDne4OW18TY3HzihReu+vxz7mAf0NVNWMmlmu+Pld0w3neKVzOmb+ZLu4Vu/+cCi+9lVhFP/SaZdR/pzRrEpqwTVEWmZNY9kDbEr8Pl7qI4/quA1tbT1QXGzKPCyEnQ8HJNhtFsekk4ch4h82DMBsOZDYqbP9T89ZZs/mO43EO3+yPRpBsIuScXDNhuOBgCdJ1WV8uWPIcLpdxA3QRuSzxDLOHqLTkkwE6OSwjwzKhrrxv98Pv7769oKhKR4pWjHxoTPEsikJlpY3LZqU2Jn2uN7N+hrWrOiLp25agHntq6ZE7Mdcvj7rd0w3Ku6MDv5z6wHoUSH0XQXZNfClJFQrqiqfCTI0/oTVrbriK9Rjw4452T+f9su9gD76y9Qy/tgqYZ6lT+P3BVZ0Yvh+s8AAQ4+euv2d1VRmPQ7Nkx17eItApG+cGHHpr3/ffWh6D9jr6u7sgTTygCAuCbfPLq1b0UM7H1NSk7eTLl229H3Htv0MxOxAJyEFYBPpnbWNF45Re7SxsMp/PY9d7rY4mlkT3SF93hbwXBcaCjkDaXpZnSDtLaRtk1T5rzE2wFmIvVD2l9/DqqOlcQMMxckiwaucBOgNXrnxWEjeEUFBdKRKMW6Y/8gAklpG+U4fxW+ao3MJq2RvK3Hc54/i84DXPBOfny1bjUDY52HxwX+A2xuglDS9AIBxDqMZSizdVqVgPunPTCyIApv59d8+aeu349+/5Q33FQwlWzhcRJAmeXd84VHfzlzLuQOJC14Ytjz3J3G9ajwIpR9+tM6ue3r3zur+XHcltE5wYC3MLvnfpaWsXZ7cmDZU9WTs3F7cnfx/iMnh97C6gvX+rixD344Mz/+785n31mp74AKRbP//FH51FfQOLpufDnn6e/997stWt7L2Jx62sSOG3agp9+6kv1tWValOq6cT5X/EyKYCUq1FMSHejONew2hMKbbq6GBFVbBDIpnfco/DOgm2swobiNYEQMYy5MkF39sHj8SkLhxRdaa+I4ofInA4eLJ1zHepmOnoIxmLkik3APoJsqZEuetTVt7YeDf4TeYaJR12j3fWr7SLgbsGvaNv+SkQAjuolEqIj2GTXEd+y1cf8eH3L13ow/QYODVFEjAqZsSfo6pTy+TlN5sfTE9pTvQIOD3Nt9jU9taCisZ3dMVDUX51RfrG313Fcl9QZTz2DWGSnDyfy/wfzlD1hWue+f/lZ2dRJIOBiFfOlARylyB+t/0O5BQzg5XnLhMwtD37kuckSYF96zHcWkXwwXRZ/RN2u2rFavfw5XeJEeQQK/aKo8Q73xBbqpkqvJguOiYVez1TY+T6v5Z1W2NSXTbzde2A52sHr9M+biZBBCwiPYePEfc0GCbu8nptx4rglgNxxXKBo+l/QINpzdzGW7iajFHTMSYEQ3CVJFPjJzzf3T3oz1G7/hwif7MtlNDSEeMfAztybJUoUlryYVfvopL+937Son8v4eFTj9oRnvDvefCHexfKmFf0993WjWDSr1Bfzcun8x+weGyd64kd3l2z4NOTmc58gr04neHI66pKTy7FlI5FuddPYMrh/rWTuqW2cg2lc6OoR1dIyTQsYaer5bgBnKBk6gKUHQCMWN7ytuel86536wInGZu+K2TxQ3vEu4+Ymn3MytPwOiUYsUd3wGNeUrXuUKbWvCB8oVN61R3PSBKHY2+1i3sUJxy//JV70lmXaHKfMoLpZz6892w1mHkMy8WzzpBnak7oILxHzKAhJgRDfJrbn4xJZFT29bumb/g/EFu7nNVnIxu/oEpqqlCgttKRcS3X8r/1T+ri+PPQ/m9b+nvfnYrA8kwsu3kPGFu8EQHB00g88jnBLG8iHFLb567DBrtdweq8OPP96x/+fO9OZwSo8e1VRUUDZOOnuCtR/urB3VrRNi3W3UPXCxDLTQVNwr2xgJuSfpE65e94x600v60+vE41fyB3oPHMeFEj5tAQkwwpHUWB4De8sv79T3kvv/f3vnAR9FtbbxzNZssqmbXkgPIQ0CiYReRNqHhU+8Khau3qv4iQ2lXUXlongRsWK9liuKVyygFCnSQ4KkAAlJCOkd0vsm2/d7JmcYl00hQCqcv/mt55x5z3tmJmGfeWfOvAefFc0lpNopV5wJmFud+u8TL2869oKvY+hYn1lcq4VFXN6OM2XH7h393NALCm84VLW1lUlJRXv2nN+yhQRzJQcP1mdnI1pV19XJ3d0FIpFBo8n54YeML75AQEm6XEhIyP/118b8/NbKSjt///wdO5oKC7O3blXV18MYm2Csqqvr1BtamoqKMr/6qjaTvcsCqk6dgn1Dbi4JK7vy0G7Lwu9z3rZtRr2+YNcuttC+8oRZXz6bB0n30fFAuvJDKDlwgITspMD7IUfNVyuSknAqzIYe0jCX33G9BiwnLiJr8vc+DCOb9oT8vrfkC9YhMha6snfv+hSGvaS47IqECjClN8mrSVfr2m4LuZ9MoZKKZLNHPFjRVFxSn0MMOoW8vKSwdidVUxhGwKfEutBUaMDX2+V3m388836Tqu6RsasxFtdEGQhq0tPPvP++xNYWcgL5wVVV9vff52zdKvfywqaG/HxcZsUtX26pUDhFRsa98AKbzSo9/dTGjZBSkUyW+/PPQrFY7uHhOGKE39y5UltbGIvlcruAgMS1azt6Qwuq6OUyZsyZd9/FDlw4cQJVrylTTr39Nj9cpx7IDgN+nytTUg4+/rhMobj4xx91WVkd+/LZPGz9/Do9kE79kFFgn/Xttzg6lMhhEj9mVZSrTp+29fW9bOghDmMpx79hrkLB5cjlZ4MKMKU3UaobfzzzwQjX6Jdnb35q8obVs/5jL3PekrzB9G3gjmj1mvOVKdODF6ALwlmutR2xQPzMlI0rbv1kYfQLL0z/sFFVm1oWx21rR6Vt3Zz4BuJss46UfgbaE3zvvR4TJzqFhyN0QwiraWyMeekl93HjSBKMor17FaGhw2bMcIuJYRjGqNOhPeyRR/zmzRNaWjJCoUAiQXToGBoq9/auTE5W19dDmRBWoktHb2hRNzREPfccIkh2eIjc11+PXrrUPijIPjDQNTq6MjGxKw/t+8vC7zPUFHviPn489kQolXbsS3avmwPp1A8ZBa5kzs7oDj9khSj+EHi3FSdP6traIp94wuzAiYehCyOSmOayuMnpeEOeCjDlWtid8dXv59lZVx05XXrkXwce25+1Jbcq7efUDzceXlLeyCVvy6pM+W/Kxo5lsDnpjZ3pX+RVn43P34Uqv1WjV68/sDix+Pc6ZeWB899vOPgECZdNu8P/J8f/kVWRbDZFi9KfNJeWIvpEoT431zUmBlWPCRMQ3ZJNDkFBEBUilmwqKIkEP3wXYoACUSa2cOpU4Pz5vnPmjF+3Dgrd0Rvf0lhQgC46tRo/MhcXvUaD6NPGy6sbDzxoZHfAaGzIzXWKiECB5Ibs2JfsHil0eSAd/LQPwvbC/qBw8eRJUiB+TN36zJypbH+T22xotAx1GMvLcqrcvOBijQowpVdAwNpNOuL61qqTRfv2n/8urTyepOAgVDWXJpcc7FgGCGSP5+/cl7WFqLXp1lrlxWN5v2BTUvEBta6NNJp1L6jNRLX7OJvSd+jV6oacnOIDByoSE8mCDWTBAGwyGgw6pVJsY2Pr51d27BgkKuHFF8P+9jdsIu0o8MYI/hDXtlZWWjo4QMjRt+T33w06XUdvfAsp4MsN+1CTlnb2o49EMhkMuvLAw7uCcuPLUWJnx+eG7LQvb9/VgXT0QwbCQbVWVZXHxZ3fskUREWF2CNhtbXOz/x13tJSV1Wdnmw1NPAxpruExsFF35XQfvYzReFUv+KriN+vKuZkHPYURmM3AAsI1a9ZwRcqgJL/mbF5Nn0wCpPQDs0c8yJX6kqzmZvxwlYGgpbwcGmMzbBjCuDErVgglkraqKsTB0EKIjdTe3j4gwCEwUNvaWpuREXT33a7R0Xw7uvPGNj4+1ampivBwt5iYtpqamrNn7QICbLy9O3rjW1BA0IlGh5CQiqQkNKpqa72nTXMKD+/UA9lhwLvSq1QSW1sEtdqWFrmXF46i074WBkP3B9LRDxlI7uGhqqtjhELvqVPZZQov+SFuGQsLqYODfWCgfXAwWvzmzjUdmngYWO72uK7sx4xIbFTWQ+K4+pUwtNQq//u8JHJOf967Vif/rCtKEQ0bxdWvBCOz15zdKw5gl67qIQIre/aJ+OXQVJSDHbog/5BmKC7Ifw2UHT3aVFwcumgRV+93oHkIMaHB57/7DurrMZG+mdZrXNuC/KYYGi4YWrt7tWzoYTC0/LjSev4/GWkP43tGqPgzBTQPjYAHOzQCHtLcJBEwwl/HkBB27bwBAnFkdVpa/fnzHhMmmE6zolw/1xkBE4w9XpXBqFa2/rJGEnYrW/jtTV1ZujplmzYvURwQwwjF6pNbdSVpCFg1p35hrOyE7WslaTIPth3+BJ9sFOs90qhqUu5cJwmdZsEwuoIkVfLPaFQd/Vx9apsm7TdGZoteRk1r628btOn7tNlxkuGTNWl7tCWpIs8wY2tD2763Nen7NGd2WkithE6+ne4G67nolNDJp+NaxZ3CCEUCO/aFTDPoM2AKhXK9uN1yi137zeSBQiCRBN97b/hjj2FPuCbKoIGRyskiu1eLob5cOmqe/C9vCu1ctflJpBH6aj1/jdWdL0OGLYwGfXWRJvOA9YLX5fduEHpFqJJ/EsidGLGlvo7NYanJPi4Jm4FOksg58nvWW93+ovr0DrTris4I7d2tF7yBKNbC5F5327EvRcMns+0L1mlSthuU7KvYne4GI1cYmqpI+Yowss4X8qICTKFQKJS+hGEE17SIEJusysmXLdi7W1xafYF9UssI2NCTEVoYjfqqfJFXBEnxKPYKN1QXYjixX7Qm83cEr4baYpF7CCOW6avyWn9b37r/PYv2BCki3yh9w8XWfe/qLnCva7MYDIbaEvEwNu8HLhqECh9DTTHKne7GVcAwXa2hRAWYYo7C2i3Ki305hHLDcP2phnvuQatUnv/uO9Pl63m4jMq9msy5pby85OCf8+EHFb2eQdrsBPL+Bz/tCtQnGTkYKzv+/rahrZlInThkir4kTVuQLAoYiwBXW3RKm58om7XU+vYX2RvI6CWxsr7jJcvYe1XHv/pzRQcopaXcqGn/yzQaDSrOW+foNB1nNXcK+zJ0F5ZUgCnmhLuP63QBwb4mwmP8Y+PXyqXXu4QZxYzrTzV8VR6S16+3cnGxCwjomNW5PC5O3djYu8mcdW1tIssefQ/2P72bQRoQh/wJJFVu2+AGgseI+yR9t8gzVH/xvCbtN23+SdXJ/0oi56KRkVoLFD7qlJ/FwZPZKuJjnVpXelaVsMWo16JFk3lQfXqHvrYEGy34BRIQOgdNaDv0sa4oRZ2yDcotdPbjNpkBeW64KHDo0dNxgXWXC1bSSViDnf6fhOXrOCLENXp/v0+9DnaJivQYn1C4W6vvj7cALcVWC6KeblTVNKn6MOPuYJiEhRixsaDAaDBcPHHCMTQUStCYn5//669NBQV2/v5527ZVnTlj6+sLGUMoadBqEbwqwsJgg02q+nrYwENTYaH3tGkVSUl6lQrfPuhSdfq0UCwWiMVQl4bc3NbKSpmzc9HevcV791q5uqrq6sqPHdNrNFBiBH+wgZOqU6d8Z8826nRwghExHHYGm6R2drrW1pwffpA6OJDldU1HV9XW1mZk1KSlYXRFeDiilOaSktwffxRZWWHE2vR0RUSESCarO3cOB6W8eNG+/bVg3rlQIsEFQUef/CHwc8cMGk3uzz9fPHkS9hJbNvTBDhfu2SOxsanLyuJfK+L3p+bsWYfhwwt/+w1Vh5AQDAoPBbt2XYiPZ8+nTIYj8r/9dk1zMzl7Zv678cMPhD3EuHyBOORPIKkKLS0LduxwHDHC9ACJB/ym8nfsqElNZd0KBGanyPQ0cvad0SuTsADDCIyqFq7SNezhs8rnzxdIu0CuIDOehLauXDzNsMslIb4UD59kqCkxttZLR84TuQ/n7B29BDI7se9odmA7V0YqN9SVif1jhPbukFWBwhuBr7G5Whp9t9DWRV+RA2EWeYYJ3YIENk76qkLG2t4y9n6Ey53uhrGtSZMTL426Hc5Je5egr71nV2Y0AqYMFuLzd67d97Bp4o4+xUpiM9Znprst+2jnxgbf/nWZmdBXPktzfXa21+TJrdXV+x9+2MbbW2xtzaZTNsmWfOHEicyvvvKcPBn2tZmZ8PBnsmI/Pz6HM776E/7xD3hAIWndOoiZrY8Pvtx958xBgc/qTGx0SmVFYiK0xyyZs1NERNzzz2d98w0uDtI++gg7bDY6n2kZAoNrCOjZidWr3ceNayoqgnHu9u0CgQBdzn/3HbpAVtnlFjrLFG3mk0tDbcW9RtIxw7NZcmliBrrK/Ny7GaTBxcREMi5/xohD0ypk9Y/Vq12ioswOkHhI/fBDrVJp7eHRUlZmdorMTmM/ANVkhJdlIuscoVgSeutlBRTdgqG1KIi8wqGsbBPDSMJnkrldEFfJyLnSMf9rGrAKFcPQyE/+EvvfIo3+X6F7iHjENFShrJIR09guDp76qnxd+TnYE0uRVwQsMTS3dGBnu6EtShEHxvZkZln7s+ouRZoK8M2LgBHe4nPb3aOWzAt/NMApgmu9HNhMD75ntDf7JwsiPMbD/i+jnx3pOYm0DHMYPs5vDsxifWcvjH5hWtACW8vL7rdA4W4LuR9dJgfcabqSINxi0wi3GPQa5cXeJvJ2CIIl2Qq3EwPuEApEcH7v6OdQFgsluJDFDsN+SuB8s6UXuh8FP3NDF82PfMJfwaY5BPA/JYBdfSzcfTyC1HD3q3ihfsiB7/cRDz/MZ2nG1wEintIjRxABS+3tazIyivfv95o2DZETly05Nvbcf/4Dm+Lff0eAi0jLNFkxvvFRJTmcW0pL5Z6e8Iwu0BWBRKJuaHAaORISju99PqszscEQ9kFBsEF3kgmZS+YcEGDp5BS9ciV6YTjoSsfRSaZlxMc4HPJlhu6Qeb1ajXAQmnf2k09iVq1CHOkWE0MyUZtliu7okxyCtTu3BIhZhmeDVmuWXJqYAX5/+jSDNEDASsaFJQpmDlFFZHxy7droVatwRGYHSDyIrawgvYrwcBsfH7NTZHoa24t9D/4Bd30zdgAxKOtEfmOg0Fy9BzASK0nIVK7SNTji7g+ZCvBNCvTs6clvzQx5QGfQOlq5PjlpPVSN23YJ/PU8EL1sZsjCulZ2kgLE7IHo5Vq9pk3TcmfEY/YyJzT6KULRvmTSm5MC7hQLpVDBZ6e+xz/HHek58YXpH3raBai0rRDR56dtspZy0/FnDL9vduhDj459WWHlFuQ8Ei3+inDIJNkKtzOH3//kxPXj/f4Hin73yCfvG7304VtWwb9EKLsj4u9/H/9PYgm6H2VO6KJnpr7jYuMd7BL11OSNIa7sNxp23scxBAVXG69A50hsbTe/MeEyFV/K0owwqPz4ce9p0/BtPnzhwoA77pj+yScwgBnJlqxpadFrNEF33z38/vunfvAB4mPTZMWmDiHeRCH4LMcNeXn27e8jEZEwszHNqMwP15CT4xQWhm8qSBeC5k5HJ8PBOcJlsY3NtE2bCnfvLti5EzE9VEfb2gqJRTtscIyQTN45yRTdjU8ejE7UGsYQOTg0Sy5NzADXt48zSAMYYFyEzhWJiSiYOcQnNBtCjgujjgdIPIQ9+qhbbOyxZ5/F5Qj8m54i09NIjPsBxsrh2t5H6lPEfjFsjHs1OyYOHNfd/KxLsG8fdZvPiwrwTcrkgLucbbzeOfL0jrP//ibpX3vPfTsn9GGZ+LJMadC5MPfYfyesLqo9h+oY7+kpJYd2pn++K+PLdb8/2tBWQ8ycrD0qmos3Hl6yOfGND+OWOchcELaiHUHqPVHP/H7++68TX0cvjGUlsZkSeBfpBcLcxn6a8NKmuOU/ndnENZlgY+lQrbzwzpFnPj/xakLBbkThliKrDQefaPf2RaBTpLOc/U684igBTuEfxa3AVmzClcSkgDvQePZCwjfJ/0LhUM6PH8atOJzz5xqxNxhGgwEiVHLoEJ+lGXGVQ3BwY2Fhc0kJ1BHqVXbkCGt2KVuyUCJBZIkgSVleXn3mDMqmyYr5VMawRIBVm5lZHheX8fnnbJLF9pulrJaYZnV2dORtTDMq88OxCh0TQ/pCvM1G5+25glyet3074jYU4Jnc3UUZ3SGTCD1rMzK8pk7lnZNCVz5hwGOW4RlXJ+himlyamPF9+zqDNPRSXVdXl5V16q23pPb2sDRzWJeZCR0d+dRTqe+/b3aAxAH64pxg5xFhS9sfaf95iqZMMT2NxL4/EAgEcgVXvuFBBGNzhYOlAnyTEuExPq/6rKXYytHaFT8VTUVQMndbH25ze7w7zncO1LeglnueVN1SDj0md3H1hsveqdiW+jFZCOFCY2F5Yz6x8VOEWUts82pSyRDQRWz1cWDjTsLJon35NelcpTN+OP0ecZtbnYrPn1M/IvOzyC45ydmbh1ccJb5gV1lDHgroW1CT7tTZqsM3MLrW1ugVKwRiMb76p3/6KYLCqGefba2qElpazt6yBXFV6aFD+ApGACpTKDzaMzgKpdJJGzZUJCXVnjsH2TBotQiUIUijnn0WIRocBt93H+xhGbRggZWrq1apjFm50mXMGFNhC33kkaaiIozrP28ebwP/fHd+OARzju2xsmNIiHNUlNnovD0KAXfdhd3A1UPJgQPDbr0V3cm9WYZhJr75JnQFseCU99/HMfLOUYBBVz5hwOM3Z47b2LFlR4+OfPJJ6BO63LJ6dUVysvuECeyUpUvGfF+Enjh8tBg0mtC//hUFRJ/Yt+L9+xE38/vA25v578YPB8NEr1yJq5Pgv/wlBOf/0hnjO5Ib+84jR+LyBXpveoDEAa5mmoqLG3JyYteswXm77BSJxaankdj3DwK5Y4+eBA99BNYKi/ZXnrqB5oIe7PRRLujX/mer2Qs/+EtA/AptmxI4/67IxSX12baWCsS1SjX3Jom9zOmhmFX+TuHYhIj5fGUKGonx0u2ziQ3427hXHaxcNx56coL/vAWjnuJaL5FddfrT+BdReOP2bXHtaxyRdmDqyswtLhcejX3ltf2L6pTszXBP+4Bl0z/66uTa9AsnrmqU+ZFPhHuMe20fe6Mbav3yrM3fn3o7qfgA2doX3CS5oIG2paXk4EFEXTH/6Kd32BD+pmzYMGnjRv6Oay+Cw0HUTpNLg+vPBW2GUVmvbxwab09dOwKhyCUQET9X7QIaAd+kaPTqE4W/QeH4n+d/mcMHu+DrxHVioeTB6OXMpUcjDW01m+KWvXvk2Tat8vHxrwU6R5J2M6QiK6LZWj2bMubVPfebjkJ0sRfpn1EoV6SxoACiFbV0KVfvY3C9WBYXN2b58r5QXyCUSDTNzaWHDvnMmnUzq29fwFjZcxOMb1yENk5XVF9ABfgmpbKpJNBpJC+uHalvrfou5a3hLmNmhSzkmtpB+PtZwmq9QevrGMo1WViQmU1AKpL5OoZcaCpEuaKpBJ+Bzj1d4evauOZRNO0p5USCS4/cKNeHU2RkyIMP9ltODIZhQhct+vOF195GQJNL9x343rF1xv+46g0HLi/Y6WY9gArwTcq+rC3Ocs8Ho1f4KUJRGOU1+e5RS7htl8iqSD6c+9PMkAegrxKh9LHxayM9Jjhau473mysSSkrrczg7C4u/jn1p5ogHwtzGPhr7ilAgSijYjUZI9bmKxPmRi2OGzXC18fZxDLkt5P4w97GkS29xzaO0qBuUmqbR3tMQyge7sNlfKRRK/8BY2gg6LI57g4DLCztXfHLVbqECfJPCBrInXoL0Lp6w7sWZX94e/jeVlsvN26ZtqVVyT2j2ZG7OqkyeE/qQzqhrVNXeN+b5l2dtnh58z/a0j7OrThMb8J/E12O8b3103Csyifzj46tqWrjnkd8mv5lafnxu2F9X3fb5kklvQucaWrm503WtlWY5N0zHNS0DVGHPz/xS69pQVWlbSbXno7RoGslTZML2tE/cbIctmbSBCvAAUnb06LnNm7nKNdFzD3qN5viyZceXL6/NzLwQH882GY2HFi82aHo/+RrG+uPVVzHW3oULVfX1XCvlEgI7t/5ccr/fYBfe77Dub1fQSViDnUG+IH/HSVgUU26eSVjXzKmNG72mTiXvCl8bPfcAqa7Pzo5YvBiFpuLi0EWLVHV1kOTbvvqKs+gDMr74QmpnF3TPPVx9qNHrk7B4jG1N+oYLuAbi6kMfRiRhs3H1+JVimgt6sDPIF+QfqMTRQ4WbZEH+6yFn61ZNY2PODz9cTEjwnj697ty502+/XbhrV9WpU0V795YdOZK9dav3rbfWZWUlvfZawY4dlg4Ojfn5p999N//XX3WtrYrwcPQNXrCgPD4+/5df3MePR9B5ISEBHjwmTIhfsaL00CH4qc/Kkjk7J61bp29raywsxKB6tVrT1CQQi6tTU6tOn07btMk9NhZKiRFNncMDwmXY16SleUycWJ2WdvLVV4v37XOKiPjjlVc82tNXwa21h0fK+vWmltzhWViUHj5s6+fXd4+r+5reygXdEXZ5Bq3KqOuP3O/9AcMIHTyvan4ZvQVNuS6MRgO9iUK5ZqCCDXl5/rffPuXddxtyc/UqlWNo6IT166e89x5C1cj/+7/olSu1SqVOqazLzBRbW0//9FOH4cPzfvkFBohfqy7lCcndtk1ZXj76hRdQhQoOv+++ye+8c/bTT4MWLJj01lv2gYGKiAh8yr28xr/++sglS+Te3rGvvoqoFG4lNja3rF7tM3s2RmyrrjZzXpOR4TNr1uS33647fx47XLBz56hnnpn24YdWbm423t7NZWWa5mZ0lHt6mlmCiqSkhBdfxD8SXFiQFooZ7I3oG+W14Ku6+UygAky5LuLydzz/S3/lkqXccCgrKpwiI+2DgnAZx4jFjEiU9e23R5YsiV+5srW6OuOLLzK//HL088/LXFxqz50Lf/xxRiAoOXAAknxyzRq0xKxaBQ8CiaTs6NGQhx7iHTqOGGE0GBCtusWyWb7ZJJchIXyeEKLZJGEI77apqAhxakfnxBuE1srVFfaQ9jPvvZf1zTdCiQRBbWNBQe6PP0LmW6uqzCwB1Hrkk0+OWb4c/kkLxRyhSODg1cMpS4MZdgFEO+733nPonwWFQhkwII3y9jucF0+eVISGkiULp3300fCFCyGZ49aujVq6lH24a5InWVVfH/bII9gU/ve/S+3t4cF93Dj32NjC3ezce1ZrR4xAATqKXiTXdE16upWLS2tFBaQRWshmkHZxYUWRd3up0NE58UYKBq0W1wq3fvYZu25j+0qLF0+cqEhO9p0718wSBTBsxgzrPrt/e8PASGSIg4e0BrOPfh088X+u3mOoAFMolAGjNiMDIWPcsmUFv/4a8cQTMoUCEvjHyy9fOHEC0nXkqaeOL1tWnZrKLmAgFpM8yT4zZ6Z/9hls8GNoX1NIERY24qGHsrZsgehCa8kiEBK5HBHq0aefLti1y3nUKPStz8mxDw7GJpmjY2Ne3tmPP+bd8nmYzZzz3kie6obcXDg89txz/nfeCWMbb+/yuLjRS5dC5s0sUYCiI4JHgXJFBFb2+OEqQ472R7/dL7rQFXQW9GBnkM+CpnQPnQU9eEjdtAmx8vVMtzYjb/t2qGzE4sVc/Qal72ZBX45RX1tqVHMvQw4ZyMQry8sW9ug5NAKmUCg3OAgzTq5Zg/gVoTDXdN00l5YW7NxJ1jWi9AaM0NHraicxDTBQXzu3a1ZfQAWYQqHc4DAME7tmzdQPPhCIem3CrY2398yvv+5FhxQLRjCUNJio7/XdOafvAQ92Bvl7wJTuCRTHWlpalpWV/fTTT1FRUUVFRZWVlc3NzXFxcbW1tVZWVvX19SkpKRcuXDh79qyXl1ddXd2+ffuqq6vRgirKVVVVBoMBZuiIQnx8vFAoNPN2USQauu8BUwY5ffcecCcwjEBmY9SqLPRarmVw0hvqC+gz4MEOfQY8pFk1YXNubq6np2deXp6rq6uNjY1arZZKpfgMCQnBv77du3fPmzcPIRqkFJZBQUHl5eWjR4/eu3fvjBkz9uzZc+edd8JPYWEhBBvMnDkTumvmzVoul4jFSqVSp9PZ2dnhE+0ODg4QeLIb8AkzJycnlMko+BQIBH5+fvn5+YGBgenp6ZGR3PJWDQ0N8ADjqyqYdsSeNDU1ubtzSy+b2pCq6a6KRCJ8ymQydHF2di4oKAgODsZe+fv7NzY2mnakDAhQiP6eoGw0sM+DNVyu2UFHL6kvoLegKZQ+BBqjac8zjHC2uLiYlEF2dnZCQgLiWkgvQAtvCQVCfAxpFIvFYWFhCHbREe2pqakRERHE2MxbXW0tXEHAEEZDyGtqas6fP49wGbqLUS5evAgNO336NEQdjRBvdMEnJDk5ORkF+IRU8wPBFTxcbcG03NLSgnFBayv7HWpqA1A13VWylXRJTEzE5QV2MisrC1XY8NcQlIFiAF4PYgRCxTB2XvQgfDdJIBA6eveK+gIqwBRKH4IYjkgIRC4qKgoqSNqHDx8+YcIEBKlCIff2Am+JyA8RKsQJZcSm8+fPT0tLQzk2NhZ6SSTNzBvBtNHW1hYeEHnDAwQYWovQGTJcVlZGjAFUvKqqSqVSoWw6UPdotey9QXzi+oC0dAqOAgfYlXx2uv+kC3a1rq5OIpGMGzcOOk1v0d2kMIzA3l1g29NlhfoHRiwVOfn24lNqKsAUSh+iVqtHjx5NyhA8qAspE6BDISEhu3fvRrQH8eMt3d3dIbTQocOHDx8/fhx6jEaRSDR58uQjR44QTeroDfCNkLecnJz4+Hi4RWyN6BlDwKGbmxuxJERHRyMAVSqVpgN1g7e3d2lpKVwVFhaizLV2BuJ4mJGQulM67j/pgvBXoVCgipMTExOTkZFBtlJuQgTWDmy4KRgEM93w5yiVCxW+FleT6vmK0GfAgx36DHhI0z/vAVMoNzJ6naGp0tDW3P48eiAQCIS2Lj1cY/+qoBEwhUKhUAYxbL5oT6Gj5wAs28AwAksbkbN/X6gvoBHw4Ae/oME3E4HSU+ivj0LpJQx6Q1O1oa3Bol9kixFJBDZOjMyOq/cBVIApFAqFMnTQaw3NtX0qw6z0yhWMFaS3b6+eqQBTKBQKZagBGW6pM7Q1WhgNvabEDMOIpAJrh36QXgIVYAqFQqEMTSBg6hajqtnY1myEEl8j0F0xI7NjZLaIfbm2foEKMIVCoVCGOEaDUa00alVGrdqoUbLC1p20Mex/QjEjsbYQSxipNQJfbkv/QgWYQqFQKDcURr2WzSaNHyicXse1MgwjEFoIRBYCISOWWjAD/xIQFWAKhUKhUAYA+h4whUKhUCgDABVgCoVCoVAGACrAFAqFQqEMAFSAKRQKhUIZAKgAUygUCoXS71hY/D8PArk84vm21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graphicFrame>
        <p:nvGraphicFramePr>
          <p:cNvPr id="15" name="Diagram 14">
            <a:extLst>
              <a:ext uri="{FF2B5EF4-FFF2-40B4-BE49-F238E27FC236}">
                <a16:creationId xmlns:a16="http://schemas.microsoft.com/office/drawing/2014/main" id="{6D33CEA8-BC80-435E-A124-DB1C3725A0A2}"/>
              </a:ext>
            </a:extLst>
          </p:cNvPr>
          <p:cNvGraphicFramePr/>
          <p:nvPr>
            <p:extLst>
              <p:ext uri="{D42A27DB-BD31-4B8C-83A1-F6EECF244321}">
                <p14:modId xmlns:p14="http://schemas.microsoft.com/office/powerpoint/2010/main" val="3976497715"/>
              </p:ext>
            </p:extLst>
          </p:nvPr>
        </p:nvGraphicFramePr>
        <p:xfrm>
          <a:off x="502158" y="1967429"/>
          <a:ext cx="6665085" cy="2729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bject 4">
            <a:extLst>
              <a:ext uri="{FF2B5EF4-FFF2-40B4-BE49-F238E27FC236}">
                <a16:creationId xmlns:a16="http://schemas.microsoft.com/office/drawing/2014/main" id="{B0CF6709-C43A-4C37-9213-83BD0B000843}"/>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16" name="Rett linje 15">
            <a:extLst>
              <a:ext uri="{FF2B5EF4-FFF2-40B4-BE49-F238E27FC236}">
                <a16:creationId xmlns:a16="http://schemas.microsoft.com/office/drawing/2014/main" id="{49295813-EBC1-4BB8-AD63-043ED17B5A3C}"/>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 name="TekstSylinder 2">
            <a:extLst>
              <a:ext uri="{FF2B5EF4-FFF2-40B4-BE49-F238E27FC236}">
                <a16:creationId xmlns:a16="http://schemas.microsoft.com/office/drawing/2014/main" id="{9ACAD07A-841A-4C81-62B1-025422A7C23D}"/>
              </a:ext>
            </a:extLst>
          </p:cNvPr>
          <p:cNvSpPr txBox="1"/>
          <p:nvPr/>
        </p:nvSpPr>
        <p:spPr>
          <a:xfrm>
            <a:off x="371793" y="5708193"/>
            <a:ext cx="3276078" cy="4316053"/>
          </a:xfrm>
          <a:prstGeom prst="rect">
            <a:avLst/>
          </a:prstGeom>
          <a:noFill/>
        </p:spPr>
        <p:txBody>
          <a:bodyPr wrap="square">
            <a:spAutoFit/>
          </a:bodyPr>
          <a:lstStyle/>
          <a:p>
            <a:pPr algn="ctr"/>
            <a:r>
              <a:rPr lang="nb-NO" sz="1050" b="1" dirty="0">
                <a:solidFill>
                  <a:schemeClr val="accent2">
                    <a:lumMod val="75000"/>
                  </a:schemeClr>
                </a:solidFill>
              </a:rPr>
              <a:t>Strategisk innovasjon – hovedfunnene og deres implikasjoner for videre arbeid </a:t>
            </a:r>
          </a:p>
          <a:p>
            <a:pPr algn="just"/>
            <a:endParaRPr lang="nb-NO" sz="1050" b="1" dirty="0">
              <a:solidFill>
                <a:schemeClr val="accent2">
                  <a:lumMod val="75000"/>
                </a:schemeClr>
              </a:solidFill>
            </a:endParaRPr>
          </a:p>
          <a:p>
            <a:pPr algn="just">
              <a:lnSpc>
                <a:spcPct val="107000"/>
              </a:lnSpc>
            </a:pPr>
            <a:r>
              <a:rPr lang="nb-NO" sz="1050" dirty="0"/>
              <a:t>Den strategiske innovasjonen handler om å utvikle en lokalt tilpasset forståelse av sosial bærekraft basert på de fire innovasjonene: litteraturstudiene, stedskompasset, </a:t>
            </a:r>
            <a:r>
              <a:rPr lang="nb-NO" sz="1050" dirty="0" err="1"/>
              <a:t>bylab</a:t>
            </a:r>
            <a:r>
              <a:rPr lang="nb-NO" sz="1050" dirty="0"/>
              <a:t> og politisk verksted. Den spissa litteraturstudien identifiserte to hoveddimensjoner ved lokal sosial bærekraft:</a:t>
            </a:r>
          </a:p>
          <a:p>
            <a:pPr algn="just"/>
            <a:endParaRPr lang="nb-NO" sz="1050" dirty="0"/>
          </a:p>
          <a:p>
            <a:pPr marL="228600" indent="-228600" algn="just">
              <a:buFont typeface="+mj-lt"/>
              <a:buAutoNum type="alphaLcParenR"/>
            </a:pPr>
            <a:r>
              <a:rPr lang="nb-NO" sz="1050" dirty="0"/>
              <a:t>Sosialt  robuste lokalsamfunn</a:t>
            </a:r>
          </a:p>
          <a:p>
            <a:pPr marL="228600" indent="-228600" algn="just">
              <a:buFont typeface="+mj-lt"/>
              <a:buAutoNum type="alphaLcParenR"/>
            </a:pPr>
            <a:r>
              <a:rPr lang="nb-NO" sz="1050" dirty="0"/>
              <a:t>Sosialt rettferdig tilgang til goder/fravær av byrder</a:t>
            </a:r>
          </a:p>
          <a:p>
            <a:pPr marL="228600" indent="-228600" algn="just">
              <a:buFont typeface="+mj-lt"/>
              <a:buAutoNum type="alphaLcParenR"/>
            </a:pPr>
            <a:endParaRPr lang="nb-NO" sz="1050" dirty="0"/>
          </a:p>
          <a:p>
            <a:pPr algn="just">
              <a:lnSpc>
                <a:spcPct val="107000"/>
              </a:lnSpc>
              <a:spcAft>
                <a:spcPts val="800"/>
              </a:spcAft>
            </a:pPr>
            <a:r>
              <a:rPr lang="nb-NO" sz="1050" dirty="0"/>
              <a:t>I figur 13 oppsummeres de enkelte innovasjonenes bidrag til forståelsen av sosial bærekraft ved å løfte fram og utdype konkrete faktorer under hver av de to dimensjonene. Her vil vi reflektere videre over de strategiske implikasjonene til disse funnene. Særlig er vi opptatt av å identifisere forståelser og tilnærminger som vil være nyttige for å ta lokalt arbeid med sosial bærekraft et skritt videre. Siden vil vi løfte fram de mer praktiske erfaringene fra uttestingen av stedskompass, </a:t>
            </a:r>
            <a:r>
              <a:rPr lang="nb-NO" sz="1050" dirty="0" err="1"/>
              <a:t>bylab</a:t>
            </a:r>
            <a:r>
              <a:rPr lang="nb-NO" sz="1050" dirty="0"/>
              <a:t> og politisk verksted og gi anbefalinger til videre bruk.</a:t>
            </a:r>
          </a:p>
        </p:txBody>
      </p:sp>
      <p:sp>
        <p:nvSpPr>
          <p:cNvPr id="4" name="TekstSylinder 3">
            <a:extLst>
              <a:ext uri="{FF2B5EF4-FFF2-40B4-BE49-F238E27FC236}">
                <a16:creationId xmlns:a16="http://schemas.microsoft.com/office/drawing/2014/main" id="{0DB5CF54-667B-EAF6-0938-2C636E6E76DE}"/>
              </a:ext>
            </a:extLst>
          </p:cNvPr>
          <p:cNvSpPr txBox="1"/>
          <p:nvPr/>
        </p:nvSpPr>
        <p:spPr>
          <a:xfrm>
            <a:off x="3908631" y="5657594"/>
            <a:ext cx="3184320" cy="4293483"/>
          </a:xfrm>
          <a:prstGeom prst="rect">
            <a:avLst/>
          </a:prstGeom>
          <a:noFill/>
        </p:spPr>
        <p:txBody>
          <a:bodyPr wrap="square" rtlCol="0">
            <a:spAutoFit/>
          </a:bodyPr>
          <a:lstStyle/>
          <a:p>
            <a:pPr algn="ctr"/>
            <a:r>
              <a:rPr lang="nb-NO" sz="1050" b="1" i="1" dirty="0">
                <a:solidFill>
                  <a:schemeClr val="accent2">
                    <a:lumMod val="60000"/>
                    <a:lumOff val="40000"/>
                  </a:schemeClr>
                </a:solidFill>
              </a:rPr>
              <a:t>Innovasjonenes bidrag til forståelsen av sosial bærekraft som begrep</a:t>
            </a:r>
          </a:p>
          <a:p>
            <a:pPr algn="just"/>
            <a:endParaRPr lang="nb-NO" sz="1050" dirty="0"/>
          </a:p>
          <a:p>
            <a:pPr algn="just"/>
            <a:r>
              <a:rPr lang="nb-NO" sz="1050" b="1" dirty="0">
                <a:solidFill>
                  <a:schemeClr val="bg1">
                    <a:lumMod val="50000"/>
                  </a:schemeClr>
                </a:solidFill>
              </a:rPr>
              <a:t>Stedskompasset</a:t>
            </a:r>
          </a:p>
          <a:p>
            <a:pPr algn="just"/>
            <a:r>
              <a:rPr lang="nb-NO" sz="1050" dirty="0"/>
              <a:t>Stedskompasset bidrar til å kontekstualisere sosial bærekraft ved å gi et bilde av innbyggernes opplevelse av eget nærmiljø med utgangspunkt i 14 definerte temaer. </a:t>
            </a:r>
          </a:p>
          <a:p>
            <a:pPr algn="just"/>
            <a:endParaRPr lang="nb-NO" sz="1050" dirty="0"/>
          </a:p>
          <a:p>
            <a:pPr algn="just"/>
            <a:r>
              <a:rPr lang="nb-NO" sz="1050" kern="100" dirty="0">
                <a:effectLst/>
                <a:ea typeface="Calibri" panose="020F0502020204030204" pitchFamily="34" charset="0"/>
                <a:cs typeface="Times New Roman" panose="02020603050405020304" pitchFamily="18" charset="0"/>
              </a:rPr>
              <a:t>Enkelt oppsummert er innbyggerne i Fredrikstad opptatt av at nærmiljøet preges av gode mennesker de har nærhet til, at det gir tilgang til tjenester som dekker hverdagslivets behov og at uterommene er estetiske og funksjonelle </a:t>
            </a:r>
            <a:r>
              <a:rPr lang="nb-NO" sz="1050" kern="100" dirty="0">
                <a:ea typeface="Calibri" panose="020F0502020204030204" pitchFamily="34" charset="0"/>
                <a:cs typeface="Times New Roman" panose="02020603050405020304" pitchFamily="18" charset="0"/>
              </a:rPr>
              <a:t>– at de </a:t>
            </a:r>
            <a:r>
              <a:rPr lang="nb-NO" sz="1050" kern="100" dirty="0">
                <a:effectLst/>
                <a:ea typeface="Calibri" panose="020F0502020204030204" pitchFamily="34" charset="0"/>
                <a:cs typeface="Times New Roman" panose="02020603050405020304" pitchFamily="18" charset="0"/>
              </a:rPr>
              <a:t>er enkle å ferdes i og åpner for aktivitet. Speiler vi </a:t>
            </a:r>
            <a:r>
              <a:rPr lang="nb-NO" sz="1050" kern="100" dirty="0">
                <a:ea typeface="Calibri" panose="020F0502020204030204" pitchFamily="34" charset="0"/>
                <a:cs typeface="Times New Roman" panose="02020603050405020304" pitchFamily="18" charset="0"/>
              </a:rPr>
              <a:t>disse faktorene i lys av </a:t>
            </a:r>
            <a:r>
              <a:rPr lang="nb-NO" sz="1050" kern="100" dirty="0">
                <a:effectLst/>
                <a:ea typeface="Calibri" panose="020F0502020204030204" pitchFamily="34" charset="0"/>
                <a:cs typeface="Times New Roman" panose="02020603050405020304" pitchFamily="18" charset="0"/>
              </a:rPr>
              <a:t>de to hoveddimensjonene identifisert i litteraturstudien, ser vi at de faktorene innbyggerne er opptatt av faller inn under både sosial robusthet og rettferdig tilgang til goder </a:t>
            </a:r>
            <a:r>
              <a:rPr lang="nb-NO" sz="1050" kern="100" dirty="0">
                <a:ea typeface="Calibri" panose="020F0502020204030204" pitchFamily="34" charset="0"/>
                <a:cs typeface="Times New Roman" panose="02020603050405020304" pitchFamily="18" charset="0"/>
              </a:rPr>
              <a:t>/fravær av </a:t>
            </a:r>
            <a:r>
              <a:rPr lang="nb-NO" sz="1050" kern="100" dirty="0">
                <a:effectLst/>
                <a:ea typeface="Calibri" panose="020F0502020204030204" pitchFamily="34" charset="0"/>
                <a:cs typeface="Times New Roman" panose="02020603050405020304" pitchFamily="18" charset="0"/>
              </a:rPr>
              <a:t>byrder:</a:t>
            </a:r>
          </a:p>
          <a:p>
            <a:endParaRPr lang="nb-NO" sz="1050" kern="100"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nb-NO" sz="1050" i="1" kern="100" dirty="0">
                <a:ea typeface="Calibri" panose="020F0502020204030204" pitchFamily="34" charset="0"/>
                <a:cs typeface="Times New Roman" panose="02020603050405020304" pitchFamily="18" charset="0"/>
              </a:rPr>
              <a:t>Sosial robusthet: </a:t>
            </a:r>
            <a:r>
              <a:rPr lang="nb-NO" sz="1050" kern="100" dirty="0">
                <a:ea typeface="Calibri" panose="020F0502020204030204" pitchFamily="34" charset="0"/>
                <a:cs typeface="Times New Roman" panose="02020603050405020304" pitchFamily="18" charset="0"/>
              </a:rPr>
              <a:t>Trygghet, identitet og tilhørighet, nære sosiale relasjoner</a:t>
            </a:r>
          </a:p>
          <a:p>
            <a:pPr marL="171450" indent="-171450">
              <a:buFont typeface="Arial" panose="020B0604020202020204" pitchFamily="34" charset="0"/>
              <a:buChar char="•"/>
            </a:pPr>
            <a:r>
              <a:rPr lang="nb-NO" sz="1050" kern="100" dirty="0">
                <a:effectLst/>
                <a:ea typeface="Calibri" panose="020F0502020204030204" pitchFamily="34" charset="0"/>
                <a:cs typeface="Times New Roman" panose="02020603050405020304" pitchFamily="18" charset="0"/>
              </a:rPr>
              <a:t> </a:t>
            </a:r>
            <a:r>
              <a:rPr lang="nb-NO" sz="1050" i="1" kern="100" dirty="0">
                <a:effectLst/>
                <a:ea typeface="Calibri" panose="020F0502020204030204" pitchFamily="34" charset="0"/>
                <a:cs typeface="Times New Roman" panose="02020603050405020304" pitchFamily="18" charset="0"/>
              </a:rPr>
              <a:t>Rettferdig tilgang til goder/fravær av byrder</a:t>
            </a:r>
            <a:r>
              <a:rPr lang="nb-NO" sz="1050" i="1" kern="100" dirty="0">
                <a:ea typeface="Calibri" panose="020F0502020204030204" pitchFamily="34" charset="0"/>
                <a:cs typeface="Times New Roman" panose="02020603050405020304" pitchFamily="18" charset="0"/>
              </a:rPr>
              <a:t>: </a:t>
            </a:r>
            <a:r>
              <a:rPr lang="nb-NO" sz="1050" kern="100" dirty="0">
                <a:ea typeface="Calibri" panose="020F0502020204030204" pitchFamily="34" charset="0"/>
                <a:cs typeface="Times New Roman" panose="02020603050405020304" pitchFamily="18" charset="0"/>
              </a:rPr>
              <a:t>Nærhet til tjenester og fritidstilbud, f</a:t>
            </a:r>
            <a:r>
              <a:rPr lang="nb-NO" sz="1050" kern="100" dirty="0">
                <a:effectLst/>
              </a:rPr>
              <a:t>ysisk tilgjengelig nærområde, estetiske og funksjonelle gater og offentlige rom, tilgang</a:t>
            </a:r>
            <a:endParaRPr lang="nb-NO" sz="1050" dirty="0"/>
          </a:p>
        </p:txBody>
      </p:sp>
      <p:sp>
        <p:nvSpPr>
          <p:cNvPr id="5" name="object 3">
            <a:extLst>
              <a:ext uri="{FF2B5EF4-FFF2-40B4-BE49-F238E27FC236}">
                <a16:creationId xmlns:a16="http://schemas.microsoft.com/office/drawing/2014/main" id="{213A0CD5-5100-9DB5-518B-99F8A0335E05}"/>
              </a:ext>
            </a:extLst>
          </p:cNvPr>
          <p:cNvSpPr/>
          <p:nvPr/>
        </p:nvSpPr>
        <p:spPr>
          <a:xfrm flipH="1">
            <a:off x="3755773" y="5778453"/>
            <a:ext cx="45719" cy="4291394"/>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10" name="Plassholder for lysbildenummer 9">
            <a:extLst>
              <a:ext uri="{FF2B5EF4-FFF2-40B4-BE49-F238E27FC236}">
                <a16:creationId xmlns:a16="http://schemas.microsoft.com/office/drawing/2014/main" id="{3CDA30BD-8D43-5317-8D8F-89795FEC83FF}"/>
              </a:ext>
            </a:extLst>
          </p:cNvPr>
          <p:cNvSpPr>
            <a:spLocks noGrp="1"/>
          </p:cNvSpPr>
          <p:nvPr>
            <p:ph type="sldNum" sz="quarter" idx="7"/>
          </p:nvPr>
        </p:nvSpPr>
        <p:spPr/>
        <p:txBody>
          <a:bodyPr/>
          <a:lstStyle/>
          <a:p>
            <a:fld id="{B6F15528-21DE-4FAA-801E-634DDDAF4B2B}" type="slidenum">
              <a:rPr lang="nb-NO" smtClean="0"/>
              <a:t>23</a:t>
            </a:fld>
            <a:endParaRPr lang="nb-NO"/>
          </a:p>
        </p:txBody>
      </p:sp>
    </p:spTree>
    <p:extLst>
      <p:ext uri="{BB962C8B-B14F-4D97-AF65-F5344CB8AC3E}">
        <p14:creationId xmlns:p14="http://schemas.microsoft.com/office/powerpoint/2010/main" val="4040463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78250" y="6455367"/>
            <a:ext cx="58316" cy="3707711"/>
          </a:xfrm>
          <a:custGeom>
            <a:avLst/>
            <a:gdLst/>
            <a:ahLst/>
            <a:cxnLst/>
            <a:rect l="l" t="t" r="r" b="b"/>
            <a:pathLst>
              <a:path h="5041900">
                <a:moveTo>
                  <a:pt x="0" y="0"/>
                </a:moveTo>
                <a:lnTo>
                  <a:pt x="0" y="5041645"/>
                </a:lnTo>
              </a:path>
            </a:pathLst>
          </a:custGeom>
          <a:ln w="12014">
            <a:solidFill>
              <a:srgbClr val="7E7E7E"/>
            </a:solidFill>
            <a:prstDash val="sysDot"/>
          </a:ln>
        </p:spPr>
        <p:txBody>
          <a:bodyPr wrap="square" lIns="0" tIns="0" rIns="0" bIns="0" rtlCol="0"/>
          <a:lstStyle/>
          <a:p>
            <a:endParaRPr/>
          </a:p>
        </p:txBody>
      </p:sp>
      <p:sp>
        <p:nvSpPr>
          <p:cNvPr id="3" name="object 3"/>
          <p:cNvSpPr/>
          <p:nvPr/>
        </p:nvSpPr>
        <p:spPr>
          <a:xfrm>
            <a:off x="3778250" y="813452"/>
            <a:ext cx="58316" cy="5641916"/>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10" name="object 10"/>
          <p:cNvSpPr txBox="1"/>
          <p:nvPr/>
        </p:nvSpPr>
        <p:spPr>
          <a:xfrm>
            <a:off x="397755" y="813452"/>
            <a:ext cx="3113794" cy="1066318"/>
          </a:xfrm>
          <a:prstGeom prst="rect">
            <a:avLst/>
          </a:prstGeom>
        </p:spPr>
        <p:txBody>
          <a:bodyPr vert="horz" wrap="square" lIns="0" tIns="12065" rIns="0" bIns="0" rtlCol="0" anchor="t">
            <a:spAutoFit/>
          </a:bodyPr>
          <a:lstStyle/>
          <a:p>
            <a:r>
              <a:rPr lang="nb-NO" sz="1050" kern="100" dirty="0">
                <a:effectLst/>
              </a:rPr>
              <a:t>til grøntområder</a:t>
            </a:r>
            <a:r>
              <a:rPr lang="nb-NO" sz="1200" kern="100" dirty="0"/>
              <a:t>, v</a:t>
            </a:r>
            <a:r>
              <a:rPr lang="nb-NO" sz="1050" kern="100" dirty="0">
                <a:effectLst/>
              </a:rPr>
              <a:t>edlikehold av bygninger, gater og plasser</a:t>
            </a:r>
          </a:p>
          <a:p>
            <a:endParaRPr lang="nb-NO" sz="1050" kern="100" dirty="0">
              <a:ea typeface="Calibri" panose="020F0502020204030204" pitchFamily="34" charset="0"/>
              <a:cs typeface="Times New Roman" panose="02020603050405020304" pitchFamily="18" charset="0"/>
            </a:endParaRPr>
          </a:p>
          <a:p>
            <a:r>
              <a:rPr lang="nb-NO" sz="1050" kern="100" dirty="0">
                <a:effectLst/>
                <a:ea typeface="Calibri" panose="020F0502020204030204" pitchFamily="34" charset="0"/>
                <a:cs typeface="Times New Roman" panose="02020603050405020304" pitchFamily="18" charset="0"/>
              </a:rPr>
              <a:t>Faktorene befolkningen trekker fram bekrefter </a:t>
            </a:r>
            <a:r>
              <a:rPr lang="nb-NO" sz="1050" kern="100" dirty="0">
                <a:ea typeface="Calibri" panose="020F0502020204030204" pitchFamily="34" charset="0"/>
                <a:cs typeface="Times New Roman" panose="02020603050405020304" pitchFamily="18" charset="0"/>
              </a:rPr>
              <a:t>altså </a:t>
            </a:r>
            <a:r>
              <a:rPr lang="nb-NO" sz="1050" kern="100" dirty="0">
                <a:effectLst/>
                <a:ea typeface="Calibri" panose="020F0502020204030204" pitchFamily="34" charset="0"/>
                <a:cs typeface="Times New Roman" panose="02020603050405020304" pitchFamily="18" charset="0"/>
              </a:rPr>
              <a:t>den teoretiske forståelsen av lokal sosial bærekraft identifisert i litteraturstudien (se tabell 1).</a:t>
            </a:r>
          </a:p>
          <a:p>
            <a:endParaRPr lang="nb-NO" sz="400" dirty="0">
              <a:cs typeface="Calibri"/>
            </a:endParaRPr>
          </a:p>
        </p:txBody>
      </p:sp>
      <p:sp>
        <p:nvSpPr>
          <p:cNvPr id="15" name="object 15"/>
          <p:cNvSpPr txBox="1"/>
          <p:nvPr/>
        </p:nvSpPr>
        <p:spPr>
          <a:xfrm>
            <a:off x="4044953" y="765200"/>
            <a:ext cx="3188406" cy="9495292"/>
          </a:xfrm>
          <a:prstGeom prst="rect">
            <a:avLst/>
          </a:prstGeom>
        </p:spPr>
        <p:txBody>
          <a:bodyPr vert="horz" wrap="square" lIns="0" tIns="12065" rIns="0" bIns="0" rtlCol="0" anchor="t">
            <a:spAutoFit/>
          </a:bodyPr>
          <a:lstStyle/>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Relasjonen mellom aktørene blir dermed viktig. Ofte reguleres innsatsen til de ulike aktørene formelt gjennom kontrakter, betaling, anbud og planlegging. Kvaliteten på denne reguleringen ligger til kommunen, og er et viktig premiss for hvilken tillit folk har til kommunen og til hverandre (Martinangeli et al 2023). Denne tillitten legger igjen grunnlaget for kollektiv handling – for å skape aktiviteter og tilbud sammen. </a:t>
            </a:r>
          </a:p>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Grunnen til at vi går litt dypere inn i dette er at resultatene peker i retning av at folk er </a:t>
            </a:r>
            <a:r>
              <a:rPr lang="nb-NO" sz="1050" kern="100" dirty="0">
                <a:ea typeface="Calibri" panose="020F0502020204030204" pitchFamily="34" charset="0"/>
                <a:cs typeface="Times New Roman" panose="02020603050405020304" pitchFamily="18" charset="0"/>
              </a:rPr>
              <a:t>særlig opptatt av kvaliteten til </a:t>
            </a:r>
            <a:r>
              <a:rPr lang="nb-NO" sz="1050" kern="100" dirty="0">
                <a:effectLst/>
                <a:ea typeface="Calibri" panose="020F0502020204030204" pitchFamily="34" charset="0"/>
                <a:cs typeface="Times New Roman" panose="02020603050405020304" pitchFamily="18" charset="0"/>
              </a:rPr>
              <a:t> tjenester og institusjoner de er avhengige av, mens bevisstheten om å påvirke de samme tjenestene og institusjonene er </a:t>
            </a:r>
            <a:r>
              <a:rPr lang="nb-NO" sz="1050" kern="100" dirty="0">
                <a:ea typeface="Calibri" panose="020F0502020204030204" pitchFamily="34" charset="0"/>
                <a:cs typeface="Times New Roman" panose="02020603050405020304" pitchFamily="18" charset="0"/>
              </a:rPr>
              <a:t>svak</a:t>
            </a:r>
            <a:r>
              <a:rPr lang="nb-NO" sz="1050" kern="100" dirty="0">
                <a:effectLst/>
                <a:ea typeface="Calibri" panose="020F0502020204030204" pitchFamily="34" charset="0"/>
                <a:cs typeface="Times New Roman" panose="02020603050405020304" pitchFamily="18" charset="0"/>
              </a:rPr>
              <a:t>ere. Stedskompasset viser at temaet «innflytelse og følelse av kontroll», som handler om befolkningens innflytelse og involvering i beslutningsprosesser, anses som minst viktig av de 14 temaene. Resultatet kan tolkes på flere måter. Det kan være et uttrykk for at de har tillitt til at de kommunale prosessene produserer gode resultater slik at de ikke trenger å involvere seg. Resultatet kan også handle om at de stort sett føler at de kan delta hvis de ønsker. Eller det kan være et uttrykk for avmakt, at innbyggerne ikke vet hvor og hvordan de skal henvende seg, eller ikke har tro på at de kan gjøre en forskjell. Den forholdsvis lave skåren kan også være uttrykk for likegyldighet, at man har lav bevissthet og interesse for politiske prosesser, og derfor anser innflytelse og kontroll med beslutningsprosessene som mindre viktig.</a:t>
            </a:r>
            <a:endParaRPr lang="nb-NO" sz="1050" kern="100" dirty="0">
              <a:ea typeface="Calibri" panose="020F0502020204030204" pitchFamily="34" charset="0"/>
              <a:cs typeface="Times New Roman" panose="02020603050405020304" pitchFamily="18" charset="0"/>
            </a:endParaRPr>
          </a:p>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Uansett årsak gir det et grunnlag for å reflektere omkring hvordan prosesser for å skape sosialt bærekraftige lokalsamfunn bør legges opp. Gitt den gjensidige avhengigheten mellom kommunens, private aktørers og befolkningens bidrag til sosial robusthet og utvikling av goder kommer en ikke unna kollektiv innsats. Steds-kompasset peker imidlertid mot at slike prosesser bør knyttes opp mot utvikling av konkrete fysiske og sosiale tiltak i nærmiljøet, det er de faktorene folk er aller mest opptatt av.</a:t>
            </a:r>
            <a:endParaRPr lang="nb-NO" sz="1050" kern="100" dirty="0">
              <a:ea typeface="Calibri" panose="020F0502020204030204" pitchFamily="34" charset="0"/>
              <a:cs typeface="Times New Roman" panose="02020603050405020304" pitchFamily="18" charset="0"/>
            </a:endParaRPr>
          </a:p>
          <a:p>
            <a:r>
              <a:rPr lang="nb-NO" sz="1050" b="1" kern="100" dirty="0" err="1">
                <a:solidFill>
                  <a:schemeClr val="bg1">
                    <a:lumMod val="50000"/>
                  </a:schemeClr>
                </a:solidFill>
                <a:effectLst/>
                <a:ea typeface="Calibri" panose="020F0502020204030204" pitchFamily="34" charset="0"/>
                <a:cs typeface="Times New Roman" panose="02020603050405020304" pitchFamily="18" charset="0"/>
              </a:rPr>
              <a:t>Bylab</a:t>
            </a:r>
            <a:endParaRPr lang="nb-NO" sz="1050" b="1" kern="100" dirty="0">
              <a:solidFill>
                <a:schemeClr val="bg1">
                  <a:lumMod val="50000"/>
                </a:schemeClr>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Sosiale og fysiske tjenester/tilbud stod i sentrum av diskusjonene også på </a:t>
            </a:r>
            <a:r>
              <a:rPr lang="nb-NO" sz="1050" kern="100" dirty="0" err="1">
                <a:effectLst/>
                <a:ea typeface="Calibri" panose="020F0502020204030204" pitchFamily="34" charset="0"/>
                <a:cs typeface="Times New Roman" panose="02020603050405020304" pitchFamily="18" charset="0"/>
              </a:rPr>
              <a:t>bylaben</a:t>
            </a:r>
            <a:r>
              <a:rPr lang="nb-NO" sz="1050" kern="100" dirty="0">
                <a:effectLst/>
                <a:ea typeface="Calibri" panose="020F0502020204030204" pitchFamily="34" charset="0"/>
                <a:cs typeface="Times New Roman" panose="02020603050405020304" pitchFamily="18" charset="0"/>
              </a:rPr>
              <a:t>. Nærmere bestemt betydningen av ressurser i form av engasjement, tid, hender og penger for å kunne sikre en sosialt bærekraftig utvikling. Budskapet fra Framtidsverkstedet er at styrket sosial bærekraft på Holmen-Trosvik er avhengig av: </a:t>
            </a:r>
          </a:p>
          <a:p>
            <a:pPr marL="342900" lvl="0" indent="-342900">
              <a:lnSpc>
                <a:spcPct val="107000"/>
              </a:lnSpc>
              <a:spcAft>
                <a:spcPts val="800"/>
              </a:spcAft>
              <a:buFont typeface="Times New Roman" panose="02020603050405020304" pitchFamily="18" charset="0"/>
              <a:buChar char="-"/>
              <a:tabLst>
                <a:tab pos="457200" algn="l"/>
              </a:tabLst>
            </a:pPr>
            <a:r>
              <a:rPr lang="nb-NO" sz="1050" i="1" kern="100" dirty="0">
                <a:ea typeface="Calibri" panose="020F0502020204030204" pitchFamily="34" charset="0"/>
                <a:cs typeface="Times New Roman" panose="02020603050405020304" pitchFamily="18" charset="0"/>
              </a:rPr>
              <a:t>E</a:t>
            </a:r>
            <a:r>
              <a:rPr lang="nb-NO" sz="1050" i="1" kern="100" dirty="0">
                <a:effectLst/>
                <a:ea typeface="Calibri" panose="020F0502020204030204" pitchFamily="34" charset="0"/>
                <a:cs typeface="Times New Roman" panose="02020603050405020304" pitchFamily="18" charset="0"/>
              </a:rPr>
              <a:t>n</a:t>
            </a:r>
            <a:r>
              <a:rPr lang="nb-NO" sz="1050" kern="100" dirty="0">
                <a:effectLst/>
                <a:ea typeface="Calibri" panose="020F0502020204030204" pitchFamily="34" charset="0"/>
                <a:cs typeface="Times New Roman" panose="02020603050405020304" pitchFamily="18" charset="0"/>
              </a:rPr>
              <a:t> </a:t>
            </a:r>
            <a:r>
              <a:rPr lang="nb-NO" sz="1050" i="1" kern="100" dirty="0">
                <a:effectLst/>
                <a:ea typeface="Calibri" panose="020F0502020204030204" pitchFamily="34" charset="0"/>
                <a:cs typeface="Times New Roman" panose="02020603050405020304" pitchFamily="18" charset="0"/>
              </a:rPr>
              <a:t>sosial grunnutrustning</a:t>
            </a:r>
            <a:r>
              <a:rPr lang="nb-NO" sz="1050" kern="100" dirty="0">
                <a:effectLst/>
                <a:ea typeface="Calibri" panose="020F0502020204030204" pitchFamily="34" charset="0"/>
                <a:cs typeface="Times New Roman" panose="02020603050405020304" pitchFamily="18" charset="0"/>
              </a:rPr>
              <a:t> som gjør det mulig for lokalsamfunnet å handle som et fellesskap, både internt i lokalsamfunnet og overfor andre aktører, som kommunen og næringslivet. </a:t>
            </a:r>
          </a:p>
          <a:p>
            <a:pPr marL="342900" indent="-342900">
              <a:lnSpc>
                <a:spcPct val="107000"/>
              </a:lnSpc>
              <a:spcAft>
                <a:spcPts val="800"/>
              </a:spcAft>
              <a:buFont typeface="Times New Roman" panose="02020603050405020304" pitchFamily="18" charset="0"/>
              <a:buChar char="-"/>
              <a:tabLst>
                <a:tab pos="457200" algn="l"/>
              </a:tabLst>
            </a:pPr>
            <a:r>
              <a:rPr lang="nb-NO" sz="1050" kern="100" dirty="0">
                <a:ea typeface="Calibri" panose="020F0502020204030204" pitchFamily="34" charset="0"/>
                <a:cs typeface="Times New Roman" panose="02020603050405020304" pitchFamily="18" charset="0"/>
              </a:rPr>
              <a:t>E</a:t>
            </a:r>
            <a:r>
              <a:rPr lang="nb-NO" sz="1050" kern="100" dirty="0">
                <a:effectLst/>
                <a:ea typeface="Calibri" panose="020F0502020204030204" pitchFamily="34" charset="0"/>
                <a:cs typeface="Times New Roman" panose="02020603050405020304" pitchFamily="18" charset="0"/>
              </a:rPr>
              <a:t>n </a:t>
            </a:r>
            <a:r>
              <a:rPr lang="nb-NO" sz="1050" i="1" kern="100" dirty="0">
                <a:effectLst/>
                <a:ea typeface="Calibri" panose="020F0502020204030204" pitchFamily="34" charset="0"/>
                <a:cs typeface="Times New Roman" panose="02020603050405020304" pitchFamily="18" charset="0"/>
              </a:rPr>
              <a:t>fysisk grunnutrustning </a:t>
            </a:r>
            <a:r>
              <a:rPr lang="nb-NO" sz="1050" kern="100" dirty="0">
                <a:effectLst/>
                <a:ea typeface="Calibri" panose="020F0502020204030204" pitchFamily="34" charset="0"/>
                <a:cs typeface="Times New Roman" panose="02020603050405020304" pitchFamily="18" charset="0"/>
              </a:rPr>
              <a:t>av fellesområdene gjennom oppgradering og vedlikehold, som skaper trivsel, stolthet og identitet.</a:t>
            </a:r>
          </a:p>
        </p:txBody>
      </p:sp>
      <p:sp>
        <p:nvSpPr>
          <p:cNvPr id="11" name="object 4">
            <a:extLst>
              <a:ext uri="{FF2B5EF4-FFF2-40B4-BE49-F238E27FC236}">
                <a16:creationId xmlns:a16="http://schemas.microsoft.com/office/drawing/2014/main" id="{BEF3A457-ACBA-4914-8560-6C475193D060}"/>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12" name="Rett linje 11">
            <a:extLst>
              <a:ext uri="{FF2B5EF4-FFF2-40B4-BE49-F238E27FC236}">
                <a16:creationId xmlns:a16="http://schemas.microsoft.com/office/drawing/2014/main" id="{FC87FB07-4B8A-4063-9FD9-183BC22DE1DA}"/>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7" name="Rectangle 2">
            <a:extLst>
              <a:ext uri="{FF2B5EF4-FFF2-40B4-BE49-F238E27FC236}">
                <a16:creationId xmlns:a16="http://schemas.microsoft.com/office/drawing/2014/main" id="{4AC186C6-66B9-8527-6EA8-89EF5255A8A2}"/>
              </a:ext>
            </a:extLst>
          </p:cNvPr>
          <p:cNvSpPr>
            <a:spLocks noChangeArrowheads="1"/>
          </p:cNvSpPr>
          <p:nvPr/>
        </p:nvSpPr>
        <p:spPr bwMode="auto">
          <a:xfrm>
            <a:off x="538163" y="5221288"/>
            <a:ext cx="755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
        <p:nvSpPr>
          <p:cNvPr id="8" name="object 15">
            <a:extLst>
              <a:ext uri="{FF2B5EF4-FFF2-40B4-BE49-F238E27FC236}">
                <a16:creationId xmlns:a16="http://schemas.microsoft.com/office/drawing/2014/main" id="{30EB114B-8EBF-0310-B683-AD32680ADB85}"/>
              </a:ext>
            </a:extLst>
          </p:cNvPr>
          <p:cNvSpPr txBox="1"/>
          <p:nvPr/>
        </p:nvSpPr>
        <p:spPr>
          <a:xfrm>
            <a:off x="397755" y="1879770"/>
            <a:ext cx="3113794" cy="8469370"/>
          </a:xfrm>
          <a:prstGeom prst="rect">
            <a:avLst/>
          </a:prstGeom>
        </p:spPr>
        <p:txBody>
          <a:bodyPr vert="horz" wrap="square" lIns="0" tIns="12065" rIns="0" bIns="0" rtlCol="0" anchor="t">
            <a:spAutoFit/>
          </a:bodyPr>
          <a:lstStyle/>
          <a:p>
            <a:pPr algn="just">
              <a:lnSpc>
                <a:spcPct val="107000"/>
              </a:lnSpc>
              <a:spcAft>
                <a:spcPts val="800"/>
              </a:spcAft>
            </a:pPr>
            <a:r>
              <a:rPr lang="nb-NO" sz="1050" kern="100" dirty="0">
                <a:effectLst/>
                <a:latin typeface="Calibri" panose="020F0502020204030204" pitchFamily="34" charset="0"/>
                <a:ea typeface="Calibri" panose="020F0502020204030204" pitchFamily="34" charset="0"/>
                <a:cs typeface="Times New Roman" panose="02020603050405020304" pitchFamily="18" charset="0"/>
              </a:rPr>
              <a:t>Hva forteller disse resultatene oss? For det første at det er de elementene som er tettest på og preger hverdagslivet som anses som viktigst av befolkningen. Befolkningen trives når nærmiljøet er vakkert, stille og rolig, sentrumsnært og med gode naboer, formulert slik av en respondent i spørreundersøkelsen:</a:t>
            </a:r>
          </a:p>
          <a:p>
            <a:pPr algn="just">
              <a:lnSpc>
                <a:spcPct val="107000"/>
              </a:lnSpc>
              <a:spcAft>
                <a:spcPts val="800"/>
              </a:spcAft>
            </a:pPr>
            <a:r>
              <a:rPr lang="nb-NO" sz="1050" i="1" kern="100" dirty="0">
                <a:effectLst/>
                <a:latin typeface="Calibri" panose="020F0502020204030204" pitchFamily="34" charset="0"/>
                <a:ea typeface="Calibri" panose="020F0502020204030204" pitchFamily="34" charset="0"/>
                <a:cs typeface="Times New Roman" panose="02020603050405020304" pitchFamily="18" charset="0"/>
              </a:rPr>
              <a:t>«Vi har både kultur, kino, bibliotek mm. Kort vei til sentrum, marka, vollene og sjøen. Gode kollektivmuligheter til Oslo. Vakkert bo-område med hyggelige mennesker» (svar på åpent spørsmål, hva trives du med i nærmiljøet).</a:t>
            </a:r>
          </a:p>
          <a:p>
            <a:pPr algn="just">
              <a:lnSpc>
                <a:spcPct val="107000"/>
              </a:lnSpc>
              <a:spcAft>
                <a:spcPts val="800"/>
              </a:spcAft>
            </a:pPr>
            <a:r>
              <a:rPr lang="nb-NO" sz="1050" kern="100" dirty="0">
                <a:effectLst/>
                <a:latin typeface="Calibri" panose="020F0502020204030204" pitchFamily="34" charset="0"/>
                <a:ea typeface="Calibri" panose="020F0502020204030204" pitchFamily="34" charset="0"/>
                <a:cs typeface="Times New Roman" panose="02020603050405020304" pitchFamily="18" charset="0"/>
              </a:rPr>
              <a:t>Godene som nevnes her står trolig i et gjensidig avhengighetsforhold til robusthets-elementene trygghet, identitet &amp; tilhørighet og nære relasjoner. Innholdsrike, sosiale, rolige og vakre omgivelser skaper identitet, trygghet og tilhørighet, som igjen legger grunnlag for initiativ til  ytterligere forbedringer i tilbud og omgivelser. Dermed kan en se for seg at det skapes positive, gjensidig forsterkende spiraler i enkelte lokalsamfunn.</a:t>
            </a:r>
          </a:p>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For det andre forteller resultatene oss at å skape slike gjensidig forsterkende spiraler krever at flere ulike aktører bidrar. Ser en nærmere på de godene som listes opp her, skal aktørene stort sett ikke bidra en og en</a:t>
            </a:r>
            <a:r>
              <a:rPr lang="nb-NO" sz="1050" kern="100" dirty="0">
                <a:ea typeface="Calibri" panose="020F0502020204030204" pitchFamily="34" charset="0"/>
                <a:cs typeface="Times New Roman" panose="02020603050405020304" pitchFamily="18" charset="0"/>
              </a:rPr>
              <a:t>. D</a:t>
            </a:r>
            <a:r>
              <a:rPr lang="nb-NO" sz="1050" kern="100" dirty="0">
                <a:effectLst/>
                <a:ea typeface="Calibri" panose="020F0502020204030204" pitchFamily="34" charset="0"/>
                <a:cs typeface="Times New Roman" panose="02020603050405020304" pitchFamily="18" charset="0"/>
              </a:rPr>
              <a:t>e skal virke sammen. Offentlige rom er et godt eksempel på det. Boliger, ulike offentlige og private bygninger, gater, torg og grøntområder eies, reguleres, driftes og vedlikeholdes av både det offentlige, private selskaper og enkeltindivider alt ettersom hvem som eier området, eller hvilken ansvarsfordeling som er avtalt (eller ikke avtalt). Slik er det også med tjenester. Kommunen er ofte involvert som regulator eller investor, mens selve tjenesten kan driftes og vedlikeholdes av private –  barnehager, legetjenester, kino, kafeer, osv. Befolkningen er involvert mest som brukere, eller via frivillige organisasjoner som drifter/ vedlikeholder av tjenester. </a:t>
            </a:r>
          </a:p>
          <a:p>
            <a:pPr algn="just">
              <a:lnSpc>
                <a:spcPct val="107000"/>
              </a:lnSpc>
              <a:spcAft>
                <a:spcPts val="800"/>
              </a:spcAft>
            </a:pPr>
            <a:r>
              <a:rPr lang="nb-NO" sz="1050" kern="100" dirty="0">
                <a:effectLst/>
                <a:ea typeface="Calibri" panose="020F0502020204030204" pitchFamily="34" charset="0"/>
                <a:cs typeface="Times New Roman" panose="02020603050405020304" pitchFamily="18" charset="0"/>
              </a:rPr>
              <a:t>Flytter vi fokus til faktorene som er nevnt under sosial robusthet, trygghet, identitet &amp; tilhørighet og nære sosiale relasjoner, </a:t>
            </a:r>
            <a:r>
              <a:rPr lang="nb-NO" sz="1050" kern="100" dirty="0">
                <a:ea typeface="Calibri" panose="020F0502020204030204" pitchFamily="34" charset="0"/>
                <a:cs typeface="Times New Roman" panose="02020603050405020304" pitchFamily="18" charset="0"/>
              </a:rPr>
              <a:t>finner vi</a:t>
            </a:r>
            <a:r>
              <a:rPr lang="nb-NO" sz="1050" kern="100" dirty="0">
                <a:effectLst/>
                <a:ea typeface="Calibri" panose="020F0502020204030204" pitchFamily="34" charset="0"/>
                <a:cs typeface="Times New Roman" panose="02020603050405020304" pitchFamily="18" charset="0"/>
              </a:rPr>
              <a:t> samme gjensidige avhengighet her. Relasjonen mellom innbyggerne og hvordan de opptrer overfor hverandre er viktig, men det er også det offentlige som planlegger av omgivelsene og utvikler av sosialt forebyggende og reparerende tjenester (politi, sosialt arbeid, legetjenester, </a:t>
            </a:r>
            <a:r>
              <a:rPr lang="nb-NO" sz="1050" kern="100" dirty="0">
                <a:ea typeface="Calibri" panose="020F0502020204030204" pitchFamily="34" charset="0"/>
                <a:cs typeface="Times New Roman" panose="02020603050405020304" pitchFamily="18" charset="0"/>
              </a:rPr>
              <a:t>osv</a:t>
            </a:r>
            <a:r>
              <a:rPr lang="nb-NO" sz="1050" kern="100" dirty="0">
                <a:effectLst/>
                <a:ea typeface="Calibri" panose="020F0502020204030204" pitchFamily="34" charset="0"/>
                <a:cs typeface="Times New Roman" panose="02020603050405020304" pitchFamily="18" charset="0"/>
              </a:rPr>
              <a:t>.) og ulike private tilbud som skaper identitet og tilhørighet (fotballag, historiske bygninger, </a:t>
            </a:r>
            <a:r>
              <a:rPr lang="nb-NO" sz="1050" kern="100" dirty="0">
                <a:ea typeface="Calibri" panose="020F0502020204030204" pitchFamily="34" charset="0"/>
                <a:cs typeface="Times New Roman" panose="02020603050405020304" pitchFamily="18" charset="0"/>
              </a:rPr>
              <a:t>osv</a:t>
            </a:r>
            <a:r>
              <a:rPr lang="nb-NO" sz="1050" kern="100" dirty="0">
                <a:effectLst/>
                <a:ea typeface="Calibri" panose="020F0502020204030204" pitchFamily="34" charset="0"/>
                <a:cs typeface="Times New Roman" panose="02020603050405020304" pitchFamily="18" charset="0"/>
              </a:rPr>
              <a:t>.). </a:t>
            </a:r>
          </a:p>
          <a:p>
            <a:pPr algn="just">
              <a:lnSpc>
                <a:spcPct val="107000"/>
              </a:lnSpc>
              <a:spcAft>
                <a:spcPts val="800"/>
              </a:spcAft>
            </a:pPr>
            <a:endParaRPr lang="nb-NO" sz="105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Plassholder for lysbildenummer 4">
            <a:extLst>
              <a:ext uri="{FF2B5EF4-FFF2-40B4-BE49-F238E27FC236}">
                <a16:creationId xmlns:a16="http://schemas.microsoft.com/office/drawing/2014/main" id="{DCFE0041-FE98-84AC-D651-4AFCE3544FC0}"/>
              </a:ext>
            </a:extLst>
          </p:cNvPr>
          <p:cNvSpPr>
            <a:spLocks noGrp="1"/>
          </p:cNvSpPr>
          <p:nvPr>
            <p:ph type="sldNum" sz="quarter" idx="7"/>
          </p:nvPr>
        </p:nvSpPr>
        <p:spPr/>
        <p:txBody>
          <a:bodyPr/>
          <a:lstStyle/>
          <a:p>
            <a:fld id="{B6F15528-21DE-4FAA-801E-634DDDAF4B2B}" type="slidenum">
              <a:rPr lang="nb-NO" smtClean="0"/>
              <a:t>24</a:t>
            </a:fld>
            <a:endParaRPr lang="nb-NO" dirty="0"/>
          </a:p>
        </p:txBody>
      </p:sp>
    </p:spTree>
    <p:extLst>
      <p:ext uri="{BB962C8B-B14F-4D97-AF65-F5344CB8AC3E}">
        <p14:creationId xmlns:p14="http://schemas.microsoft.com/office/powerpoint/2010/main" val="4113466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78250" y="6455367"/>
            <a:ext cx="58316" cy="3707711"/>
          </a:xfrm>
          <a:custGeom>
            <a:avLst/>
            <a:gdLst/>
            <a:ahLst/>
            <a:cxnLst/>
            <a:rect l="l" t="t" r="r" b="b"/>
            <a:pathLst>
              <a:path h="5041900">
                <a:moveTo>
                  <a:pt x="0" y="0"/>
                </a:moveTo>
                <a:lnTo>
                  <a:pt x="0" y="5041645"/>
                </a:lnTo>
              </a:path>
            </a:pathLst>
          </a:custGeom>
          <a:ln w="12014">
            <a:solidFill>
              <a:srgbClr val="7E7E7E"/>
            </a:solidFill>
            <a:prstDash val="sysDot"/>
          </a:ln>
        </p:spPr>
        <p:txBody>
          <a:bodyPr wrap="square" lIns="0" tIns="0" rIns="0" bIns="0" rtlCol="0"/>
          <a:lstStyle/>
          <a:p>
            <a:endParaRPr/>
          </a:p>
        </p:txBody>
      </p:sp>
      <p:sp>
        <p:nvSpPr>
          <p:cNvPr id="3" name="object 3"/>
          <p:cNvSpPr/>
          <p:nvPr/>
        </p:nvSpPr>
        <p:spPr>
          <a:xfrm>
            <a:off x="3778250" y="813452"/>
            <a:ext cx="58316" cy="5641916"/>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10" name="object 10"/>
          <p:cNvSpPr txBox="1"/>
          <p:nvPr/>
        </p:nvSpPr>
        <p:spPr>
          <a:xfrm>
            <a:off x="456070" y="813452"/>
            <a:ext cx="3113794" cy="9553256"/>
          </a:xfrm>
          <a:prstGeom prst="rect">
            <a:avLst/>
          </a:prstGeom>
        </p:spPr>
        <p:txBody>
          <a:bodyPr vert="horz" wrap="square" lIns="0" tIns="12065" rIns="0" bIns="0" rtlCol="0" anchor="t">
            <a:spAutoFit/>
          </a:bodyPr>
          <a:lstStyle/>
          <a:p>
            <a:pPr algn="just">
              <a:lnSpc>
                <a:spcPct val="107000"/>
              </a:lnSpc>
              <a:spcAft>
                <a:spcPts val="800"/>
              </a:spcAft>
            </a:pPr>
            <a:r>
              <a:rPr lang="nb-NO" sz="1050" kern="100" dirty="0">
                <a:ea typeface="Calibri" panose="020F0502020204030204" pitchFamily="34" charset="0"/>
                <a:cs typeface="Times New Roman" panose="02020603050405020304" pitchFamily="18" charset="0"/>
              </a:rPr>
              <a:t>Den sosiale og fysiske grunnutrustningen er en forutsetning for lokal sosial bærekraft. I løpet av  </a:t>
            </a:r>
            <a:r>
              <a:rPr lang="nb-NO" sz="1050" kern="100" dirty="0" err="1">
                <a:ea typeface="Calibri" panose="020F0502020204030204" pitchFamily="34" charset="0"/>
                <a:cs typeface="Times New Roman" panose="02020603050405020304" pitchFamily="18" charset="0"/>
              </a:rPr>
              <a:t>SOSLOKALs</a:t>
            </a:r>
            <a:r>
              <a:rPr lang="nb-NO" sz="1050" kern="100" dirty="0">
                <a:ea typeface="Calibri" panose="020F0502020204030204" pitchFamily="34" charset="0"/>
                <a:cs typeface="Times New Roman" panose="02020603050405020304" pitchFamily="18" charset="0"/>
              </a:rPr>
              <a:t> innovasjoner i de tre kommunene har det blitt tydelig at ansvarsforholdene og rollefordelingen mellom lokalsamfunn og kommune er uklar, både når det gjelder den sosiale og den fysiske grunnutrustningen. Den sosiale grunnutrustningen, kapasiteten til kollektiv handling, kan styrkes enten gjennom økt kommunal tilstedeværelse eller gjennom aktivisering av nye og flere  grupper i lokalsamfunnet. Den fysiske grunnutrustningen i form av tilgjengelige, attraktive og aktivitetsskapende omgivelser er avhengig av at ansvar og roller knyttet til drift og vedlikehold avklares mellom kommunen, private grunneiere og innbyggere. Både den fysiske og sosiale grunnutrustningen handler altså om </a:t>
            </a:r>
            <a:r>
              <a:rPr lang="nb-NO" sz="1050" kern="100" dirty="0" err="1">
                <a:ea typeface="Calibri" panose="020F0502020204030204" pitchFamily="34" charset="0"/>
                <a:cs typeface="Times New Roman" panose="02020603050405020304" pitchFamily="18" charset="0"/>
              </a:rPr>
              <a:t>samskaping</a:t>
            </a:r>
            <a:r>
              <a:rPr lang="nb-NO" sz="1050" kern="100" dirty="0">
                <a:ea typeface="Calibri" panose="020F0502020204030204" pitchFamily="34" charset="0"/>
                <a:cs typeface="Times New Roman" panose="02020603050405020304" pitchFamily="18" charset="0"/>
              </a:rPr>
              <a:t> og kapasitet for </a:t>
            </a:r>
            <a:r>
              <a:rPr lang="nb-NO" sz="1050" kern="100" dirty="0" err="1">
                <a:ea typeface="Calibri" panose="020F0502020204030204" pitchFamily="34" charset="0"/>
                <a:cs typeface="Times New Roman" panose="02020603050405020304" pitchFamily="18" charset="0"/>
              </a:rPr>
              <a:t>samskaping</a:t>
            </a:r>
            <a:r>
              <a:rPr lang="nb-NO" sz="1050" kern="100" dirty="0">
                <a:ea typeface="Calibri" panose="020F0502020204030204" pitchFamily="34" charset="0"/>
                <a:cs typeface="Times New Roman" panose="02020603050405020304" pitchFamily="18" charset="0"/>
              </a:rPr>
              <a:t> mellom ulike aktører,  både internt i lokalsamfunnet og mellom kommunen og lokalsamfunnet.</a:t>
            </a:r>
            <a:endParaRPr lang="nb-NO" sz="105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nb-NO" sz="1050" kern="100" dirty="0">
                <a:ea typeface="Calibri" panose="020F0502020204030204" pitchFamily="34" charset="0"/>
                <a:cs typeface="Times New Roman" panose="02020603050405020304" pitchFamily="18" charset="0"/>
              </a:rPr>
              <a:t>M</a:t>
            </a:r>
            <a:r>
              <a:rPr lang="nb-NO" sz="1050" kern="100" dirty="0">
                <a:effectLst/>
                <a:ea typeface="Calibri" panose="020F0502020204030204" pitchFamily="34" charset="0"/>
                <a:cs typeface="Times New Roman" panose="02020603050405020304" pitchFamily="18" charset="0"/>
              </a:rPr>
              <a:t>ens </a:t>
            </a:r>
            <a:r>
              <a:rPr lang="nb-NO" sz="1050" kern="100" dirty="0" err="1">
                <a:effectLst/>
                <a:ea typeface="Calibri" panose="020F0502020204030204" pitchFamily="34" charset="0"/>
                <a:cs typeface="Times New Roman" panose="02020603050405020304" pitchFamily="18" charset="0"/>
              </a:rPr>
              <a:t>bylaben</a:t>
            </a:r>
            <a:r>
              <a:rPr lang="nb-NO" sz="1050" kern="100" dirty="0">
                <a:effectLst/>
                <a:ea typeface="Calibri" panose="020F0502020204030204" pitchFamily="34" charset="0"/>
                <a:cs typeface="Times New Roman" panose="02020603050405020304" pitchFamily="18" charset="0"/>
              </a:rPr>
              <a:t> i Kristiansand og Stavanger pekte på betydningen av en infrastruktur som sikrer </a:t>
            </a:r>
            <a:r>
              <a:rPr lang="nb-NO" sz="1050" kern="100" dirty="0" err="1">
                <a:effectLst/>
                <a:ea typeface="Calibri" panose="020F0502020204030204" pitchFamily="34" charset="0"/>
                <a:cs typeface="Times New Roman" panose="02020603050405020304" pitchFamily="18" charset="0"/>
              </a:rPr>
              <a:t>samskaping</a:t>
            </a:r>
            <a:r>
              <a:rPr lang="nb-NO" sz="1050" kern="100" dirty="0">
                <a:effectLst/>
                <a:ea typeface="Calibri" panose="020F0502020204030204" pitchFamily="34" charset="0"/>
                <a:cs typeface="Times New Roman" panose="02020603050405020304" pitchFamily="18" charset="0"/>
              </a:rPr>
              <a:t> horisontalt mellom ulike private og kommunale aktører og vertikalt mellom ulike styringsnivåer, peker resultatene fra Fredrikstad på ressursene som skapes og kanaliseres </a:t>
            </a:r>
            <a:r>
              <a:rPr lang="nb-NO" sz="1050" i="1" kern="100" dirty="0">
                <a:effectLst/>
                <a:ea typeface="Calibri" panose="020F0502020204030204" pitchFamily="34" charset="0"/>
                <a:cs typeface="Times New Roman" panose="02020603050405020304" pitchFamily="18" charset="0"/>
              </a:rPr>
              <a:t>i</a:t>
            </a:r>
            <a:r>
              <a:rPr lang="nb-NO" sz="1050" kern="100" dirty="0">
                <a:effectLst/>
                <a:ea typeface="Calibri" panose="020F0502020204030204" pitchFamily="34" charset="0"/>
                <a:cs typeface="Times New Roman" panose="02020603050405020304" pitchFamily="18" charset="0"/>
              </a:rPr>
              <a:t> infrastrukturen. Det må finnes en robusthet, både i lokalsamfunnet og hos kommunen, som evner å ta infrastrukturen i bruk og fylle den med innhold.</a:t>
            </a:r>
            <a:r>
              <a:rPr lang="nb-NO" sz="1050" kern="100" dirty="0">
                <a:ea typeface="Calibri" panose="020F0502020204030204" pitchFamily="34" charset="0"/>
                <a:cs typeface="Times New Roman" panose="02020603050405020304" pitchFamily="18" charset="0"/>
              </a:rPr>
              <a:t> Vi ser altså at det er en gjensidig avhengighet både strukturelt og kapasitetsmessig. For at </a:t>
            </a:r>
            <a:r>
              <a:rPr lang="nb-NO" sz="1050" kern="100" dirty="0" err="1">
                <a:ea typeface="Calibri" panose="020F0502020204030204" pitchFamily="34" charset="0"/>
                <a:cs typeface="Times New Roman" panose="02020603050405020304" pitchFamily="18" charset="0"/>
              </a:rPr>
              <a:t>samskaping</a:t>
            </a:r>
            <a:r>
              <a:rPr lang="nb-NO" sz="1050" kern="100" dirty="0">
                <a:ea typeface="Calibri" panose="020F0502020204030204" pitchFamily="34" charset="0"/>
                <a:cs typeface="Times New Roman" panose="02020603050405020304" pitchFamily="18" charset="0"/>
              </a:rPr>
              <a:t> skal fungere må det finnes strukturer, både internt i kommune og lokalsamfunn og mellom dem, som inviterer til </a:t>
            </a:r>
            <a:r>
              <a:rPr lang="nb-NO" sz="1050" kern="100" dirty="0" err="1">
                <a:ea typeface="Calibri" panose="020F0502020204030204" pitchFamily="34" charset="0"/>
                <a:cs typeface="Times New Roman" panose="02020603050405020304" pitchFamily="18" charset="0"/>
              </a:rPr>
              <a:t>samskaping</a:t>
            </a:r>
            <a:r>
              <a:rPr lang="nb-NO" sz="1050" kern="100" dirty="0">
                <a:ea typeface="Calibri" panose="020F0502020204030204" pitchFamily="34" charset="0"/>
                <a:cs typeface="Times New Roman" panose="02020603050405020304" pitchFamily="18" charset="0"/>
              </a:rPr>
              <a:t>. Dersom strukturer bygges ensidig i lokalsamfunnet, uten å gjøre tilsvarende i kommunen vil prosesser og initiativer stoppe opp. På samme måte er det kapasitetsmessig. Både kommunen og lokalsamfunnet trenger tilgang på nødvendige ressurser, i form av hoder, hender og penger, for at initiativer kan følges opp og realiseres. </a:t>
            </a:r>
          </a:p>
          <a:p>
            <a:pPr algn="just">
              <a:lnSpc>
                <a:spcPct val="107000"/>
              </a:lnSpc>
              <a:spcAft>
                <a:spcPts val="800"/>
              </a:spcAft>
            </a:pPr>
            <a:r>
              <a:rPr lang="nb-NO" sz="1050" kern="100" dirty="0">
                <a:ea typeface="Calibri" panose="020F0502020204030204" pitchFamily="34" charset="0"/>
                <a:cs typeface="Times New Roman" panose="02020603050405020304" pitchFamily="18" charset="0"/>
              </a:rPr>
              <a:t>Lokal sosial bærekraft er altså avhengig av 1) strukturer som sikrer </a:t>
            </a:r>
            <a:r>
              <a:rPr lang="nb-NO" sz="1050" kern="100" dirty="0" err="1">
                <a:ea typeface="Calibri" panose="020F0502020204030204" pitchFamily="34" charset="0"/>
                <a:cs typeface="Times New Roman" panose="02020603050405020304" pitchFamily="18" charset="0"/>
              </a:rPr>
              <a:t>samskaping</a:t>
            </a:r>
            <a:r>
              <a:rPr lang="nb-NO" sz="1050" kern="100" dirty="0">
                <a:ea typeface="Calibri" panose="020F0502020204030204" pitchFamily="34" charset="0"/>
                <a:cs typeface="Times New Roman" panose="02020603050405020304" pitchFamily="18" charset="0"/>
              </a:rPr>
              <a:t> innad i, og mellom, områder og organisasjoner (administrasjon, politikk, lokalsamfunn), og 2) kapasitet og ressurser i de samme områdene og organisasjonene, som gir noe å forhandle, utvikle og drive </a:t>
            </a:r>
            <a:r>
              <a:rPr lang="nb-NO" sz="1050" kern="100" dirty="0" err="1">
                <a:ea typeface="Calibri" panose="020F0502020204030204" pitchFamily="34" charset="0"/>
                <a:cs typeface="Times New Roman" panose="02020603050405020304" pitchFamily="18" charset="0"/>
              </a:rPr>
              <a:t>samskaping</a:t>
            </a:r>
            <a:r>
              <a:rPr lang="nb-NO" sz="1050" kern="100" dirty="0">
                <a:ea typeface="Calibri" panose="020F0502020204030204" pitchFamily="34" charset="0"/>
                <a:cs typeface="Times New Roman" panose="02020603050405020304" pitchFamily="18" charset="0"/>
              </a:rPr>
              <a:t> om. I Fredrikstads tilfelle synes det mest prekære å være tilgang på ressurser, både i kommunen og i Holmen/</a:t>
            </a:r>
            <a:r>
              <a:rPr lang="nb-NO" sz="1050" kern="100" dirty="0" err="1">
                <a:ea typeface="Calibri" panose="020F0502020204030204" pitchFamily="34" charset="0"/>
                <a:cs typeface="Times New Roman" panose="02020603050405020304" pitchFamily="18" charset="0"/>
              </a:rPr>
              <a:t>Seut</a:t>
            </a:r>
            <a:r>
              <a:rPr lang="nb-NO" sz="1050" kern="100" dirty="0">
                <a:ea typeface="Calibri" panose="020F0502020204030204" pitchFamily="34" charset="0"/>
                <a:cs typeface="Times New Roman" panose="02020603050405020304" pitchFamily="18" charset="0"/>
              </a:rPr>
              <a:t>. </a:t>
            </a:r>
            <a:endParaRPr lang="nb-NO" sz="1050" kern="100" dirty="0">
              <a:effectLst/>
              <a:ea typeface="Calibri" panose="020F0502020204030204" pitchFamily="34" charset="0"/>
              <a:cs typeface="Times New Roman" panose="02020603050405020304" pitchFamily="18" charset="0"/>
            </a:endParaRPr>
          </a:p>
          <a:p>
            <a:pPr algn="just"/>
            <a:r>
              <a:rPr lang="nb-NO" sz="1050" b="1" kern="100" dirty="0">
                <a:solidFill>
                  <a:schemeClr val="bg1">
                    <a:lumMod val="50000"/>
                  </a:schemeClr>
                </a:solidFill>
                <a:effectLst/>
                <a:ea typeface="Calibri" panose="020F0502020204030204" pitchFamily="34" charset="0"/>
                <a:cs typeface="Times New Roman" panose="02020603050405020304" pitchFamily="18" charset="0"/>
              </a:rPr>
              <a:t>Politisk verksted</a:t>
            </a:r>
          </a:p>
          <a:p>
            <a:pPr algn="just"/>
            <a:r>
              <a:rPr lang="nb-NO" sz="1050" kern="100" dirty="0">
                <a:effectLst/>
                <a:ea typeface="Calibri" panose="020F0502020204030204" pitchFamily="34" charset="0"/>
                <a:cs typeface="Times New Roman" panose="02020603050405020304" pitchFamily="18" charset="0"/>
              </a:rPr>
              <a:t>Fredrikstad har arbeidet med folkehelse og sosial ulikhet  lenge. Det politiske verkstedet handlet derfor mindre om hvordan sosial bærekraft kan sikres oppmerksomhet og hva sosial bærekraft </a:t>
            </a:r>
            <a:r>
              <a:rPr lang="nb-NO" sz="1050" kern="100" dirty="0">
                <a:ea typeface="Calibri" panose="020F0502020204030204" pitchFamily="34" charset="0"/>
                <a:cs typeface="Times New Roman" panose="02020603050405020304" pitchFamily="18" charset="0"/>
              </a:rPr>
              <a:t>betyr i en lokal kontekst enn i de andre byene. Deltakerne var snarere opptatt av</a:t>
            </a:r>
            <a:r>
              <a:rPr lang="nb-NO" sz="1050" kern="100" dirty="0">
                <a:effectLst/>
                <a:ea typeface="Calibri" panose="020F0502020204030204" pitchFamily="34" charset="0"/>
                <a:cs typeface="Times New Roman" panose="02020603050405020304" pitchFamily="18" charset="0"/>
              </a:rPr>
              <a:t> hvordan prosesser og tiltak kan bidra til å realisere sosial bærekraft-ambisjoner i praksis. Det politiske verkstedet, som bestod av representanter fra flere politiske utvalg og</a:t>
            </a:r>
          </a:p>
        </p:txBody>
      </p:sp>
      <p:sp>
        <p:nvSpPr>
          <p:cNvPr id="15" name="object 15"/>
          <p:cNvSpPr txBox="1"/>
          <p:nvPr/>
        </p:nvSpPr>
        <p:spPr>
          <a:xfrm>
            <a:off x="3986636" y="813452"/>
            <a:ext cx="3113794" cy="8899231"/>
          </a:xfrm>
          <a:prstGeom prst="rect">
            <a:avLst/>
          </a:prstGeom>
        </p:spPr>
        <p:txBody>
          <a:bodyPr vert="horz" wrap="square" lIns="0" tIns="12065" rIns="0" bIns="0" rtlCol="0" anchor="t">
            <a:spAutoFit/>
          </a:bodyPr>
          <a:lstStyle/>
          <a:p>
            <a:pPr algn="just"/>
            <a:r>
              <a:rPr lang="nb-NO" sz="1050" kern="100" dirty="0">
                <a:effectLst/>
                <a:ea typeface="Calibri" panose="020F0502020204030204" pitchFamily="34" charset="0"/>
                <a:cs typeface="Times New Roman" panose="02020603050405020304" pitchFamily="18" charset="0"/>
              </a:rPr>
              <a:t>ulike deler av administrasjonen, gikk direkte inn i funnene fra stedskompasset og </a:t>
            </a:r>
            <a:r>
              <a:rPr lang="nb-NO" sz="1050" kern="100" dirty="0" err="1">
                <a:effectLst/>
                <a:ea typeface="Calibri" panose="020F0502020204030204" pitchFamily="34" charset="0"/>
                <a:cs typeface="Times New Roman" panose="02020603050405020304" pitchFamily="18" charset="0"/>
              </a:rPr>
              <a:t>bylaben</a:t>
            </a:r>
            <a:r>
              <a:rPr lang="nb-NO" sz="1050" kern="100" dirty="0">
                <a:effectLst/>
                <a:ea typeface="Calibri" panose="020F0502020204030204" pitchFamily="34" charset="0"/>
                <a:cs typeface="Times New Roman" panose="02020603050405020304" pitchFamily="18" charset="0"/>
              </a:rPr>
              <a:t> og utviklet nye ideer på grunnlag av disse. </a:t>
            </a:r>
          </a:p>
          <a:p>
            <a:pPr algn="just"/>
            <a:endParaRPr lang="nb-NO" sz="1050" kern="100" dirty="0">
              <a:effectLst/>
              <a:ea typeface="Calibri" panose="020F0502020204030204" pitchFamily="34" charset="0"/>
              <a:cs typeface="Times New Roman" panose="02020603050405020304" pitchFamily="18" charset="0"/>
            </a:endParaRPr>
          </a:p>
          <a:p>
            <a:r>
              <a:rPr lang="nb-NO" sz="1050" kern="100" dirty="0">
                <a:effectLst/>
                <a:ea typeface="Calibri" panose="020F0502020204030204" pitchFamily="34" charset="0"/>
                <a:cs typeface="Times New Roman" panose="02020603050405020304" pitchFamily="18" charset="0"/>
              </a:rPr>
              <a:t>Et moment står særlig ut som et innovativt bidrag til hvordan en kan skape en sterkere sosial og fysisk grunnutrustning i lokalsamfunnet som samtidig er koblet opp mot en infrastruktur for </a:t>
            </a:r>
            <a:r>
              <a:rPr lang="nb-NO" sz="1050" kern="100" dirty="0" err="1">
                <a:effectLst/>
                <a:ea typeface="Calibri" panose="020F0502020204030204" pitchFamily="34" charset="0"/>
                <a:cs typeface="Times New Roman" panose="02020603050405020304" pitchFamily="18" charset="0"/>
              </a:rPr>
              <a:t>samskaping</a:t>
            </a:r>
            <a:r>
              <a:rPr lang="nb-NO" sz="1050" kern="100" dirty="0">
                <a:effectLst/>
                <a:ea typeface="Calibri" panose="020F0502020204030204" pitchFamily="34" charset="0"/>
                <a:cs typeface="Times New Roman" panose="02020603050405020304" pitchFamily="18" charset="0"/>
              </a:rPr>
              <a:t>: Å styrke den </a:t>
            </a:r>
          </a:p>
          <a:p>
            <a:pPr algn="just"/>
            <a:r>
              <a:rPr lang="nb-NO" sz="1050" kern="100" dirty="0">
                <a:effectLst/>
                <a:ea typeface="Calibri" panose="020F0502020204030204" pitchFamily="34" charset="0"/>
                <a:cs typeface="Times New Roman" panose="02020603050405020304" pitchFamily="18" charset="0"/>
              </a:rPr>
              <a:t>sosiale grunnutrustningen ved å etablere en sosial møteplass for lokalbefolkningen med en kommunalt finansiert koordinator til stede i 50 prosent stilling og (og dette er det nyskapende): hvor relevante tjenester er koblet på. På bakgrunn av funnene over er dette interessant. Forslaget bygger opp under innbyggernes sterke fokus på tjenester og tilbud samtidig som det støtter opp under viktigheten av sosial kapasitet i form av sosiale relasjoner mellom innbyggerne og tilgang til ressurser. </a:t>
            </a:r>
          </a:p>
          <a:p>
            <a:endParaRPr lang="nb-NO" sz="1050" kern="100" dirty="0">
              <a:ea typeface="Calibri" panose="020F0502020204030204" pitchFamily="34" charset="0"/>
              <a:cs typeface="Times New Roman" panose="02020603050405020304" pitchFamily="18" charset="0"/>
            </a:endParaRPr>
          </a:p>
          <a:p>
            <a:pPr algn="just"/>
            <a:r>
              <a:rPr lang="nb-NO" sz="1050" kern="100" dirty="0">
                <a:effectLst/>
                <a:ea typeface="Calibri" panose="020F0502020204030204" pitchFamily="34" charset="0"/>
                <a:cs typeface="Times New Roman" panose="02020603050405020304" pitchFamily="18" charset="0"/>
              </a:rPr>
              <a:t>Sterkere involvering av tjenestene i lokal-samfunnsutviklingen kom opp som en idé også hos politikerne i Stavanger, men i Fredrikstad ble selve organiseringen mer konkretisert gjennom forslaget om å etablere en sosial møteplass som gir en felles institusjonell ramme for tjenestenes aktivitet i lokalsamfunnet. I praksis finnes det potensial for dette også i Kvernevik i Stavanger, de har bygget nytt bydelshus med tilstedeværelse av en koordinator. </a:t>
            </a:r>
          </a:p>
          <a:p>
            <a:endParaRPr lang="nb-NO" sz="1050" kern="100" dirty="0">
              <a:ea typeface="Calibri" panose="020F0502020204030204" pitchFamily="34" charset="0"/>
              <a:cs typeface="Times New Roman" panose="02020603050405020304" pitchFamily="18" charset="0"/>
            </a:endParaRPr>
          </a:p>
          <a:p>
            <a:pPr algn="just"/>
            <a:r>
              <a:rPr lang="nb-NO" sz="1050" kern="100" dirty="0">
                <a:effectLst/>
                <a:ea typeface="Calibri" panose="020F0502020204030204" pitchFamily="34" charset="0"/>
                <a:cs typeface="Times New Roman" panose="02020603050405020304" pitchFamily="18" charset="0"/>
              </a:rPr>
              <a:t>Et springende punkt </a:t>
            </a:r>
            <a:r>
              <a:rPr lang="nb-NO" sz="1050" kern="100" dirty="0">
                <a:ea typeface="Calibri" panose="020F0502020204030204" pitchFamily="34" charset="0"/>
                <a:cs typeface="Times New Roman" panose="02020603050405020304" pitchFamily="18" charset="0"/>
              </a:rPr>
              <a:t>ved å engasjere tjenestene bredere i lokalsamfunnet </a:t>
            </a:r>
            <a:r>
              <a:rPr lang="nb-NO" sz="1050" kern="100" dirty="0">
                <a:effectLst/>
                <a:ea typeface="Calibri" panose="020F0502020204030204" pitchFamily="34" charset="0"/>
                <a:cs typeface="Times New Roman" panose="02020603050405020304" pitchFamily="18" charset="0"/>
              </a:rPr>
              <a:t>er selvfølgelig om tjenestene selv er interessert i å flytte seg fysisk nærmere befolkningen og ta et bredere samfunnsutviklingsmandat inn i virksomheten. Trolig vil virksomhetene måtte vri ressursbruk, målsettinger og den faglige kulturen for å tilpasse seg forventningen om en mer utadvendt og samskapende tilnærming. Ikke minst fordi politikerne ser for seg at lokalbefolkningen skal aktiviseres ytterligere i lokalsamfunnsutviklingen ved at det etableres et oppgaveutvalg som kan arbeide med områdeutvikling. </a:t>
            </a:r>
          </a:p>
          <a:p>
            <a:endParaRPr lang="nb-NO" sz="1050" kern="100" dirty="0">
              <a:effectLst/>
              <a:ea typeface="Calibri" panose="020F0502020204030204" pitchFamily="34" charset="0"/>
              <a:cs typeface="Times New Roman" panose="02020603050405020304" pitchFamily="18" charset="0"/>
            </a:endParaRPr>
          </a:p>
          <a:p>
            <a:pPr algn="just"/>
            <a:r>
              <a:rPr lang="nb-NO" sz="1050" kern="100" dirty="0">
                <a:effectLst/>
                <a:ea typeface="Calibri" panose="020F0502020204030204" pitchFamily="34" charset="0"/>
                <a:cs typeface="Times New Roman" panose="02020603050405020304" pitchFamily="18" charset="0"/>
              </a:rPr>
              <a:t>Den fysiske grunnutrustningen vil politikerne styrke gjennom å utvikle en nærmiljøtilskuddsordning som lokale aktører kan søke på samtidig som de også her vil bruke eksisterende tjenester til å gi befolkningen veiledning i restaurering av trehusbebyggelse. Fra SOSLOKAL i  Kristiansand vet vi at en forutsetning for at nærmiljøtilskuddsordninger skal fungere, er at det finnes organisasjoner og ildsjeler som vil søke. I områder der den sosiale robustheten er relativt svak </a:t>
            </a:r>
            <a:r>
              <a:rPr lang="nb-NO" sz="1050" kern="100" dirty="0">
                <a:ea typeface="Calibri" panose="020F0502020204030204" pitchFamily="34" charset="0"/>
                <a:cs typeface="Times New Roman" panose="02020603050405020304" pitchFamily="18" charset="0"/>
              </a:rPr>
              <a:t>vil det være viktig med ekstra </a:t>
            </a:r>
            <a:r>
              <a:rPr lang="nb-NO" sz="1050" kern="100" dirty="0" err="1">
                <a:ea typeface="Calibri" panose="020F0502020204030204" pitchFamily="34" charset="0"/>
                <a:cs typeface="Times New Roman" panose="02020603050405020304" pitchFamily="18" charset="0"/>
              </a:rPr>
              <a:t>oppfordrign</a:t>
            </a:r>
            <a:r>
              <a:rPr lang="nb-NO" sz="1050" kern="100" dirty="0">
                <a:ea typeface="Calibri" panose="020F0502020204030204" pitchFamily="34" charset="0"/>
                <a:cs typeface="Times New Roman" panose="02020603050405020304" pitchFamily="18" charset="0"/>
              </a:rPr>
              <a:t> og støtte til å søke. Ellers vil en ende med å øke forskjellen mellom robuste og mindre robuste lokalsamfunn. </a:t>
            </a:r>
            <a:endParaRPr lang="nb-NO" sz="1050" kern="100" dirty="0">
              <a:effectLst/>
              <a:ea typeface="Calibri" panose="020F0502020204030204" pitchFamily="34" charset="0"/>
              <a:cs typeface="Times New Roman" panose="02020603050405020304" pitchFamily="18" charset="0"/>
            </a:endParaRPr>
          </a:p>
        </p:txBody>
      </p:sp>
      <p:sp>
        <p:nvSpPr>
          <p:cNvPr id="11" name="object 4">
            <a:extLst>
              <a:ext uri="{FF2B5EF4-FFF2-40B4-BE49-F238E27FC236}">
                <a16:creationId xmlns:a16="http://schemas.microsoft.com/office/drawing/2014/main" id="{BEF3A457-ACBA-4914-8560-6C475193D060}"/>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12" name="Rett linje 11">
            <a:extLst>
              <a:ext uri="{FF2B5EF4-FFF2-40B4-BE49-F238E27FC236}">
                <a16:creationId xmlns:a16="http://schemas.microsoft.com/office/drawing/2014/main" id="{FC87FB07-4B8A-4063-9FD9-183BC22DE1DA}"/>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7" name="Rectangle 2">
            <a:extLst>
              <a:ext uri="{FF2B5EF4-FFF2-40B4-BE49-F238E27FC236}">
                <a16:creationId xmlns:a16="http://schemas.microsoft.com/office/drawing/2014/main" id="{4AC186C6-66B9-8527-6EA8-89EF5255A8A2}"/>
              </a:ext>
            </a:extLst>
          </p:cNvPr>
          <p:cNvSpPr>
            <a:spLocks noChangeArrowheads="1"/>
          </p:cNvSpPr>
          <p:nvPr/>
        </p:nvSpPr>
        <p:spPr bwMode="auto">
          <a:xfrm>
            <a:off x="538163" y="5221288"/>
            <a:ext cx="755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
        <p:nvSpPr>
          <p:cNvPr id="5" name="Plassholder for lysbildenummer 4">
            <a:extLst>
              <a:ext uri="{FF2B5EF4-FFF2-40B4-BE49-F238E27FC236}">
                <a16:creationId xmlns:a16="http://schemas.microsoft.com/office/drawing/2014/main" id="{3FFA79A1-B716-84F4-FF99-C2BC801FCFA2}"/>
              </a:ext>
            </a:extLst>
          </p:cNvPr>
          <p:cNvSpPr>
            <a:spLocks noGrp="1"/>
          </p:cNvSpPr>
          <p:nvPr>
            <p:ph type="sldNum" sz="quarter" idx="7"/>
          </p:nvPr>
        </p:nvSpPr>
        <p:spPr/>
        <p:txBody>
          <a:bodyPr/>
          <a:lstStyle/>
          <a:p>
            <a:fld id="{B6F15528-21DE-4FAA-801E-634DDDAF4B2B}" type="slidenum">
              <a:rPr lang="nb-NO" smtClean="0"/>
              <a:t>25</a:t>
            </a:fld>
            <a:endParaRPr lang="nb-NO" dirty="0"/>
          </a:p>
        </p:txBody>
      </p:sp>
    </p:spTree>
    <p:extLst>
      <p:ext uri="{BB962C8B-B14F-4D97-AF65-F5344CB8AC3E}">
        <p14:creationId xmlns:p14="http://schemas.microsoft.com/office/powerpoint/2010/main" val="3627339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41699" y="596900"/>
            <a:ext cx="6073097" cy="5174545"/>
          </a:xfrm>
          <a:custGeom>
            <a:avLst/>
            <a:gdLst/>
            <a:ahLst/>
            <a:cxnLst/>
            <a:rect l="l" t="t" r="r" b="b"/>
            <a:pathLst>
              <a:path w="11579779" h="10190205">
                <a:moveTo>
                  <a:pt x="0" y="0"/>
                </a:moveTo>
                <a:lnTo>
                  <a:pt x="11579778" y="0"/>
                </a:lnTo>
                <a:lnTo>
                  <a:pt x="11579778" y="10190205"/>
                </a:lnTo>
                <a:lnTo>
                  <a:pt x="0" y="101902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2910927">
            <a:off x="2187071" y="3285974"/>
            <a:ext cx="3405036" cy="508428"/>
          </a:xfrm>
          <a:custGeom>
            <a:avLst/>
            <a:gdLst/>
            <a:ahLst/>
            <a:cxnLst/>
            <a:rect l="l" t="t" r="r" b="b"/>
            <a:pathLst>
              <a:path w="6651253" h="1230482">
                <a:moveTo>
                  <a:pt x="0" y="0"/>
                </a:moveTo>
                <a:lnTo>
                  <a:pt x="6651253" y="0"/>
                </a:lnTo>
                <a:lnTo>
                  <a:pt x="6651253" y="1230482"/>
                </a:lnTo>
                <a:lnTo>
                  <a:pt x="0" y="12304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TextBox 4"/>
          <p:cNvSpPr txBox="1"/>
          <p:nvPr/>
        </p:nvSpPr>
        <p:spPr>
          <a:xfrm>
            <a:off x="1718365" y="3218390"/>
            <a:ext cx="1741182" cy="950004"/>
          </a:xfrm>
          <a:prstGeom prst="rect">
            <a:avLst/>
          </a:prstGeom>
        </p:spPr>
        <p:txBody>
          <a:bodyPr wrap="square" lIns="0" tIns="0" rIns="0" bIns="0" rtlCol="0" anchor="t">
            <a:spAutoFit/>
          </a:bodyPr>
          <a:lstStyle/>
          <a:p>
            <a:pPr>
              <a:lnSpc>
                <a:spcPts val="1391"/>
              </a:lnSpc>
            </a:pPr>
            <a:r>
              <a:rPr lang="en-US" sz="1000" b="1" i="1" dirty="0">
                <a:solidFill>
                  <a:srgbClr val="000000"/>
                </a:solidFill>
                <a:latin typeface="Open Sans Bold Italics"/>
              </a:rPr>
              <a:t>       </a:t>
            </a:r>
            <a:r>
              <a:rPr lang="en-US" sz="1000" b="1" i="1" dirty="0" err="1">
                <a:solidFill>
                  <a:srgbClr val="000000"/>
                </a:solidFill>
                <a:latin typeface="Open Sans Bold Italics"/>
              </a:rPr>
              <a:t>Goder</a:t>
            </a:r>
            <a:endParaRPr lang="en-US" sz="1000" b="1" i="1" dirty="0">
              <a:solidFill>
                <a:srgbClr val="000000"/>
              </a:solidFill>
              <a:latin typeface="Open Sans Bold Italics"/>
            </a:endParaRPr>
          </a:p>
          <a:p>
            <a:pPr>
              <a:lnSpc>
                <a:spcPts val="982"/>
              </a:lnSpc>
            </a:pPr>
            <a:r>
              <a:rPr lang="en-US" sz="1000" i="1" dirty="0" err="1">
                <a:solidFill>
                  <a:srgbClr val="000000"/>
                </a:solidFill>
                <a:latin typeface="Open Sans Italics"/>
              </a:rPr>
              <a:t>Sosiale</a:t>
            </a:r>
            <a:r>
              <a:rPr lang="en-US" sz="1000" dirty="0">
                <a:solidFill>
                  <a:srgbClr val="000000"/>
                </a:solidFill>
                <a:latin typeface="Open Sans Italics"/>
              </a:rPr>
              <a:t>: </a:t>
            </a:r>
            <a:r>
              <a:rPr lang="en-US" sz="1000" dirty="0" err="1">
                <a:solidFill>
                  <a:srgbClr val="000000"/>
                </a:solidFill>
                <a:latin typeface="Open Sans"/>
              </a:rPr>
              <a:t>trygghet</a:t>
            </a:r>
            <a:r>
              <a:rPr lang="en-US" sz="1000" dirty="0">
                <a:solidFill>
                  <a:srgbClr val="000000"/>
                </a:solidFill>
                <a:latin typeface="Open Sans"/>
              </a:rPr>
              <a:t>, </a:t>
            </a:r>
            <a:r>
              <a:rPr lang="en-US" sz="1000" dirty="0" err="1">
                <a:solidFill>
                  <a:srgbClr val="000000"/>
                </a:solidFill>
                <a:latin typeface="Open Sans"/>
              </a:rPr>
              <a:t>tilhørighet</a:t>
            </a:r>
            <a:r>
              <a:rPr lang="en-US" sz="1000" dirty="0">
                <a:solidFill>
                  <a:srgbClr val="000000"/>
                </a:solidFill>
                <a:latin typeface="Open Sans"/>
              </a:rPr>
              <a:t>, </a:t>
            </a:r>
            <a:r>
              <a:rPr lang="en-US" sz="1000" dirty="0" err="1">
                <a:solidFill>
                  <a:srgbClr val="000000"/>
                </a:solidFill>
                <a:latin typeface="Open Sans"/>
              </a:rPr>
              <a:t>nære</a:t>
            </a:r>
            <a:r>
              <a:rPr lang="en-US" sz="1000" dirty="0">
                <a:solidFill>
                  <a:srgbClr val="000000"/>
                </a:solidFill>
                <a:latin typeface="Open Sans"/>
              </a:rPr>
              <a:t> </a:t>
            </a:r>
            <a:r>
              <a:rPr lang="en-US" sz="1000" dirty="0" err="1">
                <a:solidFill>
                  <a:srgbClr val="000000"/>
                </a:solidFill>
                <a:latin typeface="Open Sans"/>
              </a:rPr>
              <a:t>relasjoner</a:t>
            </a:r>
            <a:endParaRPr lang="en-US" sz="1000" dirty="0">
              <a:solidFill>
                <a:srgbClr val="000000"/>
              </a:solidFill>
              <a:latin typeface="Open Sans"/>
            </a:endParaRPr>
          </a:p>
          <a:p>
            <a:pPr>
              <a:lnSpc>
                <a:spcPts val="982"/>
              </a:lnSpc>
            </a:pPr>
            <a:r>
              <a:rPr lang="en-US" sz="1000" i="1" dirty="0" err="1">
                <a:solidFill>
                  <a:srgbClr val="000000"/>
                </a:solidFill>
                <a:latin typeface="Open Sans Italics"/>
              </a:rPr>
              <a:t>Institusjonelle:</a:t>
            </a:r>
            <a:r>
              <a:rPr lang="en-US" sz="1000" dirty="0" err="1">
                <a:solidFill>
                  <a:srgbClr val="000000"/>
                </a:solidFill>
                <a:latin typeface="Open Sans"/>
              </a:rPr>
              <a:t>tjenester</a:t>
            </a:r>
            <a:r>
              <a:rPr lang="en-US" sz="1000" dirty="0">
                <a:solidFill>
                  <a:srgbClr val="000000"/>
                </a:solidFill>
                <a:latin typeface="Open Sans"/>
              </a:rPr>
              <a:t>/</a:t>
            </a:r>
          </a:p>
          <a:p>
            <a:pPr>
              <a:lnSpc>
                <a:spcPts val="982"/>
              </a:lnSpc>
            </a:pPr>
            <a:r>
              <a:rPr lang="en-US" sz="1000" dirty="0" err="1">
                <a:solidFill>
                  <a:srgbClr val="000000"/>
                </a:solidFill>
                <a:latin typeface="Open Sans"/>
              </a:rPr>
              <a:t>tilbud</a:t>
            </a:r>
            <a:r>
              <a:rPr lang="en-US" sz="1000" dirty="0">
                <a:solidFill>
                  <a:srgbClr val="000000"/>
                </a:solidFill>
                <a:latin typeface="Open Sans"/>
              </a:rPr>
              <a:t> </a:t>
            </a:r>
            <a:r>
              <a:rPr lang="en-US" sz="1000" dirty="0" err="1">
                <a:solidFill>
                  <a:srgbClr val="000000"/>
                </a:solidFill>
                <a:latin typeface="Open Sans"/>
              </a:rPr>
              <a:t>tett</a:t>
            </a:r>
            <a:r>
              <a:rPr lang="en-US" sz="1000" dirty="0">
                <a:solidFill>
                  <a:srgbClr val="000000"/>
                </a:solidFill>
                <a:latin typeface="Open Sans"/>
              </a:rPr>
              <a:t> </a:t>
            </a:r>
            <a:r>
              <a:rPr lang="en-US" sz="1000" dirty="0" err="1">
                <a:solidFill>
                  <a:srgbClr val="000000"/>
                </a:solidFill>
                <a:latin typeface="Open Sans"/>
              </a:rPr>
              <a:t>på</a:t>
            </a:r>
            <a:endParaRPr lang="en-US" sz="1000" dirty="0">
              <a:solidFill>
                <a:srgbClr val="000000"/>
              </a:solidFill>
              <a:latin typeface="Open Sans"/>
            </a:endParaRPr>
          </a:p>
          <a:p>
            <a:pPr>
              <a:lnSpc>
                <a:spcPts val="982"/>
              </a:lnSpc>
            </a:pPr>
            <a:r>
              <a:rPr lang="en-US" sz="1000" i="1" dirty="0" err="1">
                <a:solidFill>
                  <a:srgbClr val="000000"/>
                </a:solidFill>
                <a:latin typeface="Open Sans Italics"/>
              </a:rPr>
              <a:t>Fysiske</a:t>
            </a:r>
            <a:r>
              <a:rPr lang="en-US" sz="1000" i="1" dirty="0">
                <a:solidFill>
                  <a:srgbClr val="000000"/>
                </a:solidFill>
                <a:latin typeface="Open Sans Italics"/>
              </a:rPr>
              <a:t>:</a:t>
            </a:r>
            <a:r>
              <a:rPr lang="en-US" sz="1000" i="1" dirty="0">
                <a:solidFill>
                  <a:srgbClr val="000000"/>
                </a:solidFill>
                <a:latin typeface="Open Sans"/>
              </a:rPr>
              <a:t> </a:t>
            </a:r>
            <a:r>
              <a:rPr lang="en-US" sz="1000" dirty="0" err="1">
                <a:solidFill>
                  <a:srgbClr val="000000"/>
                </a:solidFill>
                <a:latin typeface="Open Sans"/>
              </a:rPr>
              <a:t>tilgjengelig</a:t>
            </a:r>
            <a:r>
              <a:rPr lang="en-US" sz="1000" dirty="0">
                <a:solidFill>
                  <a:srgbClr val="000000"/>
                </a:solidFill>
                <a:latin typeface="Open Sans"/>
              </a:rPr>
              <a:t>, </a:t>
            </a:r>
            <a:r>
              <a:rPr lang="en-US" sz="1000" dirty="0" err="1">
                <a:solidFill>
                  <a:srgbClr val="000000"/>
                </a:solidFill>
                <a:latin typeface="Open Sans"/>
              </a:rPr>
              <a:t>estetisk</a:t>
            </a:r>
            <a:r>
              <a:rPr lang="en-US" sz="1000" dirty="0">
                <a:solidFill>
                  <a:srgbClr val="000000"/>
                </a:solidFill>
                <a:latin typeface="Open Sans"/>
              </a:rPr>
              <a:t>, </a:t>
            </a:r>
            <a:r>
              <a:rPr lang="en-US" sz="1000" dirty="0" err="1">
                <a:solidFill>
                  <a:srgbClr val="000000"/>
                </a:solidFill>
                <a:latin typeface="Open Sans"/>
              </a:rPr>
              <a:t>funksjonelt</a:t>
            </a:r>
            <a:endParaRPr lang="en-US" sz="1000" dirty="0">
              <a:solidFill>
                <a:srgbClr val="000000"/>
              </a:solidFill>
              <a:latin typeface="Open Sans"/>
            </a:endParaRPr>
          </a:p>
        </p:txBody>
      </p:sp>
      <p:sp>
        <p:nvSpPr>
          <p:cNvPr id="5" name="TextBox 5"/>
          <p:cNvSpPr txBox="1"/>
          <p:nvPr/>
        </p:nvSpPr>
        <p:spPr>
          <a:xfrm>
            <a:off x="2461881" y="2374742"/>
            <a:ext cx="1222401" cy="565283"/>
          </a:xfrm>
          <a:prstGeom prst="rect">
            <a:avLst/>
          </a:prstGeom>
        </p:spPr>
        <p:txBody>
          <a:bodyPr lIns="0" tIns="0" rIns="0" bIns="0" rtlCol="0" anchor="t">
            <a:spAutoFit/>
          </a:bodyPr>
          <a:lstStyle/>
          <a:p>
            <a:pPr algn="ctr">
              <a:lnSpc>
                <a:spcPts val="1388"/>
              </a:lnSpc>
            </a:pPr>
            <a:r>
              <a:rPr lang="en-US" sz="1000" b="1" i="1" dirty="0" err="1">
                <a:solidFill>
                  <a:srgbClr val="000000"/>
                </a:solidFill>
                <a:latin typeface="Open Sans Bold Italics"/>
              </a:rPr>
              <a:t>Robusthet</a:t>
            </a:r>
            <a:endParaRPr lang="en-US" sz="1000" b="1" i="1" dirty="0">
              <a:solidFill>
                <a:srgbClr val="000000"/>
              </a:solidFill>
              <a:latin typeface="Open Sans Bold Italics"/>
            </a:endParaRPr>
          </a:p>
          <a:p>
            <a:pPr algn="ctr">
              <a:lnSpc>
                <a:spcPts val="983"/>
              </a:lnSpc>
            </a:pPr>
            <a:r>
              <a:rPr lang="en-US" sz="1000" dirty="0" err="1">
                <a:solidFill>
                  <a:srgbClr val="000000"/>
                </a:solidFill>
                <a:latin typeface="Open Sans"/>
              </a:rPr>
              <a:t>sosial</a:t>
            </a:r>
            <a:r>
              <a:rPr lang="en-US" sz="1000" dirty="0">
                <a:solidFill>
                  <a:srgbClr val="000000"/>
                </a:solidFill>
                <a:latin typeface="Open Sans"/>
              </a:rPr>
              <a:t>, </a:t>
            </a:r>
            <a:r>
              <a:rPr lang="en-US" sz="1000" dirty="0" err="1">
                <a:solidFill>
                  <a:srgbClr val="000000"/>
                </a:solidFill>
                <a:latin typeface="Open Sans"/>
              </a:rPr>
              <a:t>fysisk</a:t>
            </a:r>
            <a:r>
              <a:rPr lang="en-US" sz="1000" dirty="0">
                <a:solidFill>
                  <a:srgbClr val="000000"/>
                </a:solidFill>
                <a:latin typeface="Open Sans"/>
              </a:rPr>
              <a:t>, </a:t>
            </a:r>
            <a:r>
              <a:rPr lang="en-US" sz="1000" dirty="0" err="1">
                <a:solidFill>
                  <a:srgbClr val="000000"/>
                </a:solidFill>
                <a:latin typeface="Open Sans"/>
              </a:rPr>
              <a:t>institusjonell</a:t>
            </a:r>
            <a:r>
              <a:rPr lang="en-US" sz="1000" dirty="0">
                <a:solidFill>
                  <a:srgbClr val="000000"/>
                </a:solidFill>
                <a:latin typeface="Open Sans"/>
              </a:rPr>
              <a:t> </a:t>
            </a:r>
            <a:r>
              <a:rPr lang="en-US" sz="1000" dirty="0" err="1">
                <a:solidFill>
                  <a:srgbClr val="000000"/>
                </a:solidFill>
                <a:latin typeface="Open Sans"/>
              </a:rPr>
              <a:t>grunnutrustning</a:t>
            </a:r>
            <a:endParaRPr lang="en-US" sz="1000" dirty="0">
              <a:solidFill>
                <a:srgbClr val="000000"/>
              </a:solidFill>
              <a:latin typeface="Open Sans"/>
            </a:endParaRPr>
          </a:p>
        </p:txBody>
      </p:sp>
      <p:sp>
        <p:nvSpPr>
          <p:cNvPr id="6" name="TextBox 6"/>
          <p:cNvSpPr txBox="1"/>
          <p:nvPr/>
        </p:nvSpPr>
        <p:spPr>
          <a:xfrm>
            <a:off x="2461881" y="1402854"/>
            <a:ext cx="1805246" cy="693523"/>
          </a:xfrm>
          <a:prstGeom prst="rect">
            <a:avLst/>
          </a:prstGeom>
        </p:spPr>
        <p:txBody>
          <a:bodyPr lIns="0" tIns="0" rIns="0" bIns="0" rtlCol="0" anchor="t">
            <a:spAutoFit/>
          </a:bodyPr>
          <a:lstStyle/>
          <a:p>
            <a:pPr algn="ctr">
              <a:lnSpc>
                <a:spcPts val="1388"/>
              </a:lnSpc>
            </a:pPr>
            <a:r>
              <a:rPr lang="en-US" sz="1000" b="1" i="1" dirty="0" err="1">
                <a:solidFill>
                  <a:srgbClr val="000000"/>
                </a:solidFill>
                <a:latin typeface="Open Sans Bold Italics"/>
              </a:rPr>
              <a:t>Samskaping</a:t>
            </a:r>
            <a:endParaRPr lang="en-US" sz="1000" b="1" i="1" dirty="0">
              <a:solidFill>
                <a:srgbClr val="000000"/>
              </a:solidFill>
              <a:latin typeface="Open Sans Bold Italics"/>
            </a:endParaRPr>
          </a:p>
          <a:p>
            <a:pPr algn="ctr">
              <a:lnSpc>
                <a:spcPts val="983"/>
              </a:lnSpc>
            </a:pPr>
            <a:r>
              <a:rPr lang="en-US" sz="1000" dirty="0" err="1">
                <a:solidFill>
                  <a:srgbClr val="000000"/>
                </a:solidFill>
                <a:latin typeface="Open Sans"/>
              </a:rPr>
              <a:t>infrastruktur</a:t>
            </a:r>
            <a:r>
              <a:rPr lang="en-US" sz="1000" dirty="0">
                <a:solidFill>
                  <a:srgbClr val="000000"/>
                </a:solidFill>
                <a:latin typeface="Open Sans"/>
              </a:rPr>
              <a:t> </a:t>
            </a:r>
            <a:r>
              <a:rPr lang="en-US" sz="1000" dirty="0" err="1">
                <a:solidFill>
                  <a:srgbClr val="000000"/>
                </a:solidFill>
                <a:latin typeface="Open Sans"/>
              </a:rPr>
              <a:t>som</a:t>
            </a:r>
            <a:r>
              <a:rPr lang="en-US" sz="1000" dirty="0">
                <a:solidFill>
                  <a:srgbClr val="000000"/>
                </a:solidFill>
                <a:latin typeface="Open Sans"/>
              </a:rPr>
              <a:t> </a:t>
            </a:r>
            <a:r>
              <a:rPr lang="en-US" sz="1000" dirty="0" err="1">
                <a:solidFill>
                  <a:srgbClr val="000000"/>
                </a:solidFill>
                <a:latin typeface="Open Sans"/>
              </a:rPr>
              <a:t>knytter</a:t>
            </a:r>
            <a:r>
              <a:rPr lang="en-US" sz="1000" dirty="0">
                <a:solidFill>
                  <a:srgbClr val="000000"/>
                </a:solidFill>
                <a:latin typeface="Open Sans"/>
              </a:rPr>
              <a:t> </a:t>
            </a:r>
            <a:r>
              <a:rPr lang="en-US" sz="1000" dirty="0" err="1">
                <a:solidFill>
                  <a:srgbClr val="000000"/>
                </a:solidFill>
                <a:latin typeface="Open Sans"/>
              </a:rPr>
              <a:t>sammen</a:t>
            </a:r>
            <a:r>
              <a:rPr lang="en-US" sz="1000" dirty="0">
                <a:solidFill>
                  <a:srgbClr val="000000"/>
                </a:solidFill>
                <a:latin typeface="Open Sans"/>
              </a:rPr>
              <a:t> </a:t>
            </a:r>
            <a:r>
              <a:rPr lang="en-US" sz="1000" dirty="0" err="1">
                <a:solidFill>
                  <a:srgbClr val="000000"/>
                </a:solidFill>
                <a:latin typeface="Open Sans"/>
              </a:rPr>
              <a:t>politikk</a:t>
            </a:r>
            <a:r>
              <a:rPr lang="en-US" sz="1000" dirty="0">
                <a:solidFill>
                  <a:srgbClr val="000000"/>
                </a:solidFill>
                <a:latin typeface="Open Sans"/>
              </a:rPr>
              <a:t>, </a:t>
            </a:r>
          </a:p>
          <a:p>
            <a:pPr algn="ctr">
              <a:lnSpc>
                <a:spcPts val="983"/>
              </a:lnSpc>
            </a:pPr>
            <a:r>
              <a:rPr lang="en-US" sz="1000" dirty="0" err="1">
                <a:solidFill>
                  <a:srgbClr val="000000"/>
                </a:solidFill>
                <a:latin typeface="Open Sans"/>
              </a:rPr>
              <a:t>administrasjon</a:t>
            </a:r>
            <a:r>
              <a:rPr lang="en-US" sz="1000" dirty="0">
                <a:solidFill>
                  <a:srgbClr val="000000"/>
                </a:solidFill>
                <a:latin typeface="Open Sans"/>
              </a:rPr>
              <a:t> og </a:t>
            </a:r>
            <a:r>
              <a:rPr lang="en-US" sz="1000" dirty="0" err="1">
                <a:solidFill>
                  <a:srgbClr val="000000"/>
                </a:solidFill>
                <a:latin typeface="Open Sans"/>
              </a:rPr>
              <a:t>lokalsamfunn</a:t>
            </a:r>
            <a:endParaRPr lang="en-US" sz="1000" dirty="0">
              <a:solidFill>
                <a:srgbClr val="000000"/>
              </a:solidFill>
              <a:latin typeface="Open Sans"/>
            </a:endParaRPr>
          </a:p>
        </p:txBody>
      </p:sp>
      <p:sp>
        <p:nvSpPr>
          <p:cNvPr id="7" name="TekstSylinder 6">
            <a:extLst>
              <a:ext uri="{FF2B5EF4-FFF2-40B4-BE49-F238E27FC236}">
                <a16:creationId xmlns:a16="http://schemas.microsoft.com/office/drawing/2014/main" id="{B5B49146-D168-B921-80C6-B0F20AD3AE92}"/>
              </a:ext>
            </a:extLst>
          </p:cNvPr>
          <p:cNvSpPr txBox="1"/>
          <p:nvPr/>
        </p:nvSpPr>
        <p:spPr>
          <a:xfrm>
            <a:off x="1512539" y="151467"/>
            <a:ext cx="3894015" cy="253916"/>
          </a:xfrm>
          <a:prstGeom prst="rect">
            <a:avLst/>
          </a:prstGeom>
          <a:noFill/>
        </p:spPr>
        <p:txBody>
          <a:bodyPr wrap="none" rtlCol="0">
            <a:spAutoFit/>
          </a:bodyPr>
          <a:lstStyle/>
          <a:p>
            <a:r>
              <a:rPr lang="nb-NO" sz="1050" b="1" dirty="0">
                <a:solidFill>
                  <a:schemeClr val="bg1">
                    <a:lumMod val="50000"/>
                  </a:schemeClr>
                </a:solidFill>
              </a:rPr>
              <a:t>Figur 15: Betingelser for sosialt bærekraftig lokalsamfunnsutvikling</a:t>
            </a:r>
          </a:p>
        </p:txBody>
      </p:sp>
      <p:sp>
        <p:nvSpPr>
          <p:cNvPr id="8" name="object 15">
            <a:extLst>
              <a:ext uri="{FF2B5EF4-FFF2-40B4-BE49-F238E27FC236}">
                <a16:creationId xmlns:a16="http://schemas.microsoft.com/office/drawing/2014/main" id="{AB5EA6EF-C420-800B-B239-678C29C46D88}"/>
              </a:ext>
            </a:extLst>
          </p:cNvPr>
          <p:cNvSpPr txBox="1"/>
          <p:nvPr/>
        </p:nvSpPr>
        <p:spPr>
          <a:xfrm>
            <a:off x="465731" y="6029210"/>
            <a:ext cx="3083247" cy="4119461"/>
          </a:xfrm>
          <a:prstGeom prst="rect">
            <a:avLst/>
          </a:prstGeom>
        </p:spPr>
        <p:txBody>
          <a:bodyPr vert="horz" wrap="square" lIns="0" tIns="12065" rIns="0" bIns="0" rtlCol="0" anchor="t">
            <a:spAutoFit/>
          </a:bodyPr>
          <a:lstStyle/>
          <a:p>
            <a:pPr algn="ctr"/>
            <a:r>
              <a:rPr lang="nb-NO" sz="1050" b="1" i="1" kern="100" dirty="0">
                <a:solidFill>
                  <a:schemeClr val="accent2">
                    <a:lumMod val="60000"/>
                    <a:lumOff val="40000"/>
                  </a:schemeClr>
                </a:solidFill>
                <a:effectLst/>
                <a:ea typeface="Calibri" panose="020F0502020204030204" pitchFamily="34" charset="0"/>
                <a:cs typeface="Times New Roman" panose="02020603050405020304" pitchFamily="18" charset="0"/>
              </a:rPr>
              <a:t>Strategisk innovasjon: Bærebjelker i sosialt </a:t>
            </a:r>
            <a:br>
              <a:rPr lang="nb-NO" sz="1050" b="1" i="1" kern="100" dirty="0">
                <a:solidFill>
                  <a:schemeClr val="accent2">
                    <a:lumMod val="60000"/>
                    <a:lumOff val="40000"/>
                  </a:schemeClr>
                </a:solidFill>
                <a:effectLst/>
                <a:ea typeface="Calibri" panose="020F0502020204030204" pitchFamily="34" charset="0"/>
                <a:cs typeface="Times New Roman" panose="02020603050405020304" pitchFamily="18" charset="0"/>
              </a:rPr>
            </a:br>
            <a:r>
              <a:rPr lang="nb-NO" sz="1050" b="1" i="1" kern="100" dirty="0">
                <a:solidFill>
                  <a:schemeClr val="accent2">
                    <a:lumMod val="60000"/>
                    <a:lumOff val="40000"/>
                  </a:schemeClr>
                </a:solidFill>
                <a:effectLst/>
                <a:ea typeface="Calibri" panose="020F0502020204030204" pitchFamily="34" charset="0"/>
                <a:cs typeface="Times New Roman" panose="02020603050405020304" pitchFamily="18" charset="0"/>
              </a:rPr>
              <a:t>bærekraftig lokalsamfunnsutvikling</a:t>
            </a:r>
          </a:p>
          <a:p>
            <a:endParaRPr lang="nb-NO" sz="1050" b="1" i="1" kern="100" dirty="0">
              <a:solidFill>
                <a:schemeClr val="accent2">
                  <a:lumMod val="60000"/>
                  <a:lumOff val="40000"/>
                </a:schemeClr>
              </a:solidFill>
              <a:ea typeface="Calibri" panose="020F0502020204030204" pitchFamily="34" charset="0"/>
              <a:cs typeface="Times New Roman" panose="02020603050405020304" pitchFamily="18" charset="0"/>
            </a:endParaRPr>
          </a:p>
          <a:p>
            <a:pPr algn="just">
              <a:lnSpc>
                <a:spcPct val="107000"/>
              </a:lnSpc>
            </a:pPr>
            <a:r>
              <a:rPr lang="nb-NO" sz="1050" kern="100" dirty="0">
                <a:ea typeface="Calibri" panose="020F0502020204030204" pitchFamily="34" charset="0"/>
                <a:cs typeface="Times New Roman" panose="02020603050405020304" pitchFamily="18" charset="0"/>
              </a:rPr>
              <a:t>Når vi ser innovasjonene i Fredrikstad samlet tegner det seg et bilde av et sett gjensidig avhengige bærebjelker i sosialt bærekraftig lokalsamfunnsutvikling. Disse er illustrert i figur 15.  For det første ett sett med </a:t>
            </a:r>
            <a:r>
              <a:rPr lang="nb-NO" sz="1050" i="1" kern="100" dirty="0">
                <a:ea typeface="Calibri" panose="020F0502020204030204" pitchFamily="34" charset="0"/>
                <a:cs typeface="Times New Roman" panose="02020603050405020304" pitchFamily="18" charset="0"/>
              </a:rPr>
              <a:t>grunnleggende goder </a:t>
            </a:r>
            <a:r>
              <a:rPr lang="nb-NO" sz="1050" kern="100" dirty="0">
                <a:ea typeface="Calibri" panose="020F0502020204030204" pitchFamily="34" charset="0"/>
                <a:cs typeface="Times New Roman" panose="02020603050405020304" pitchFamily="18" charset="0"/>
              </a:rPr>
              <a:t>som er helt essensielle i folks liv.  De skaper et sosialt fundament i form av trygghet, tilhørighet og nære relasjoner, et institusjonelt fundament i form av at tjenester og tilbud er lett tilgjengelige og de skaper et</a:t>
            </a:r>
            <a:r>
              <a:rPr lang="nb-NO" sz="1050" i="1" kern="100" dirty="0">
                <a:ea typeface="Calibri" panose="020F0502020204030204" pitchFamily="34" charset="0"/>
                <a:cs typeface="Times New Roman" panose="02020603050405020304" pitchFamily="18" charset="0"/>
              </a:rPr>
              <a:t> </a:t>
            </a:r>
            <a:r>
              <a:rPr lang="nb-NO" sz="1050" kern="100" dirty="0">
                <a:ea typeface="Calibri" panose="020F0502020204030204" pitchFamily="34" charset="0"/>
                <a:cs typeface="Times New Roman" panose="02020603050405020304" pitchFamily="18" charset="0"/>
              </a:rPr>
              <a:t>fysisk</a:t>
            </a:r>
            <a:r>
              <a:rPr lang="nb-NO" sz="1050" i="1" kern="100" dirty="0">
                <a:ea typeface="Calibri" panose="020F0502020204030204" pitchFamily="34" charset="0"/>
                <a:cs typeface="Times New Roman" panose="02020603050405020304" pitchFamily="18" charset="0"/>
              </a:rPr>
              <a:t> </a:t>
            </a:r>
            <a:r>
              <a:rPr lang="nb-NO" sz="1050" kern="100" dirty="0">
                <a:ea typeface="Calibri" panose="020F0502020204030204" pitchFamily="34" charset="0"/>
                <a:cs typeface="Times New Roman" panose="02020603050405020304" pitchFamily="18" charset="0"/>
              </a:rPr>
              <a:t>fundament i form av estetiske, funksjonelle og tilgjengelige uterom og grøntområder i nærmiljøet.    </a:t>
            </a:r>
          </a:p>
          <a:p>
            <a:pPr>
              <a:lnSpc>
                <a:spcPct val="107000"/>
              </a:lnSpc>
            </a:pPr>
            <a:endParaRPr lang="nb-NO" sz="1050" kern="100" dirty="0">
              <a:ea typeface="Calibri" panose="020F0502020204030204" pitchFamily="34" charset="0"/>
              <a:cs typeface="Times New Roman" panose="02020603050405020304" pitchFamily="18" charset="0"/>
            </a:endParaRPr>
          </a:p>
          <a:p>
            <a:pPr algn="just">
              <a:lnSpc>
                <a:spcPct val="107000"/>
              </a:lnSpc>
            </a:pPr>
            <a:r>
              <a:rPr lang="nb-NO" sz="1050" kern="100" dirty="0">
                <a:effectLst/>
                <a:ea typeface="Calibri" panose="020F0502020204030204" pitchFamily="34" charset="0"/>
                <a:cs typeface="Times New Roman" panose="02020603050405020304" pitchFamily="18" charset="0"/>
              </a:rPr>
              <a:t>For det andre ett sett nødvendige betingelser som sikrer lokalsamfunnets </a:t>
            </a:r>
            <a:r>
              <a:rPr lang="nb-NO" sz="1050" i="1" kern="100" dirty="0">
                <a:effectLst/>
                <a:ea typeface="Calibri" panose="020F0502020204030204" pitchFamily="34" charset="0"/>
                <a:cs typeface="Times New Roman" panose="02020603050405020304" pitchFamily="18" charset="0"/>
              </a:rPr>
              <a:t>robusthet: </a:t>
            </a:r>
            <a:r>
              <a:rPr lang="nb-NO" sz="1050" kern="100" dirty="0">
                <a:effectLst/>
                <a:ea typeface="Calibri" panose="020F0502020204030204" pitchFamily="34" charset="0"/>
                <a:cs typeface="Times New Roman" panose="02020603050405020304" pitchFamily="18" charset="0"/>
              </a:rPr>
              <a:t>en</a:t>
            </a:r>
            <a:r>
              <a:rPr lang="nb-NO" sz="1050" i="1" kern="100" dirty="0">
                <a:effectLst/>
                <a:ea typeface="Calibri" panose="020F0502020204030204" pitchFamily="34" charset="0"/>
                <a:cs typeface="Times New Roman" panose="02020603050405020304" pitchFamily="18" charset="0"/>
              </a:rPr>
              <a:t> </a:t>
            </a:r>
            <a:r>
              <a:rPr lang="nb-NO" sz="1050" kern="100" dirty="0">
                <a:ea typeface="Calibri" panose="020F0502020204030204" pitchFamily="34" charset="0"/>
                <a:cs typeface="Times New Roman" panose="02020603050405020304" pitchFamily="18" charset="0"/>
              </a:rPr>
              <a:t>sosial, fysisk og institusjonell grunnutrustning som angir faktorer som bør være tilstede om lokalsamfunnet skal evne å opprettholde seg selv. I den sosiale grunnutrustningen inngår organisasjoner og nettverk som knytter folk sammen og skaper grunnlag for lokal aktivitet, og som også evner å påvirke utviklingen i eget lokalsamfunn ved å ta initiativ, øve motstand og delta i utviklingsprosesser</a:t>
            </a:r>
            <a:endParaRPr lang="nb-NO" sz="1050" kern="100" dirty="0">
              <a:effectLst/>
              <a:ea typeface="Calibri" panose="020F0502020204030204" pitchFamily="34" charset="0"/>
              <a:cs typeface="Times New Roman" panose="02020603050405020304" pitchFamily="18" charset="0"/>
            </a:endParaRPr>
          </a:p>
        </p:txBody>
      </p:sp>
      <p:sp>
        <p:nvSpPr>
          <p:cNvPr id="9" name="TekstSylinder 8">
            <a:extLst>
              <a:ext uri="{FF2B5EF4-FFF2-40B4-BE49-F238E27FC236}">
                <a16:creationId xmlns:a16="http://schemas.microsoft.com/office/drawing/2014/main" id="{EE07288F-DB8B-A55A-4825-3EE5BB1788EC}"/>
              </a:ext>
            </a:extLst>
          </p:cNvPr>
          <p:cNvSpPr txBox="1"/>
          <p:nvPr/>
        </p:nvSpPr>
        <p:spPr>
          <a:xfrm>
            <a:off x="3921794" y="6050542"/>
            <a:ext cx="3277531" cy="3714863"/>
          </a:xfrm>
          <a:prstGeom prst="rect">
            <a:avLst/>
          </a:prstGeom>
          <a:noFill/>
        </p:spPr>
        <p:txBody>
          <a:bodyPr wrap="square" rtlCol="0">
            <a:spAutoFit/>
          </a:bodyPr>
          <a:lstStyle/>
          <a:p>
            <a:pPr algn="just">
              <a:lnSpc>
                <a:spcPct val="107000"/>
              </a:lnSpc>
            </a:pPr>
            <a:r>
              <a:rPr lang="nb-NO" sz="1050" kern="100" dirty="0">
                <a:ea typeface="Calibri" panose="020F0502020204030204" pitchFamily="34" charset="0"/>
                <a:cs typeface="Times New Roman" panose="02020603050405020304" pitchFamily="18" charset="0"/>
              </a:rPr>
              <a:t>satt i gang av kommunen, næringsliv eller andre aktører. I den fysiske grunnutrustningen inngår mekanismer som sikrer at bomiljøer og uteareal er vedlikeholdte, tilgjengelige og grønne. I den institusjonelle grunnutrustningen inngår administrative ressurser som sikrer at lokalsamfunnet har tilgang til tjenester og tilbud, og at det finnes arenaer hvor folk kan møtes,  </a:t>
            </a:r>
            <a:r>
              <a:rPr lang="nb-NO" sz="1050" kern="100" dirty="0" err="1">
                <a:ea typeface="Calibri" panose="020F0502020204030204" pitchFamily="34" charset="0"/>
                <a:cs typeface="Times New Roman" panose="02020603050405020304" pitchFamily="18" charset="0"/>
              </a:rPr>
              <a:t>linitiativ</a:t>
            </a:r>
            <a:r>
              <a:rPr lang="nb-NO" sz="1050" kern="100" dirty="0">
                <a:ea typeface="Calibri" panose="020F0502020204030204" pitchFamily="34" charset="0"/>
                <a:cs typeface="Times New Roman" panose="02020603050405020304" pitchFamily="18" charset="0"/>
              </a:rPr>
              <a:t> kan skapes og fysisk opprustning avtales. </a:t>
            </a:r>
          </a:p>
          <a:p>
            <a:pPr>
              <a:lnSpc>
                <a:spcPct val="107000"/>
              </a:lnSpc>
            </a:pPr>
            <a:endParaRPr lang="nb-NO" sz="1050" kern="100" dirty="0">
              <a:effectLst/>
              <a:ea typeface="Calibri" panose="020F0502020204030204" pitchFamily="34" charset="0"/>
              <a:cs typeface="Times New Roman" panose="02020603050405020304" pitchFamily="18" charset="0"/>
            </a:endParaRPr>
          </a:p>
          <a:p>
            <a:pPr algn="just">
              <a:lnSpc>
                <a:spcPct val="107000"/>
              </a:lnSpc>
            </a:pPr>
            <a:r>
              <a:rPr lang="nb-NO" sz="1050" kern="100" dirty="0">
                <a:ea typeface="Calibri" panose="020F0502020204030204" pitchFamily="34" charset="0"/>
                <a:cs typeface="Times New Roman" panose="02020603050405020304" pitchFamily="18" charset="0"/>
              </a:rPr>
              <a:t>For det tredje mekanismer som kobler lokalsamfunnet sammen med resten av kommunen og som gir kapasitet og mulighet for at</a:t>
            </a:r>
            <a:r>
              <a:rPr lang="nb-NO" sz="1050" i="1" kern="100" dirty="0">
                <a:ea typeface="Calibri" panose="020F0502020204030204" pitchFamily="34" charset="0"/>
                <a:cs typeface="Times New Roman" panose="02020603050405020304" pitchFamily="18" charset="0"/>
              </a:rPr>
              <a:t> </a:t>
            </a:r>
            <a:r>
              <a:rPr lang="nb-NO" sz="1050" i="1" kern="100" dirty="0" err="1">
                <a:ea typeface="Calibri" panose="020F0502020204030204" pitchFamily="34" charset="0"/>
                <a:cs typeface="Times New Roman" panose="02020603050405020304" pitchFamily="18" charset="0"/>
              </a:rPr>
              <a:t>samskaping</a:t>
            </a:r>
            <a:r>
              <a:rPr lang="nb-NO" sz="1050" i="1" kern="100" dirty="0">
                <a:ea typeface="Calibri" panose="020F0502020204030204" pitchFamily="34" charset="0"/>
                <a:cs typeface="Times New Roman" panose="02020603050405020304" pitchFamily="18" charset="0"/>
              </a:rPr>
              <a:t> </a:t>
            </a:r>
            <a:r>
              <a:rPr lang="nb-NO" sz="1050" kern="100" dirty="0">
                <a:ea typeface="Calibri" panose="020F0502020204030204" pitchFamily="34" charset="0"/>
                <a:cs typeface="Times New Roman" panose="02020603050405020304" pitchFamily="18" charset="0"/>
              </a:rPr>
              <a:t>kan finne sted. Vi så tidligere at sosial bærekraft skapes i skjæringspunktet mellom flere aktører. Dermed trengs det arenaer hvor de ulike aktørene kan møtes for å utvikle ideer, utløse ressurser og skape tiltak som sikrer fellesgoder og lokalsamfunnets robusthet. En interessant idé som kom opp i det politiske verkstedet er at tjenestene kan brukes mer aktivt som bindeledd mellom kommunen og lokalsamfunnet. Tidligere har vi omtalt dette som en infrastruktur for </a:t>
            </a:r>
            <a:r>
              <a:rPr lang="nb-NO" sz="1050" kern="100" dirty="0" err="1">
                <a:ea typeface="Calibri" panose="020F0502020204030204" pitchFamily="34" charset="0"/>
                <a:cs typeface="Times New Roman" panose="02020603050405020304" pitchFamily="18" charset="0"/>
              </a:rPr>
              <a:t>samskaping</a:t>
            </a:r>
            <a:r>
              <a:rPr lang="nb-NO" sz="1050" kern="100" dirty="0">
                <a:ea typeface="Calibri" panose="020F0502020204030204" pitchFamily="34" charset="0"/>
                <a:cs typeface="Times New Roman" panose="02020603050405020304" pitchFamily="18" charset="0"/>
              </a:rPr>
              <a:t> (se figur 16 neste side). </a:t>
            </a:r>
            <a:endParaRPr lang="nb-NO" sz="1050" kern="100" dirty="0">
              <a:effectLst/>
              <a:ea typeface="Calibri" panose="020F0502020204030204" pitchFamily="34" charset="0"/>
              <a:cs typeface="Times New Roman" panose="02020603050405020304" pitchFamily="18" charset="0"/>
            </a:endParaRPr>
          </a:p>
        </p:txBody>
      </p:sp>
      <p:sp>
        <p:nvSpPr>
          <p:cNvPr id="10" name="object 3">
            <a:extLst>
              <a:ext uri="{FF2B5EF4-FFF2-40B4-BE49-F238E27FC236}">
                <a16:creationId xmlns:a16="http://schemas.microsoft.com/office/drawing/2014/main" id="{76BE911B-62F4-A675-606D-7C6A7A14D3C4}"/>
              </a:ext>
            </a:extLst>
          </p:cNvPr>
          <p:cNvSpPr/>
          <p:nvPr/>
        </p:nvSpPr>
        <p:spPr>
          <a:xfrm>
            <a:off x="3755389" y="6049811"/>
            <a:ext cx="45719" cy="4098860"/>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12" name="Plassholder for lysbildenummer 11">
            <a:extLst>
              <a:ext uri="{FF2B5EF4-FFF2-40B4-BE49-F238E27FC236}">
                <a16:creationId xmlns:a16="http://schemas.microsoft.com/office/drawing/2014/main" id="{EA65E3E5-2C4A-0730-51DB-D5A2E7547559}"/>
              </a:ext>
            </a:extLst>
          </p:cNvPr>
          <p:cNvSpPr>
            <a:spLocks noGrp="1"/>
          </p:cNvSpPr>
          <p:nvPr>
            <p:ph type="sldNum" sz="quarter" idx="7"/>
          </p:nvPr>
        </p:nvSpPr>
        <p:spPr/>
        <p:txBody>
          <a:bodyPr/>
          <a:lstStyle/>
          <a:p>
            <a:fld id="{B6F15528-21DE-4FAA-801E-634DDDAF4B2B}" type="slidenum">
              <a:rPr lang="nb-NO" smtClean="0"/>
              <a:t>26</a:t>
            </a:fld>
            <a:endParaRPr lang="nb-NO" dirty="0"/>
          </a:p>
        </p:txBody>
      </p:sp>
      <p:sp>
        <p:nvSpPr>
          <p:cNvPr id="13" name="object 4">
            <a:extLst>
              <a:ext uri="{FF2B5EF4-FFF2-40B4-BE49-F238E27FC236}">
                <a16:creationId xmlns:a16="http://schemas.microsoft.com/office/drawing/2014/main" id="{7B252191-EB74-C851-93E3-5D8FB202A6E0}"/>
              </a:ext>
            </a:extLst>
          </p:cNvPr>
          <p:cNvSpPr/>
          <p:nvPr/>
        </p:nvSpPr>
        <p:spPr>
          <a:xfrm>
            <a:off x="371793" y="1024229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15F8B3E-504B-4EE6-884F-39AD220D5CC8}"/>
              </a:ext>
            </a:extLst>
          </p:cNvPr>
          <p:cNvGraphicFramePr/>
          <p:nvPr>
            <p:extLst>
              <p:ext uri="{D42A27DB-BD31-4B8C-83A1-F6EECF244321}">
                <p14:modId xmlns:p14="http://schemas.microsoft.com/office/powerpoint/2010/main" val="4255781766"/>
              </p:ext>
            </p:extLst>
          </p:nvPr>
        </p:nvGraphicFramePr>
        <p:xfrm>
          <a:off x="1412592" y="1079578"/>
          <a:ext cx="4972165" cy="2767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11B97222-232F-478C-B692-A7A0E3009BB4}"/>
              </a:ext>
            </a:extLst>
          </p:cNvPr>
          <p:cNvGraphicFramePr/>
          <p:nvPr>
            <p:extLst>
              <p:ext uri="{D42A27DB-BD31-4B8C-83A1-F6EECF244321}">
                <p14:modId xmlns:p14="http://schemas.microsoft.com/office/powerpoint/2010/main" val="18642922"/>
              </p:ext>
            </p:extLst>
          </p:nvPr>
        </p:nvGraphicFramePr>
        <p:xfrm>
          <a:off x="1267326" y="4489898"/>
          <a:ext cx="5117431" cy="26167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a:extLst>
              <a:ext uri="{FF2B5EF4-FFF2-40B4-BE49-F238E27FC236}">
                <a16:creationId xmlns:a16="http://schemas.microsoft.com/office/drawing/2014/main" id="{F47F7D87-5CE4-4D1C-AE3E-884B3BA53F13}"/>
              </a:ext>
            </a:extLst>
          </p:cNvPr>
          <p:cNvGraphicFramePr/>
          <p:nvPr>
            <p:extLst>
              <p:ext uri="{D42A27DB-BD31-4B8C-83A1-F6EECF244321}">
                <p14:modId xmlns:p14="http://schemas.microsoft.com/office/powerpoint/2010/main" val="1501877236"/>
              </p:ext>
            </p:extLst>
          </p:nvPr>
        </p:nvGraphicFramePr>
        <p:xfrm>
          <a:off x="1267326" y="7341924"/>
          <a:ext cx="5117431" cy="281951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5" name="Tekstboks 4">
            <a:extLst>
              <a:ext uri="{FF2B5EF4-FFF2-40B4-BE49-F238E27FC236}">
                <a16:creationId xmlns:a16="http://schemas.microsoft.com/office/drawing/2014/main" id="{48A13BC2-1187-40DC-B79D-00088A695715}"/>
              </a:ext>
            </a:extLst>
          </p:cNvPr>
          <p:cNvSpPr txBox="1"/>
          <p:nvPr/>
        </p:nvSpPr>
        <p:spPr>
          <a:xfrm>
            <a:off x="3422260" y="1896791"/>
            <a:ext cx="952827" cy="566738"/>
          </a:xfrm>
          <a:prstGeom prst="rect">
            <a:avLst/>
          </a:prstGeom>
          <a:solidFill>
            <a:schemeClr val="lt1"/>
          </a:solidFill>
          <a:ln w="6350">
            <a:noFill/>
          </a:ln>
        </p:spPr>
        <p:txBody>
          <a:bodyPr rot="0" spcFirstLastPara="0" vert="horz" wrap="none" lIns="56674" tIns="28337" rIns="56674" bIns="28337" numCol="1" spcCol="0" rtlCol="0" fromWordArt="0" anchor="t" anchorCtr="0" forceAA="0" compatLnSpc="1">
            <a:prstTxWarp prst="textNoShape">
              <a:avLst/>
            </a:prstTxWarp>
            <a:noAutofit/>
          </a:bodyPr>
          <a:lstStyle/>
          <a:p>
            <a:pPr algn="ctr">
              <a:lnSpc>
                <a:spcPct val="107000"/>
              </a:lnSpc>
              <a:spcAft>
                <a:spcPts val="496"/>
              </a:spcAft>
            </a:pPr>
            <a:r>
              <a:rPr lang="nb-NO" sz="1400">
                <a:latin typeface="Calibri" panose="020F0502020204030204" pitchFamily="34" charset="0"/>
                <a:ea typeface="Calibri" panose="020F0502020204030204" pitchFamily="34" charset="0"/>
                <a:cs typeface="Times New Roman" panose="02020603050405020304" pitchFamily="18" charset="0"/>
              </a:rPr>
              <a:t>KOMMUNEN SENTRALT</a:t>
            </a:r>
          </a:p>
          <a:p>
            <a:pPr algn="ctr">
              <a:lnSpc>
                <a:spcPct val="107000"/>
              </a:lnSpc>
              <a:spcAft>
                <a:spcPts val="496"/>
              </a:spcAft>
            </a:pPr>
            <a:r>
              <a:rPr lang="nb-NO" sz="1400">
                <a:latin typeface="Calibri" panose="020F0502020204030204" pitchFamily="34" charset="0"/>
                <a:ea typeface="Calibri" panose="020F0502020204030204" pitchFamily="34" charset="0"/>
                <a:cs typeface="Times New Roman" panose="02020603050405020304" pitchFamily="18" charset="0"/>
              </a:rPr>
              <a:t>Politiske organer</a:t>
            </a:r>
          </a:p>
          <a:p>
            <a:pPr algn="ctr">
              <a:lnSpc>
                <a:spcPct val="107000"/>
              </a:lnSpc>
              <a:spcAft>
                <a:spcPts val="496"/>
              </a:spcAft>
            </a:pPr>
            <a:r>
              <a:rPr lang="nb-NO" sz="1400">
                <a:latin typeface="Calibri" panose="020F0502020204030204" pitchFamily="34" charset="0"/>
                <a:ea typeface="Calibri" panose="020F0502020204030204" pitchFamily="34" charset="0"/>
                <a:cs typeface="Times New Roman" panose="02020603050405020304" pitchFamily="18" charset="0"/>
              </a:rPr>
              <a:t>Administrasjon</a:t>
            </a:r>
          </a:p>
        </p:txBody>
      </p:sp>
      <p:sp>
        <p:nvSpPr>
          <p:cNvPr id="6" name="Tekstboks 5">
            <a:extLst>
              <a:ext uri="{FF2B5EF4-FFF2-40B4-BE49-F238E27FC236}">
                <a16:creationId xmlns:a16="http://schemas.microsoft.com/office/drawing/2014/main" id="{0BDF9037-2466-42E0-9567-A934FBE449BE}"/>
              </a:ext>
            </a:extLst>
          </p:cNvPr>
          <p:cNvSpPr txBox="1"/>
          <p:nvPr/>
        </p:nvSpPr>
        <p:spPr>
          <a:xfrm>
            <a:off x="3369798" y="5234165"/>
            <a:ext cx="912486" cy="616917"/>
          </a:xfrm>
          <a:prstGeom prst="rect">
            <a:avLst/>
          </a:prstGeom>
          <a:solidFill>
            <a:schemeClr val="lt1"/>
          </a:solidFill>
          <a:ln w="6350">
            <a:noFill/>
          </a:ln>
        </p:spPr>
        <p:txBody>
          <a:bodyPr rot="0" spcFirstLastPara="0" vert="horz" wrap="none" lIns="56674" tIns="28337" rIns="56674" bIns="28337" numCol="1" spcCol="0" rtlCol="0" fromWordArt="0" anchor="t" anchorCtr="0" forceAA="0" compatLnSpc="1">
            <a:prstTxWarp prst="textNoShape">
              <a:avLst/>
            </a:prstTxWarp>
            <a:noAutofit/>
          </a:bodyPr>
          <a:lstStyle/>
          <a:p>
            <a:pPr algn="ctr">
              <a:lnSpc>
                <a:spcPct val="107000"/>
              </a:lnSpc>
              <a:spcAft>
                <a:spcPts val="496"/>
              </a:spcAft>
            </a:pPr>
            <a:r>
              <a:rPr lang="nb-NO" sz="1400">
                <a:latin typeface="Calibri" panose="020F0502020204030204" pitchFamily="34" charset="0"/>
                <a:ea typeface="Calibri" panose="020F0502020204030204" pitchFamily="34" charset="0"/>
                <a:cs typeface="Times New Roman" panose="02020603050405020304" pitchFamily="18" charset="0"/>
              </a:rPr>
              <a:t>KOMMUNEN LOKALT</a:t>
            </a:r>
          </a:p>
          <a:p>
            <a:pPr algn="ctr">
              <a:lnSpc>
                <a:spcPct val="107000"/>
              </a:lnSpc>
              <a:spcAft>
                <a:spcPts val="496"/>
              </a:spcAft>
            </a:pPr>
            <a:r>
              <a:rPr lang="nb-NO" sz="1400">
                <a:latin typeface="Calibri" panose="020F0502020204030204" pitchFamily="34" charset="0"/>
                <a:ea typeface="Calibri" panose="020F0502020204030204" pitchFamily="34" charset="0"/>
                <a:cs typeface="Times New Roman" panose="02020603050405020304" pitchFamily="18" charset="0"/>
              </a:rPr>
              <a:t>Politisk organ</a:t>
            </a:r>
          </a:p>
          <a:p>
            <a:pPr algn="ctr">
              <a:lnSpc>
                <a:spcPct val="107000"/>
              </a:lnSpc>
              <a:spcAft>
                <a:spcPts val="496"/>
              </a:spcAft>
            </a:pPr>
            <a:r>
              <a:rPr lang="nb-NO" sz="1400">
                <a:latin typeface="Calibri" panose="020F0502020204030204" pitchFamily="34" charset="0"/>
                <a:ea typeface="Calibri" panose="020F0502020204030204" pitchFamily="34" charset="0"/>
                <a:cs typeface="Times New Roman" panose="02020603050405020304" pitchFamily="18" charset="0"/>
              </a:rPr>
              <a:t>Administrasjon</a:t>
            </a:r>
          </a:p>
        </p:txBody>
      </p:sp>
      <p:sp>
        <p:nvSpPr>
          <p:cNvPr id="7" name="Tekstboks 6">
            <a:extLst>
              <a:ext uri="{FF2B5EF4-FFF2-40B4-BE49-F238E27FC236}">
                <a16:creationId xmlns:a16="http://schemas.microsoft.com/office/drawing/2014/main" id="{B8B27682-FDFA-4F87-8D10-B4D45697CBAD}"/>
              </a:ext>
            </a:extLst>
          </p:cNvPr>
          <p:cNvSpPr txBox="1"/>
          <p:nvPr/>
        </p:nvSpPr>
        <p:spPr>
          <a:xfrm>
            <a:off x="3230673" y="8278880"/>
            <a:ext cx="1095153" cy="862943"/>
          </a:xfrm>
          <a:prstGeom prst="rect">
            <a:avLst/>
          </a:prstGeom>
          <a:solidFill>
            <a:schemeClr val="lt1"/>
          </a:solidFill>
          <a:ln w="6350">
            <a:noFill/>
          </a:ln>
        </p:spPr>
        <p:txBody>
          <a:bodyPr rot="0" spcFirstLastPara="0" vert="horz" wrap="none" lIns="56674" tIns="28337" rIns="56674" bIns="28337" numCol="1" spcCol="0" rtlCol="0" fromWordArt="0" anchor="t" anchorCtr="0" forceAA="0" compatLnSpc="1">
            <a:prstTxWarp prst="textNoShape">
              <a:avLst/>
            </a:prstTxWarp>
            <a:noAutofit/>
          </a:bodyPr>
          <a:lstStyle/>
          <a:p>
            <a:pPr algn="ctr">
              <a:lnSpc>
                <a:spcPct val="107000"/>
              </a:lnSpc>
              <a:spcAft>
                <a:spcPts val="496"/>
              </a:spcAft>
            </a:pPr>
            <a:r>
              <a:rPr lang="nb-NO" sz="1400">
                <a:latin typeface="Calibri" panose="020F0502020204030204" pitchFamily="34" charset="0"/>
                <a:ea typeface="Calibri" panose="020F0502020204030204" pitchFamily="34" charset="0"/>
                <a:cs typeface="Times New Roman" panose="02020603050405020304" pitchFamily="18" charset="0"/>
              </a:rPr>
              <a:t>LOKALSAMFUNNET</a:t>
            </a:r>
          </a:p>
          <a:p>
            <a:pPr algn="ctr">
              <a:lnSpc>
                <a:spcPct val="107000"/>
              </a:lnSpc>
              <a:spcAft>
                <a:spcPts val="496"/>
              </a:spcAft>
            </a:pPr>
            <a:r>
              <a:rPr lang="nb-NO" sz="1400">
                <a:latin typeface="Calibri" panose="020F0502020204030204" pitchFamily="34" charset="0"/>
                <a:ea typeface="Calibri" panose="020F0502020204030204" pitchFamily="34" charset="0"/>
                <a:cs typeface="Times New Roman" panose="02020603050405020304" pitchFamily="18" charset="0"/>
              </a:rPr>
              <a:t>Sivilsamfunn</a:t>
            </a:r>
          </a:p>
          <a:p>
            <a:pPr algn="ctr">
              <a:lnSpc>
                <a:spcPct val="107000"/>
              </a:lnSpc>
              <a:spcAft>
                <a:spcPts val="496"/>
              </a:spcAft>
            </a:pPr>
            <a:r>
              <a:rPr lang="nb-NO" sz="1400">
                <a:latin typeface="Calibri" panose="020F0502020204030204" pitchFamily="34" charset="0"/>
                <a:ea typeface="Calibri" panose="020F0502020204030204" pitchFamily="34" charset="0"/>
                <a:cs typeface="Times New Roman" panose="02020603050405020304" pitchFamily="18" charset="0"/>
              </a:rPr>
              <a:t>Innbyggere</a:t>
            </a:r>
          </a:p>
        </p:txBody>
      </p:sp>
      <p:sp>
        <p:nvSpPr>
          <p:cNvPr id="14" name="Pil: bøyd mot venstre 13">
            <a:extLst>
              <a:ext uri="{FF2B5EF4-FFF2-40B4-BE49-F238E27FC236}">
                <a16:creationId xmlns:a16="http://schemas.microsoft.com/office/drawing/2014/main" id="{3421EDF6-1DAC-4A09-92D5-EE919902F4B7}"/>
              </a:ext>
            </a:extLst>
          </p:cNvPr>
          <p:cNvSpPr/>
          <p:nvPr/>
        </p:nvSpPr>
        <p:spPr>
          <a:xfrm>
            <a:off x="5580767" y="2965623"/>
            <a:ext cx="708407" cy="2147777"/>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16">
              <a:solidFill>
                <a:schemeClr val="tx1"/>
              </a:solidFill>
            </a:endParaRPr>
          </a:p>
        </p:txBody>
      </p:sp>
      <p:sp>
        <p:nvSpPr>
          <p:cNvPr id="15" name="Pil: bøyd mot venstre 14">
            <a:extLst>
              <a:ext uri="{FF2B5EF4-FFF2-40B4-BE49-F238E27FC236}">
                <a16:creationId xmlns:a16="http://schemas.microsoft.com/office/drawing/2014/main" id="{0ABB3E59-23CA-4960-AD5A-1FA7BFB6B073}"/>
              </a:ext>
            </a:extLst>
          </p:cNvPr>
          <p:cNvSpPr/>
          <p:nvPr/>
        </p:nvSpPr>
        <p:spPr>
          <a:xfrm>
            <a:off x="5580767" y="6101784"/>
            <a:ext cx="708407" cy="2177096"/>
          </a:xfrm>
          <a:prstGeom prst="curvedLeftArrow">
            <a:avLst>
              <a:gd name="adj1" fmla="val 25000"/>
              <a:gd name="adj2" fmla="val 50000"/>
              <a:gd name="adj3" fmla="val 25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16">
              <a:solidFill>
                <a:schemeClr val="tx1"/>
              </a:solidFill>
            </a:endParaRPr>
          </a:p>
        </p:txBody>
      </p:sp>
      <p:sp>
        <p:nvSpPr>
          <p:cNvPr id="19" name="Pil: bøyd nedover 18">
            <a:extLst>
              <a:ext uri="{FF2B5EF4-FFF2-40B4-BE49-F238E27FC236}">
                <a16:creationId xmlns:a16="http://schemas.microsoft.com/office/drawing/2014/main" id="{3DEC23FF-DF27-484E-95D5-25732E81B8B7}"/>
              </a:ext>
            </a:extLst>
          </p:cNvPr>
          <p:cNvSpPr/>
          <p:nvPr/>
        </p:nvSpPr>
        <p:spPr>
          <a:xfrm rot="16200000">
            <a:off x="460549" y="3676816"/>
            <a:ext cx="2147777" cy="725389"/>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16">
              <a:solidFill>
                <a:schemeClr val="tx1"/>
              </a:solidFill>
            </a:endParaRPr>
          </a:p>
        </p:txBody>
      </p:sp>
      <p:sp>
        <p:nvSpPr>
          <p:cNvPr id="20" name="Pil: bøyd nedover 19">
            <a:extLst>
              <a:ext uri="{FF2B5EF4-FFF2-40B4-BE49-F238E27FC236}">
                <a16:creationId xmlns:a16="http://schemas.microsoft.com/office/drawing/2014/main" id="{6D919B05-00B2-48D5-89FE-DAE547F1DD44}"/>
              </a:ext>
            </a:extLst>
          </p:cNvPr>
          <p:cNvSpPr/>
          <p:nvPr/>
        </p:nvSpPr>
        <p:spPr>
          <a:xfrm rot="16200000">
            <a:off x="546072" y="6856697"/>
            <a:ext cx="2177097" cy="735183"/>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116">
              <a:solidFill>
                <a:schemeClr val="tx1"/>
              </a:solidFill>
            </a:endParaRPr>
          </a:p>
        </p:txBody>
      </p:sp>
      <p:sp>
        <p:nvSpPr>
          <p:cNvPr id="8" name="TekstSylinder 7">
            <a:extLst>
              <a:ext uri="{FF2B5EF4-FFF2-40B4-BE49-F238E27FC236}">
                <a16:creationId xmlns:a16="http://schemas.microsoft.com/office/drawing/2014/main" id="{20B089FA-0A23-488D-91C6-487D93408845}"/>
              </a:ext>
            </a:extLst>
          </p:cNvPr>
          <p:cNvSpPr txBox="1"/>
          <p:nvPr/>
        </p:nvSpPr>
        <p:spPr>
          <a:xfrm>
            <a:off x="2059371" y="552406"/>
            <a:ext cx="3533340" cy="253916"/>
          </a:xfrm>
          <a:prstGeom prst="rect">
            <a:avLst/>
          </a:prstGeom>
          <a:noFill/>
        </p:spPr>
        <p:txBody>
          <a:bodyPr wrap="none" rtlCol="0">
            <a:spAutoFit/>
          </a:bodyPr>
          <a:lstStyle/>
          <a:p>
            <a:r>
              <a:rPr lang="nb-NO" sz="1050" b="1" dirty="0">
                <a:solidFill>
                  <a:schemeClr val="bg1">
                    <a:lumMod val="50000"/>
                  </a:schemeClr>
                </a:solidFill>
              </a:rPr>
              <a:t>Figur 16: Vertikal og horisontal infrastruktur for </a:t>
            </a:r>
            <a:r>
              <a:rPr lang="nb-NO" sz="1050" b="1" dirty="0" err="1">
                <a:solidFill>
                  <a:schemeClr val="bg1">
                    <a:lumMod val="50000"/>
                  </a:schemeClr>
                </a:solidFill>
              </a:rPr>
              <a:t>samskaping</a:t>
            </a:r>
            <a:endParaRPr lang="nb-NO" sz="1050" b="1" dirty="0">
              <a:solidFill>
                <a:schemeClr val="bg1">
                  <a:lumMod val="50000"/>
                </a:schemeClr>
              </a:solidFill>
              <a:highlight>
                <a:srgbClr val="FFFF00"/>
              </a:highlight>
            </a:endParaRPr>
          </a:p>
        </p:txBody>
      </p:sp>
      <p:sp>
        <p:nvSpPr>
          <p:cNvPr id="12" name="Plassholder for lysbildenummer 11">
            <a:extLst>
              <a:ext uri="{FF2B5EF4-FFF2-40B4-BE49-F238E27FC236}">
                <a16:creationId xmlns:a16="http://schemas.microsoft.com/office/drawing/2014/main" id="{F8B14271-F653-B664-E59F-DF3518879F8D}"/>
              </a:ext>
            </a:extLst>
          </p:cNvPr>
          <p:cNvSpPr>
            <a:spLocks noGrp="1"/>
          </p:cNvSpPr>
          <p:nvPr>
            <p:ph type="sldNum" sz="quarter" idx="12"/>
          </p:nvPr>
        </p:nvSpPr>
        <p:spPr/>
        <p:txBody>
          <a:bodyPr/>
          <a:lstStyle/>
          <a:p>
            <a:fld id="{2DBE2725-F78E-4B2C-97B8-E146AF27DA9B}" type="slidenum">
              <a:rPr lang="nb-NO" smtClean="0"/>
              <a:t>27</a:t>
            </a:fld>
            <a:endParaRPr lang="nb-NO"/>
          </a:p>
        </p:txBody>
      </p:sp>
    </p:spTree>
    <p:extLst>
      <p:ext uri="{BB962C8B-B14F-4D97-AF65-F5344CB8AC3E}">
        <p14:creationId xmlns:p14="http://schemas.microsoft.com/office/powerpoint/2010/main" val="4139149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5792" y="6401304"/>
            <a:ext cx="55315" cy="3783428"/>
          </a:xfrm>
          <a:custGeom>
            <a:avLst/>
            <a:gdLst/>
            <a:ahLst/>
            <a:cxnLst/>
            <a:rect l="l" t="t" r="r" b="b"/>
            <a:pathLst>
              <a:path h="5041900">
                <a:moveTo>
                  <a:pt x="0" y="0"/>
                </a:moveTo>
                <a:lnTo>
                  <a:pt x="0" y="5041645"/>
                </a:lnTo>
              </a:path>
            </a:pathLst>
          </a:custGeom>
          <a:ln w="12014">
            <a:solidFill>
              <a:srgbClr val="7E7E7E"/>
            </a:solidFill>
            <a:prstDash val="sysDot"/>
          </a:ln>
        </p:spPr>
        <p:txBody>
          <a:bodyPr wrap="square" lIns="0" tIns="0" rIns="0" bIns="0" rtlCol="0"/>
          <a:lstStyle/>
          <a:p>
            <a:endParaRPr/>
          </a:p>
        </p:txBody>
      </p:sp>
      <p:sp>
        <p:nvSpPr>
          <p:cNvPr id="3" name="object 3"/>
          <p:cNvSpPr/>
          <p:nvPr/>
        </p:nvSpPr>
        <p:spPr>
          <a:xfrm>
            <a:off x="3815792" y="755885"/>
            <a:ext cx="45719" cy="5645419"/>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10" name="object 10"/>
          <p:cNvSpPr txBox="1"/>
          <p:nvPr/>
        </p:nvSpPr>
        <p:spPr>
          <a:xfrm>
            <a:off x="463549" y="719132"/>
            <a:ext cx="3099226" cy="9585573"/>
          </a:xfrm>
          <a:prstGeom prst="rect">
            <a:avLst/>
          </a:prstGeom>
        </p:spPr>
        <p:txBody>
          <a:bodyPr vert="horz" wrap="square" lIns="0" tIns="12065" rIns="0" bIns="0" rtlCol="0" anchor="t">
            <a:spAutoFit/>
          </a:bodyPr>
          <a:lstStyle/>
          <a:p>
            <a:pPr algn="just"/>
            <a:r>
              <a:rPr lang="nb-NO" sz="1050" dirty="0"/>
              <a:t> </a:t>
            </a:r>
            <a:r>
              <a:rPr lang="nb-NO" sz="1050" kern="100" dirty="0">
                <a:ea typeface="Calibri" panose="020F0502020204030204" pitchFamily="34" charset="0"/>
                <a:cs typeface="Times New Roman" panose="02020603050405020304" pitchFamily="18" charset="0"/>
              </a:rPr>
              <a:t>Den </a:t>
            </a:r>
            <a:r>
              <a:rPr lang="nb-NO" sz="1050" i="1" dirty="0">
                <a:cs typeface="Arial"/>
              </a:rPr>
              <a:t>vertikale dimensjonen</a:t>
            </a:r>
            <a:r>
              <a:rPr lang="nb-NO" sz="1050" dirty="0">
                <a:cs typeface="Arial"/>
              </a:rPr>
              <a:t> knytter sammen og aktivere de ulike enhetene – lokalsamfunnet/bydelen, den politisk-administrative enheten lokalt i bydelen og det sentrale politisk-administrative enheten på bynivå. Styrking av denne vertikale aksen handler om å legge til rette for et utvidet og sterkere integrert  beslutningssystem. Potensialet for mer rettferdige løsninger økes, samtidig som eierskapet blir større hos flere aktører, samt at treffsikkerheten til tiltakene kan bli bedre. Utfordringen er å sikre at dette også medfører en jevn fordeling av oppgaver, ved at bynivået, kommunestyret og hovedutvalgene, avlastes. </a:t>
            </a:r>
          </a:p>
          <a:p>
            <a:pPr algn="just"/>
            <a:endParaRPr lang="nb-NO" sz="1050" dirty="0">
              <a:cs typeface="Arial"/>
            </a:endParaRPr>
          </a:p>
          <a:p>
            <a:pPr algn="just"/>
            <a:r>
              <a:rPr lang="nb-NO" sz="1050" dirty="0">
                <a:cs typeface="Arial"/>
              </a:rPr>
              <a:t>Den</a:t>
            </a:r>
            <a:r>
              <a:rPr lang="nb-NO" sz="1050" i="1" dirty="0">
                <a:cs typeface="Arial"/>
              </a:rPr>
              <a:t> horisontale dimensjonen </a:t>
            </a:r>
            <a:r>
              <a:rPr lang="nb-NO" sz="1050" dirty="0">
                <a:cs typeface="Arial"/>
              </a:rPr>
              <a:t>handler om å skape bedre integrasjon og aktivisering av flere aktører på hvert nivå. Målet er at dette vil styrke det sosiale limet og trivselen i lokalsamfunnet, men også at informasjonsflyten og ressurseffektiviteten øker innen hvert politisk-administrative organ (bydel, administrasjon, politiske utvalg, kommunestyret. </a:t>
            </a:r>
            <a:r>
              <a:rPr lang="nb-NO" sz="1050" dirty="0"/>
              <a:t>Akkurat som sosial bærekraft er et kontinuerlig, bevegelig mål, vil en infrastruktur for </a:t>
            </a:r>
            <a:r>
              <a:rPr lang="nb-NO" sz="1050" dirty="0" err="1"/>
              <a:t>samskaping</a:t>
            </a:r>
            <a:r>
              <a:rPr lang="nb-NO" sz="1050" dirty="0"/>
              <a:t> handle om å være i et kontinuerlig utviklingsarbeid.  Både tydeliggjøring av innholdet i infrastrukturen og implikasjonene av den reiser flere spørsmål og dilemmaer  </a:t>
            </a:r>
          </a:p>
          <a:p>
            <a:pPr algn="just"/>
            <a:endParaRPr lang="nb-NO" sz="1050" dirty="0"/>
          </a:p>
          <a:p>
            <a:pPr algn="just"/>
            <a:r>
              <a:rPr lang="nb-NO" sz="1050" b="1" dirty="0">
                <a:solidFill>
                  <a:schemeClr val="bg1">
                    <a:lumMod val="50000"/>
                  </a:schemeClr>
                </a:solidFill>
              </a:rPr>
              <a:t>Kjernespørsmål i kjølvannet av </a:t>
            </a:r>
            <a:r>
              <a:rPr lang="nb-NO" sz="1050" b="1" dirty="0" err="1">
                <a:solidFill>
                  <a:schemeClr val="bg1">
                    <a:lumMod val="50000"/>
                  </a:schemeClr>
                </a:solidFill>
              </a:rPr>
              <a:t>SOSLOKALs</a:t>
            </a:r>
            <a:r>
              <a:rPr lang="nb-NO" sz="1050" b="1" dirty="0">
                <a:solidFill>
                  <a:schemeClr val="bg1">
                    <a:lumMod val="50000"/>
                  </a:schemeClr>
                </a:solidFill>
              </a:rPr>
              <a:t> resultater</a:t>
            </a:r>
            <a:endParaRPr lang="nb-NO" sz="1050" b="1" dirty="0">
              <a:solidFill>
                <a:schemeClr val="bg1">
                  <a:lumMod val="50000"/>
                </a:schemeClr>
              </a:solidFill>
              <a:ea typeface="+mn-lt"/>
              <a:cs typeface="+mn-lt"/>
            </a:endParaRPr>
          </a:p>
          <a:p>
            <a:pPr algn="just">
              <a:lnSpc>
                <a:spcPct val="107000"/>
              </a:lnSpc>
              <a:spcAft>
                <a:spcPts val="800"/>
              </a:spcAft>
            </a:pPr>
            <a:r>
              <a:rPr lang="nb-NO" sz="1050" kern="100" dirty="0">
                <a:ea typeface="Calibri" panose="020F0502020204030204" pitchFamily="34" charset="0"/>
                <a:cs typeface="Times New Roman" panose="02020603050405020304" pitchFamily="18" charset="0"/>
              </a:rPr>
              <a:t>Ny kunnskap virvler ofte opp nye spørsmål. Slik er det her også. Identifiseringen av de tre </a:t>
            </a:r>
            <a:r>
              <a:rPr lang="nb-NO" sz="1050" kern="100" dirty="0" err="1">
                <a:ea typeface="Calibri" panose="020F0502020204030204" pitchFamily="34" charset="0"/>
                <a:cs typeface="Times New Roman" panose="02020603050405020304" pitchFamily="18" charset="0"/>
              </a:rPr>
              <a:t>lagvise</a:t>
            </a:r>
            <a:r>
              <a:rPr lang="nb-NO" sz="1050" kern="100" dirty="0">
                <a:ea typeface="Calibri" panose="020F0502020204030204" pitchFamily="34" charset="0"/>
                <a:cs typeface="Times New Roman" panose="02020603050405020304" pitchFamily="18" charset="0"/>
              </a:rPr>
              <a:t> betingelsene for lokal, sosial bærekraft bærer i seg nye, uløste spørsmål som forhåpentligvis trigger videre utforskning og utvikling av sosialt bærekraftige tilnærminger og løsninger lokalt.</a:t>
            </a:r>
          </a:p>
          <a:p>
            <a:pPr algn="just">
              <a:lnSpc>
                <a:spcPct val="107000"/>
              </a:lnSpc>
              <a:spcAft>
                <a:spcPts val="800"/>
              </a:spcAft>
            </a:pPr>
            <a:r>
              <a:rPr lang="nb-NO" sz="1050" i="1" kern="100" dirty="0">
                <a:ea typeface="Calibri" panose="020F0502020204030204" pitchFamily="34" charset="0"/>
                <a:cs typeface="Times New Roman" panose="02020603050405020304" pitchFamily="18" charset="0"/>
              </a:rPr>
              <a:t>De grunnleggende godene </a:t>
            </a:r>
            <a:r>
              <a:rPr lang="nb-NO" sz="1050" kern="100" dirty="0">
                <a:ea typeface="Calibri" panose="020F0502020204030204" pitchFamily="34" charset="0"/>
                <a:cs typeface="Times New Roman" panose="02020603050405020304" pitchFamily="18" charset="0"/>
              </a:rPr>
              <a:t>som listes opp i figur 14 er identifisert på bakgrunn av data generert gjennom stedskompass og </a:t>
            </a:r>
            <a:r>
              <a:rPr lang="nb-NO" sz="1050" kern="100" dirty="0" err="1">
                <a:ea typeface="Calibri" panose="020F0502020204030204" pitchFamily="34" charset="0"/>
                <a:cs typeface="Times New Roman" panose="02020603050405020304" pitchFamily="18" charset="0"/>
              </a:rPr>
              <a:t>bylab</a:t>
            </a:r>
            <a:r>
              <a:rPr lang="nb-NO" sz="1050" kern="100" dirty="0">
                <a:ea typeface="Calibri" panose="020F0502020204030204" pitchFamily="34" charset="0"/>
                <a:cs typeface="Times New Roman" panose="02020603050405020304" pitchFamily="18" charset="0"/>
              </a:rPr>
              <a:t> i tre lokalsamfunn som geografisk ligger i store norske kommuner og som  </a:t>
            </a:r>
            <a:r>
              <a:rPr lang="nb-NO" sz="1050" kern="100" dirty="0" err="1">
                <a:ea typeface="Calibri" panose="020F0502020204030204" pitchFamily="34" charset="0"/>
                <a:cs typeface="Times New Roman" panose="02020603050405020304" pitchFamily="18" charset="0"/>
              </a:rPr>
              <a:t>sosio</a:t>
            </a:r>
            <a:r>
              <a:rPr lang="nb-NO" sz="1050" kern="100" dirty="0">
                <a:ea typeface="Calibri" panose="020F0502020204030204" pitchFamily="34" charset="0"/>
                <a:cs typeface="Times New Roman" panose="02020603050405020304" pitchFamily="18" charset="0"/>
              </a:rPr>
              <a:t>-økonomisk har større utfordringer enn gjennomsnittet i sin kommune. En kan derfor spørre seg om de er representative for alle norske lokalsamfunn. Vi vet at hva som anses som relevante goder er kontekstavhengig. Samtidig viser litteraturstudien at de godene som løftes fram her samstemmer godt med de som løftes fram som sentrale i internasjonale studier. </a:t>
            </a:r>
            <a:endParaRPr lang="nb-NO" sz="105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nb-NO" sz="1050" i="1" kern="100" dirty="0">
                <a:ea typeface="Calibri" panose="020F0502020204030204" pitchFamily="34" charset="0"/>
                <a:cs typeface="Times New Roman" panose="02020603050405020304" pitchFamily="18" charset="0"/>
              </a:rPr>
              <a:t>Robustheten </a:t>
            </a:r>
            <a:r>
              <a:rPr lang="nb-NO" sz="1050" kern="100" dirty="0">
                <a:ea typeface="Calibri" panose="020F0502020204030204" pitchFamily="34" charset="0"/>
                <a:cs typeface="Times New Roman" panose="02020603050405020304" pitchFamily="18" charset="0"/>
              </a:rPr>
              <a:t>som løftes fram som den andre viktige dimensjonen  i litteraturstudien har blitt tydeliggjort gjennom SOSLOKAL-studiene. Begrepet sosial og fysisk «grunnutrustning» bidrar til å utdype hva det betyr at et lokalsamfunn skal være i stand til å «opprettholde seg selv», som det heter i litteraturstudien. Vi lærer at et minimum av robusthet må være tilstede dersom dette skal være oppnåelig for et lokalsamfunn. Dette funnet reiser et interessant spørsmål: Er det rimelig at kommunens bidrag til en grunnutrustning er lik  i alle lokalsamfunn, eller ulikt bidrag rette veien å gå, nettopp for å rette opp skjevheter?</a:t>
            </a:r>
            <a:endParaRPr lang="nb-NO" sz="1050" b="1" i="1" dirty="0">
              <a:solidFill>
                <a:schemeClr val="accent2">
                  <a:lumMod val="60000"/>
                  <a:lumOff val="40000"/>
                </a:schemeClr>
              </a:solidFill>
            </a:endParaRPr>
          </a:p>
        </p:txBody>
      </p:sp>
      <p:sp>
        <p:nvSpPr>
          <p:cNvPr id="15" name="object 15"/>
          <p:cNvSpPr txBox="1"/>
          <p:nvPr/>
        </p:nvSpPr>
        <p:spPr>
          <a:xfrm>
            <a:off x="4008257" y="692661"/>
            <a:ext cx="3117309" cy="4250266"/>
          </a:xfrm>
          <a:prstGeom prst="rect">
            <a:avLst/>
          </a:prstGeom>
        </p:spPr>
        <p:txBody>
          <a:bodyPr vert="horz" wrap="square" lIns="0" tIns="12065" rIns="0" bIns="0" rtlCol="0" anchor="t">
            <a:spAutoFit/>
          </a:bodyPr>
          <a:lstStyle/>
          <a:p>
            <a:pPr algn="just">
              <a:lnSpc>
                <a:spcPct val="107000"/>
              </a:lnSpc>
              <a:spcAft>
                <a:spcPts val="800"/>
              </a:spcAft>
            </a:pPr>
            <a:r>
              <a:rPr lang="nb-NO" sz="1050" kern="100" dirty="0">
                <a:ea typeface="Calibri" panose="020F0502020204030204" pitchFamily="34" charset="0"/>
                <a:cs typeface="Times New Roman" panose="02020603050405020304" pitchFamily="18" charset="0"/>
              </a:rPr>
              <a:t>I et universelt perspektiv kan en se det som riktig å gi alle lokalsamfunn det samme. Det sikrer en oppslutning om de ressursene som settes inn. I et sosial rettferdighetsperspektiv kan det derimot gi mening å gå inn med en grunnutrustning i spesielt utsatte områder, nettopp for å sette opp skjevheter. </a:t>
            </a:r>
          </a:p>
          <a:p>
            <a:pPr algn="just">
              <a:lnSpc>
                <a:spcPct val="107000"/>
              </a:lnSpc>
              <a:spcAft>
                <a:spcPts val="800"/>
              </a:spcAft>
            </a:pPr>
            <a:r>
              <a:rPr lang="nb-NO" sz="1050" i="1" kern="100" dirty="0" err="1">
                <a:ea typeface="Calibri" panose="020F0502020204030204" pitchFamily="34" charset="0"/>
                <a:cs typeface="Times New Roman" panose="02020603050405020304" pitchFamily="18" charset="0"/>
              </a:rPr>
              <a:t>Samskaping</a:t>
            </a:r>
            <a:r>
              <a:rPr lang="nb-NO" sz="1050" i="1" kern="100" dirty="0">
                <a:ea typeface="Calibri" panose="020F0502020204030204" pitchFamily="34" charset="0"/>
                <a:cs typeface="Times New Roman" panose="02020603050405020304" pitchFamily="18" charset="0"/>
              </a:rPr>
              <a:t> </a:t>
            </a:r>
            <a:r>
              <a:rPr lang="nb-NO" sz="1050" kern="100" dirty="0">
                <a:ea typeface="Calibri" panose="020F0502020204030204" pitchFamily="34" charset="0"/>
                <a:cs typeface="Times New Roman" panose="02020603050405020304" pitchFamily="18" charset="0"/>
              </a:rPr>
              <a:t>betones som en nødvendig betingelse for å skape goder og utløse ressurser i lokalsamfunnet, i kommunen og hos private aktører. Den faktiske utformingen av en infrastruktur for </a:t>
            </a:r>
            <a:r>
              <a:rPr lang="nb-NO" sz="1050" kern="100" dirty="0" err="1">
                <a:ea typeface="Calibri" panose="020F0502020204030204" pitchFamily="34" charset="0"/>
                <a:cs typeface="Times New Roman" panose="02020603050405020304" pitchFamily="18" charset="0"/>
              </a:rPr>
              <a:t>samskaping</a:t>
            </a:r>
            <a:r>
              <a:rPr lang="nb-NO" sz="1050" kern="100" dirty="0">
                <a:ea typeface="Calibri" panose="020F0502020204030204" pitchFamily="34" charset="0"/>
                <a:cs typeface="Times New Roman" panose="02020603050405020304" pitchFamily="18" charset="0"/>
              </a:rPr>
              <a:t> er fortsatt i støpeskjeen og reiser en rekke spørsmål:</a:t>
            </a:r>
          </a:p>
          <a:p>
            <a:pPr marL="171450" indent="-171450">
              <a:lnSpc>
                <a:spcPct val="107000"/>
              </a:lnSpc>
              <a:spcAft>
                <a:spcPts val="800"/>
              </a:spcAft>
              <a:buFont typeface="Arial" panose="020B0604020202020204" pitchFamily="34" charset="0"/>
              <a:buChar char="•"/>
            </a:pPr>
            <a:r>
              <a:rPr lang="nb-NO" sz="1050" kern="100" dirty="0">
                <a:ea typeface="Calibri" panose="020F0502020204030204" pitchFamily="34" charset="0"/>
                <a:cs typeface="Times New Roman" panose="02020603050405020304" pitchFamily="18" charset="0"/>
              </a:rPr>
              <a:t>Organisering: Hvordan ser en samskapende kommune ut? Hvilke organisatoriske grep må gjøres? Hva innebærer det at tjenestene skal ta en mer aktiv rolle?</a:t>
            </a:r>
          </a:p>
          <a:p>
            <a:pPr marL="171450" indent="-171450">
              <a:lnSpc>
                <a:spcPct val="107000"/>
              </a:lnSpc>
              <a:spcAft>
                <a:spcPts val="800"/>
              </a:spcAft>
              <a:buFont typeface="Arial" panose="020B0604020202020204" pitchFamily="34" charset="0"/>
              <a:buChar char="•"/>
            </a:pPr>
            <a:r>
              <a:rPr lang="nb-NO" sz="1050" dirty="0">
                <a:effectLst/>
                <a:ea typeface="Calibri" panose="020F0502020204030204" pitchFamily="34" charset="0"/>
                <a:cs typeface="Times New Roman" panose="02020603050405020304" pitchFamily="18" charset="0"/>
              </a:rPr>
              <a:t>Timing: Når skal </a:t>
            </a:r>
            <a:r>
              <a:rPr lang="nb-NO" sz="1050" dirty="0" err="1">
                <a:effectLst/>
                <a:ea typeface="Calibri" panose="020F0502020204030204" pitchFamily="34" charset="0"/>
                <a:cs typeface="Times New Roman" panose="02020603050405020304" pitchFamily="18" charset="0"/>
              </a:rPr>
              <a:t>samskapingen</a:t>
            </a:r>
            <a:r>
              <a:rPr lang="nb-NO" sz="1050" dirty="0">
                <a:effectLst/>
                <a:ea typeface="Calibri" panose="020F0502020204030204" pitchFamily="34" charset="0"/>
                <a:cs typeface="Times New Roman" panose="02020603050405020304" pitchFamily="18" charset="0"/>
              </a:rPr>
              <a:t> skje? I hvilket stadium av den politiske prosessen? Og i hvilke områder? </a:t>
            </a:r>
          </a:p>
          <a:p>
            <a:pPr marL="171450" indent="-171450">
              <a:lnSpc>
                <a:spcPct val="107000"/>
              </a:lnSpc>
              <a:spcAft>
                <a:spcPts val="800"/>
              </a:spcAft>
              <a:buFont typeface="Arial" panose="020B0604020202020204" pitchFamily="34" charset="0"/>
              <a:buChar char="•"/>
            </a:pPr>
            <a:r>
              <a:rPr lang="nb-NO" sz="1050" dirty="0">
                <a:effectLst/>
                <a:ea typeface="Calibri" panose="020F0502020204030204" pitchFamily="34" charset="0"/>
                <a:cs typeface="Times New Roman" panose="02020603050405020304" pitchFamily="18" charset="0"/>
              </a:rPr>
              <a:t>Viktighet: Hvilke saker skal </a:t>
            </a:r>
            <a:r>
              <a:rPr lang="nb-NO" sz="1050" dirty="0" err="1">
                <a:effectLst/>
                <a:ea typeface="Calibri" panose="020F0502020204030204" pitchFamily="34" charset="0"/>
                <a:cs typeface="Times New Roman" panose="02020603050405020304" pitchFamily="18" charset="0"/>
              </a:rPr>
              <a:t>samskapes</a:t>
            </a:r>
            <a:r>
              <a:rPr lang="nb-NO" sz="1050" dirty="0">
                <a:effectLst/>
                <a:ea typeface="Calibri" panose="020F0502020204030204" pitchFamily="34" charset="0"/>
                <a:cs typeface="Times New Roman" panose="02020603050405020304" pitchFamily="18" charset="0"/>
              </a:rPr>
              <a:t>? </a:t>
            </a:r>
          </a:p>
          <a:p>
            <a:pPr marL="171450" indent="-171450">
              <a:lnSpc>
                <a:spcPct val="107000"/>
              </a:lnSpc>
              <a:spcAft>
                <a:spcPts val="800"/>
              </a:spcAft>
              <a:buFont typeface="Arial" panose="020B0604020202020204" pitchFamily="34" charset="0"/>
              <a:buChar char="•"/>
            </a:pPr>
            <a:r>
              <a:rPr lang="nb-NO" sz="1050" dirty="0">
                <a:effectLst/>
                <a:ea typeface="Calibri"/>
                <a:cs typeface="Times New Roman"/>
              </a:rPr>
              <a:t>Prioritering: Hvilke interesser er legitime?</a:t>
            </a:r>
          </a:p>
          <a:p>
            <a:pPr marL="171450" indent="-171450">
              <a:lnSpc>
                <a:spcPct val="107000"/>
              </a:lnSpc>
              <a:spcAft>
                <a:spcPts val="800"/>
              </a:spcAft>
              <a:buFont typeface="Arial" panose="020B0604020202020204" pitchFamily="34" charset="0"/>
              <a:buChar char="•"/>
            </a:pPr>
            <a:r>
              <a:rPr lang="nb-NO" sz="1050" dirty="0">
                <a:ea typeface="Calibri"/>
                <a:cs typeface="Times New Roman"/>
              </a:rPr>
              <a:t>Evaluering: Hvordan vurdere </a:t>
            </a:r>
            <a:r>
              <a:rPr lang="nb-NO" sz="1050" dirty="0" err="1">
                <a:ea typeface="Calibri"/>
                <a:cs typeface="Times New Roman"/>
              </a:rPr>
              <a:t>samskapingen</a:t>
            </a:r>
            <a:r>
              <a:rPr lang="nb-NO" sz="1050" dirty="0">
                <a:ea typeface="Calibri"/>
                <a:cs typeface="Times New Roman"/>
              </a:rPr>
              <a:t>? Hva er gode kriterier for å måle om </a:t>
            </a:r>
            <a:r>
              <a:rPr lang="nb-NO" sz="1050" dirty="0" err="1">
                <a:ea typeface="Calibri"/>
                <a:cs typeface="Times New Roman"/>
              </a:rPr>
              <a:t>samskapingen</a:t>
            </a:r>
            <a:r>
              <a:rPr lang="nb-NO" sz="1050" dirty="0">
                <a:ea typeface="Calibri"/>
                <a:cs typeface="Times New Roman"/>
              </a:rPr>
              <a:t> lykkes, eller om den trenger å justeres? </a:t>
            </a:r>
            <a:r>
              <a:rPr lang="nb-NO" sz="1050" kern="100" dirty="0">
                <a:ea typeface="Calibri" panose="020F0502020204030204" pitchFamily="34" charset="0"/>
                <a:cs typeface="Times New Roman" panose="02020603050405020304" pitchFamily="18" charset="0"/>
              </a:rPr>
              <a:t> </a:t>
            </a:r>
            <a:endParaRPr lang="nb-NO" sz="1050" i="1" kern="100" dirty="0">
              <a:ea typeface="Calibri" panose="020F0502020204030204" pitchFamily="34" charset="0"/>
              <a:cs typeface="Times New Roman" panose="02020603050405020304" pitchFamily="18" charset="0"/>
            </a:endParaRPr>
          </a:p>
        </p:txBody>
      </p:sp>
      <p:sp>
        <p:nvSpPr>
          <p:cNvPr id="11" name="object 4">
            <a:extLst>
              <a:ext uri="{FF2B5EF4-FFF2-40B4-BE49-F238E27FC236}">
                <a16:creationId xmlns:a16="http://schemas.microsoft.com/office/drawing/2014/main" id="{02F58AB4-6CF6-4DFC-BFA7-287FD935684D}"/>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12" name="Rett linje 11">
            <a:extLst>
              <a:ext uri="{FF2B5EF4-FFF2-40B4-BE49-F238E27FC236}">
                <a16:creationId xmlns:a16="http://schemas.microsoft.com/office/drawing/2014/main" id="{D54FA0A5-A8B0-4F94-91DE-C7A8D309231C}"/>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Plassholder for lysbildenummer 4">
            <a:extLst>
              <a:ext uri="{FF2B5EF4-FFF2-40B4-BE49-F238E27FC236}">
                <a16:creationId xmlns:a16="http://schemas.microsoft.com/office/drawing/2014/main" id="{A081E687-02DB-A01A-7A6B-83BBFE445CE1}"/>
              </a:ext>
            </a:extLst>
          </p:cNvPr>
          <p:cNvSpPr>
            <a:spLocks noGrp="1"/>
          </p:cNvSpPr>
          <p:nvPr>
            <p:ph type="sldNum" sz="quarter" idx="7"/>
          </p:nvPr>
        </p:nvSpPr>
        <p:spPr/>
        <p:txBody>
          <a:bodyPr/>
          <a:lstStyle/>
          <a:p>
            <a:fld id="{B6F15528-21DE-4FAA-801E-634DDDAF4B2B}" type="slidenum">
              <a:rPr lang="nb-NO" smtClean="0"/>
              <a:t>28</a:t>
            </a:fld>
            <a:endParaRPr lang="nb-NO"/>
          </a:p>
        </p:txBody>
      </p:sp>
    </p:spTree>
    <p:extLst>
      <p:ext uri="{BB962C8B-B14F-4D97-AF65-F5344CB8AC3E}">
        <p14:creationId xmlns:p14="http://schemas.microsoft.com/office/powerpoint/2010/main" val="896684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21584" y="6401304"/>
            <a:ext cx="55315" cy="3783428"/>
          </a:xfrm>
          <a:custGeom>
            <a:avLst/>
            <a:gdLst/>
            <a:ahLst/>
            <a:cxnLst/>
            <a:rect l="l" t="t" r="r" b="b"/>
            <a:pathLst>
              <a:path h="5041900">
                <a:moveTo>
                  <a:pt x="0" y="0"/>
                </a:moveTo>
                <a:lnTo>
                  <a:pt x="0" y="5041645"/>
                </a:lnTo>
              </a:path>
            </a:pathLst>
          </a:custGeom>
          <a:ln w="12014">
            <a:solidFill>
              <a:srgbClr val="7E7E7E"/>
            </a:solidFill>
            <a:prstDash val="sysDot"/>
          </a:ln>
        </p:spPr>
        <p:txBody>
          <a:bodyPr wrap="square" lIns="0" tIns="0" rIns="0" bIns="0" rtlCol="0"/>
          <a:lstStyle/>
          <a:p>
            <a:endParaRPr/>
          </a:p>
        </p:txBody>
      </p:sp>
      <p:sp>
        <p:nvSpPr>
          <p:cNvPr id="3" name="object 3"/>
          <p:cNvSpPr/>
          <p:nvPr/>
        </p:nvSpPr>
        <p:spPr>
          <a:xfrm>
            <a:off x="3815792" y="755885"/>
            <a:ext cx="45719" cy="5645419"/>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10" name="object 10"/>
          <p:cNvSpPr txBox="1"/>
          <p:nvPr/>
        </p:nvSpPr>
        <p:spPr>
          <a:xfrm>
            <a:off x="463549" y="644760"/>
            <a:ext cx="3099226" cy="9865137"/>
          </a:xfrm>
          <a:prstGeom prst="rect">
            <a:avLst/>
          </a:prstGeom>
        </p:spPr>
        <p:txBody>
          <a:bodyPr vert="horz" wrap="square" lIns="0" tIns="12065" rIns="0" bIns="0" rtlCol="0" anchor="t">
            <a:spAutoFit/>
          </a:bodyPr>
          <a:lstStyle/>
          <a:p>
            <a:pPr algn="ctr"/>
            <a:r>
              <a:rPr lang="nb-NO" sz="1050" dirty="0"/>
              <a:t> </a:t>
            </a:r>
            <a:r>
              <a:rPr lang="nb-NO" sz="1050" b="1" i="1" dirty="0">
                <a:solidFill>
                  <a:schemeClr val="accent2">
                    <a:lumMod val="60000"/>
                    <a:lumOff val="40000"/>
                  </a:schemeClr>
                </a:solidFill>
              </a:rPr>
              <a:t>Gjennomføring av innovasjonene –  </a:t>
            </a:r>
            <a:br>
              <a:rPr lang="nb-NO" sz="1050" b="1" i="1" dirty="0">
                <a:solidFill>
                  <a:schemeClr val="accent2">
                    <a:lumMod val="60000"/>
                    <a:lumOff val="40000"/>
                  </a:schemeClr>
                </a:solidFill>
              </a:rPr>
            </a:br>
            <a:r>
              <a:rPr lang="nb-NO" sz="1050" b="1" i="1" dirty="0">
                <a:solidFill>
                  <a:schemeClr val="accent2">
                    <a:lumMod val="60000"/>
                    <a:lumOff val="40000"/>
                  </a:schemeClr>
                </a:solidFill>
              </a:rPr>
              <a:t>praktiske erfaringer fra Fredrikstad  </a:t>
            </a:r>
          </a:p>
          <a:p>
            <a:endParaRPr lang="nb-NO" sz="1050" dirty="0"/>
          </a:p>
          <a:p>
            <a:pPr algn="just"/>
            <a:r>
              <a:rPr lang="nb-NO" sz="1050" dirty="0"/>
              <a:t>Her flytter vi fokus fra nye forståelser av sosial  bærekraft i kjølvannet av innovasjonene, til hvordan verktøyene fungerer som virkemidler for å engasjere lokalsamfunnet tettere i stedsutviklingen og løfte sosial bærekraft opp på den politiske agendaen. </a:t>
            </a:r>
          </a:p>
          <a:p>
            <a:pPr algn="just"/>
            <a:endParaRPr lang="nb-NO" sz="1050" dirty="0">
              <a:cs typeface="Calibri"/>
            </a:endParaRPr>
          </a:p>
          <a:p>
            <a:pPr algn="just"/>
            <a:r>
              <a:rPr lang="nb-NO" sz="1050" dirty="0">
                <a:cs typeface="Calibri"/>
              </a:rPr>
              <a:t>En overordnet erfaring er at det er svært nyttig å kombinere de tre verktøyene. Ved å anvende dem i sekvens kan de bygge på hverandre, utdype temaer og problemstillinger videre og skape læring. Dermed blir det en progresjon  i kunnskapsutviklingen. Samtidig har hver av disse verktøyene sine unike styrker og svakheter, som vi vil vise under. Ved å kombinere dem kan vi i større grad korrigere for svakheter og utnytte styrken til hver av dem. </a:t>
            </a:r>
          </a:p>
          <a:p>
            <a:pPr algn="just"/>
            <a:endParaRPr lang="nb-NO" sz="1050" dirty="0">
              <a:cs typeface="Calibri"/>
            </a:endParaRPr>
          </a:p>
          <a:p>
            <a:pPr algn="just"/>
            <a:r>
              <a:rPr lang="nb-NO" sz="1050" dirty="0">
                <a:cs typeface="Calibri"/>
              </a:rPr>
              <a:t>En annen overordnet erfaring er </a:t>
            </a:r>
            <a:r>
              <a:rPr lang="nb-NO" sz="1050" dirty="0">
                <a:effectLst/>
                <a:ea typeface="Times New Roman" panose="02020603050405020304" pitchFamily="18" charset="0"/>
              </a:rPr>
              <a:t>at rekruttering og kontakt med innbyggere er veldig personavhengig og at kommunen ikke har noe godt system for å komme i kontakt med innbyggere. Dette er en svakhet som bør undersøkes nærmere da kommunen har behov for å nå alle. </a:t>
            </a:r>
            <a:endParaRPr lang="nb-NO" sz="1050" dirty="0">
              <a:cs typeface="Calibri"/>
            </a:endParaRPr>
          </a:p>
          <a:p>
            <a:endParaRPr lang="nb-NO" sz="1050" dirty="0">
              <a:cs typeface="Calibri"/>
            </a:endParaRPr>
          </a:p>
          <a:p>
            <a:r>
              <a:rPr lang="nb-NO" sz="1050" b="1" dirty="0">
                <a:solidFill>
                  <a:schemeClr val="bg1">
                    <a:lumMod val="50000"/>
                  </a:schemeClr>
                </a:solidFill>
              </a:rPr>
              <a:t>Erfaringer med stedskompasset</a:t>
            </a:r>
            <a:endParaRPr lang="nb-NO" sz="1050" b="1" dirty="0">
              <a:solidFill>
                <a:schemeClr val="bg1">
                  <a:lumMod val="50000"/>
                </a:schemeClr>
              </a:solidFill>
              <a:ea typeface="Calibri"/>
              <a:cs typeface="Calibri"/>
            </a:endParaRPr>
          </a:p>
          <a:p>
            <a:pPr algn="just"/>
            <a:r>
              <a:rPr lang="nb-NO" sz="1050" dirty="0"/>
              <a:t>Uttestingen av stedskompasset har gitt flere lærdommer:</a:t>
            </a:r>
            <a:endParaRPr lang="nb-NO" sz="1050" dirty="0">
              <a:ea typeface="Calibri"/>
              <a:cs typeface="Calibri"/>
            </a:endParaRPr>
          </a:p>
          <a:p>
            <a:endParaRPr lang="nb-NO" sz="1050" dirty="0">
              <a:cs typeface="Calibri"/>
            </a:endParaRPr>
          </a:p>
          <a:p>
            <a:pPr marL="171450" indent="-171450" algn="just">
              <a:lnSpc>
                <a:spcPct val="107000"/>
              </a:lnSpc>
              <a:buFont typeface="Arial" panose="020B0604020202020204" pitchFamily="34" charset="0"/>
              <a:buChar char="•"/>
            </a:pPr>
            <a:r>
              <a:rPr lang="nb-NO" sz="1050" i="1" dirty="0"/>
              <a:t>Nytte: </a:t>
            </a:r>
            <a:r>
              <a:rPr lang="nb-NO" sz="1050" dirty="0"/>
              <a:t>Stedskompasset oppleves nyttig og allsidig. Administrasjonen har brukt resultatene </a:t>
            </a:r>
            <a:r>
              <a:rPr lang="nb-NO" sz="1050" dirty="0">
                <a:effectLst/>
                <a:ea typeface="Calibri" panose="020F0502020204030204" pitchFamily="34" charset="0"/>
                <a:cs typeface="Times New Roman" panose="02020603050405020304" pitchFamily="18" charset="0"/>
              </a:rPr>
              <a:t>fra stedskompasset som viktig kunnskapsgrunnlag og         medvirkningsverktøy for kommunens planarbeid og i arbeidet med områdesatsing. </a:t>
            </a:r>
            <a:r>
              <a:rPr lang="nb-NO" sz="1050" dirty="0"/>
              <a:t>Politikerne uttrykker entusiasme for verktøyet. De opplever verktøyet som handlingsrettet, konkret, basert på innbyggernes egne opplevelser og gir grunnlag for å gjøre prioriteringer. Både politikerne og administrasjonen opplever at dataene gir tilgang til annen og utfyllende kunnskap enn det tradisjonelle levekårsdata gir.</a:t>
            </a:r>
          </a:p>
          <a:p>
            <a:pPr marL="171450" indent="-171450" algn="just">
              <a:lnSpc>
                <a:spcPct val="107000"/>
              </a:lnSpc>
              <a:buFont typeface="Arial" panose="020B0604020202020204" pitchFamily="34" charset="0"/>
              <a:buChar char="•"/>
            </a:pPr>
            <a:endParaRPr lang="nb-NO" sz="1050" i="1" dirty="0"/>
          </a:p>
          <a:p>
            <a:pPr marL="171450" indent="-171450" algn="just">
              <a:lnSpc>
                <a:spcPct val="107000"/>
              </a:lnSpc>
              <a:buFont typeface="Arial" panose="020B0604020202020204" pitchFamily="34" charset="0"/>
              <a:buChar char="•"/>
            </a:pPr>
            <a:r>
              <a:rPr lang="nb-NO" sz="1050" i="1" dirty="0"/>
              <a:t>Kombinasjonen av kvantitative og kvalitative datakilder:  </a:t>
            </a:r>
            <a:r>
              <a:rPr lang="nb-NO" sz="1050" dirty="0"/>
              <a:t>Kombinasjonen spørreundersøkelse og fokusgrupper med «stille stemmer» gjør det mulig å korrigere for skjevhet i utvalget. De stille stemmene representerer grupper som i mindre grad svarer på spørreundersøkelser. Dermed økes dataenes representativitet. Kombinasjonen av kvantitative og kvalitative data  gir også mer utfyllende, «tjukkere» kunnskap. I de åpne svaralternativene i spørreundersøkelsen og i dialogen med befolkningen kommer deres erfaringer tydeligere fram og blir relatert mer direkte til den lokale konteksten. For </a:t>
            </a:r>
            <a:r>
              <a:rPr lang="nb-NO" sz="1050" dirty="0">
                <a:cs typeface="Times New Roman" panose="02020603050405020304" pitchFamily="18" charset="0"/>
              </a:rPr>
              <a:t>K</a:t>
            </a:r>
            <a:r>
              <a:rPr lang="nb-NO" sz="1050" dirty="0">
                <a:effectLst/>
                <a:ea typeface="Calibri" panose="020F0502020204030204" pitchFamily="34" charset="0"/>
                <a:cs typeface="Times New Roman" panose="02020603050405020304" pitchFamily="18" charset="0"/>
              </a:rPr>
              <a:t>ombinasjonen av kvantitative og kvalitative data   gjør også verktøyet allsidig. Det kan brukes i ulike sammenhenger, både som kunnskapsgrunnlag, i medvirkning og som innspill til planarbeid. </a:t>
            </a:r>
            <a:endParaRPr lang="nb-NO" sz="1050" dirty="0">
              <a:ea typeface="Calibri" panose="020F0502020204030204" pitchFamily="34" charset="0"/>
              <a:cs typeface="Arial" panose="020B0604020202020204" pitchFamily="34" charset="0"/>
            </a:endParaRPr>
          </a:p>
        </p:txBody>
      </p:sp>
      <p:sp>
        <p:nvSpPr>
          <p:cNvPr id="15" name="object 15"/>
          <p:cNvSpPr txBox="1"/>
          <p:nvPr/>
        </p:nvSpPr>
        <p:spPr>
          <a:xfrm>
            <a:off x="4008257" y="692661"/>
            <a:ext cx="3117309" cy="9335761"/>
          </a:xfrm>
          <a:prstGeom prst="rect">
            <a:avLst/>
          </a:prstGeom>
        </p:spPr>
        <p:txBody>
          <a:bodyPr vert="horz" wrap="square" lIns="0" tIns="12065" rIns="0" bIns="0" rtlCol="0" anchor="t">
            <a:spAutoFit/>
          </a:bodyPr>
          <a:lstStyle/>
          <a:p>
            <a:pPr marL="171450" lvl="0" indent="-171450" algn="just">
              <a:lnSpc>
                <a:spcPct val="107000"/>
              </a:lnSpc>
              <a:buFont typeface="Arial" panose="020B0604020202020204" pitchFamily="34" charset="0"/>
              <a:buChar char="•"/>
            </a:pPr>
            <a:r>
              <a:rPr lang="nb-NO" sz="1050" i="1" dirty="0"/>
              <a:t>Byvandring som datakilde: </a:t>
            </a:r>
            <a:r>
              <a:rPr lang="nb-NO" sz="1050" dirty="0"/>
              <a:t>I Fredrikstad testet vi for første gang ut byvandringer som en del av stedskompasset. Selve byvandringen </a:t>
            </a:r>
            <a:r>
              <a:rPr lang="nb-NO" sz="1050" dirty="0">
                <a:effectLst/>
                <a:ea typeface="Calibri" panose="020F0502020204030204" pitchFamily="34" charset="0"/>
                <a:cs typeface="Times New Roman" panose="02020603050405020304" pitchFamily="18" charset="0"/>
              </a:rPr>
              <a:t>stimulerer til diskusjoner om fysiske og sosiale sider ved utvalgte deler av området. Dermed styrkes den kontekstuelle kunnskapen om nærområdet. I tillegg gir de en god ramme for de etterfølgende diskusjonene i fokusgrupper innendørs</a:t>
            </a:r>
            <a:r>
              <a:rPr lang="nb-NO" sz="1050" dirty="0">
                <a:ea typeface="Calibri" panose="020F0502020204030204" pitchFamily="34" charset="0"/>
                <a:cs typeface="Times New Roman" panose="02020603050405020304" pitchFamily="18" charset="0"/>
              </a:rPr>
              <a:t>. </a:t>
            </a:r>
            <a:r>
              <a:rPr lang="nb-NO" sz="1050" dirty="0">
                <a:effectLst/>
                <a:ea typeface="Calibri" panose="020F0502020204030204" pitchFamily="34" charset="0"/>
                <a:cs typeface="Times New Roman" panose="02020603050405020304" pitchFamily="18" charset="0"/>
              </a:rPr>
              <a:t>Rent praktisk  var det imidlertid vanskelig å bruke selve stedskompasset aktivt under selve byvandringen ut over å spørre om noen av temaene stedskompasset dekker. </a:t>
            </a:r>
            <a:r>
              <a:rPr lang="nb-NO" sz="1050" dirty="0">
                <a:ea typeface="Calibri" panose="020F0502020204030204" pitchFamily="34" charset="0"/>
                <a:cs typeface="Times New Roman" panose="02020603050405020304" pitchFamily="18" charset="0"/>
              </a:rPr>
              <a:t>Vi opplevde det som vanskelig å notere innspill og        lese fra stedskompassets ulike spørsmål samtidig som man  går og har en dialog med deltakerne. Her er det helt klart potensial for å utvikle bedre modeller for å   kombinere vandring og tematisk diskusjon. </a:t>
            </a:r>
            <a:endParaRPr lang="nb-NO" sz="1050" dirty="0"/>
          </a:p>
          <a:p>
            <a:pPr marL="171450" lvl="0" indent="-171450" algn="just">
              <a:lnSpc>
                <a:spcPct val="107000"/>
              </a:lnSpc>
              <a:buFont typeface="Courier New" panose="02070309020205020404" pitchFamily="49" charset="0"/>
              <a:buChar char="o"/>
            </a:pPr>
            <a:endParaRPr lang="nb-NO" sz="1050" i="1" dirty="0"/>
          </a:p>
          <a:p>
            <a:pPr lvl="0" algn="just">
              <a:lnSpc>
                <a:spcPct val="107000"/>
              </a:lnSpc>
            </a:pPr>
            <a:r>
              <a:rPr lang="nb-NO" sz="1050" i="1" dirty="0"/>
              <a:t>Stedskompasset som komparativt verktøy: </a:t>
            </a:r>
            <a:r>
              <a:rPr lang="nb-NO" sz="1050" dirty="0"/>
              <a:t>Å gjennomføre stedskompasset flere steder bidrar til å sette enkeltområder i perspektiv. Vurderingen av skår på enkeltvariabler blir enklere fordi man kan sjekke om nivået er gjengs eller skiller seg ut i forhold til andre områder. I Fredrikstad ble stedskompasset testet ut i ulike lokalområder som alle ligger i tilknytning til sentrum. Det kan også være nyttig å gjennomføre stedskompasset ulike steder etter en annen logikk, for eksempel for å sjekke hvordan ulik sosioøkonomisk sammensetning av befolkningen slår ut, eller hvordan det slår ut å ligge tett på tjenester og fasiliteter versus å ikke gjøre det, etc. Her kan man tenke seg mange ulike komparasjonslogikker.</a:t>
            </a:r>
            <a:endParaRPr lang="nb-NO" sz="1050" i="1" dirty="0"/>
          </a:p>
          <a:p>
            <a:pPr marL="171450" lvl="0" indent="-171450" algn="just">
              <a:lnSpc>
                <a:spcPct val="107000"/>
              </a:lnSpc>
              <a:buFont typeface="Courier New" panose="02070309020205020404" pitchFamily="49" charset="0"/>
              <a:buChar char="o"/>
            </a:pPr>
            <a:endParaRPr lang="nb-NO" sz="1050" i="1" dirty="0"/>
          </a:p>
          <a:p>
            <a:pPr marL="171450" lvl="0" indent="-171450" algn="just">
              <a:lnSpc>
                <a:spcPct val="107000"/>
              </a:lnSpc>
              <a:buFont typeface="Arial" panose="020B0604020202020204" pitchFamily="34" charset="0"/>
              <a:buChar char="•"/>
            </a:pPr>
            <a:r>
              <a:rPr lang="nb-NO" sz="1050" i="1" dirty="0"/>
              <a:t>Rekruttering til spørreundersøkelse:</a:t>
            </a:r>
            <a:r>
              <a:rPr lang="nb-NO" sz="1050" dirty="0"/>
              <a:t> Som i Stavanger ble kommunens eget </a:t>
            </a:r>
            <a:r>
              <a:rPr lang="nb-NO" sz="1050" dirty="0" err="1"/>
              <a:t>sms</a:t>
            </a:r>
            <a:r>
              <a:rPr lang="nb-NO" sz="1050" dirty="0"/>
              <a:t>-register brukt som rekrutteringskanal for spørreundersøkelsen. Også her viste det seg å være en svært effektiv rekrutteringskanal. Men det oppleves som om man utfordrer systemet når man anvender denne kanalen til kommunens samfunnsutviklingsarbeid. Den innarbeidede bruken av denne kanalen er knyttet tettere til kommunen som myndighet, for å informere om teknisk arbeid eller tekniske utfordringer i et område. Erfaringen fra SOSLOKAL er at denne kanalen også burde brukes til å trekke befolkningen tettere inn i samfunnsutviklingen. Vår erfaring er at folk ønsker mer informasjon. </a:t>
            </a:r>
          </a:p>
          <a:p>
            <a:pPr marL="171450" lvl="0" indent="-171450" algn="just">
              <a:lnSpc>
                <a:spcPct val="107000"/>
              </a:lnSpc>
              <a:buFont typeface="Arial" panose="020B0604020202020204" pitchFamily="34" charset="0"/>
              <a:buChar char="•"/>
            </a:pPr>
            <a:endParaRPr lang="nb-NO" sz="1050" dirty="0"/>
          </a:p>
          <a:p>
            <a:pPr marL="171450" lvl="0" indent="-171450" algn="just">
              <a:lnSpc>
                <a:spcPct val="107000"/>
              </a:lnSpc>
              <a:buFont typeface="Arial" panose="020B0604020202020204" pitchFamily="34" charset="0"/>
              <a:buChar char="•"/>
            </a:pPr>
            <a:r>
              <a:rPr lang="nb-NO" sz="1050" i="1" dirty="0"/>
              <a:t>Rekruttering til fokusgrupper: </a:t>
            </a:r>
            <a:r>
              <a:rPr lang="nb-NO" sz="1050" dirty="0"/>
              <a:t>Kommunens kanaler inn til «stille stemmer» er for svake. Å nå grupper som vanligvis ikke deltar i politiske prosesser krever derfor oppsøkende virksomhet og bruk av organisasjoner og kommunens tjenester som kanal. Dette er et område kommunen ønsker å utvikle og bli bedre på. </a:t>
            </a:r>
          </a:p>
          <a:p>
            <a:endParaRPr lang="nb-NO" sz="1050" i="1" dirty="0"/>
          </a:p>
        </p:txBody>
      </p:sp>
      <p:sp>
        <p:nvSpPr>
          <p:cNvPr id="11" name="object 4">
            <a:extLst>
              <a:ext uri="{FF2B5EF4-FFF2-40B4-BE49-F238E27FC236}">
                <a16:creationId xmlns:a16="http://schemas.microsoft.com/office/drawing/2014/main" id="{02F58AB4-6CF6-4DFC-BFA7-287FD935684D}"/>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12" name="Rett linje 11">
            <a:extLst>
              <a:ext uri="{FF2B5EF4-FFF2-40B4-BE49-F238E27FC236}">
                <a16:creationId xmlns:a16="http://schemas.microsoft.com/office/drawing/2014/main" id="{D54FA0A5-A8B0-4F94-91DE-C7A8D309231C}"/>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Plassholder for lysbildenummer 4">
            <a:extLst>
              <a:ext uri="{FF2B5EF4-FFF2-40B4-BE49-F238E27FC236}">
                <a16:creationId xmlns:a16="http://schemas.microsoft.com/office/drawing/2014/main" id="{A081E687-02DB-A01A-7A6B-83BBFE445CE1}"/>
              </a:ext>
            </a:extLst>
          </p:cNvPr>
          <p:cNvSpPr>
            <a:spLocks noGrp="1"/>
          </p:cNvSpPr>
          <p:nvPr>
            <p:ph type="sldNum" sz="quarter" idx="7"/>
          </p:nvPr>
        </p:nvSpPr>
        <p:spPr/>
        <p:txBody>
          <a:bodyPr/>
          <a:lstStyle/>
          <a:p>
            <a:fld id="{B6F15528-21DE-4FAA-801E-634DDDAF4B2B}" type="slidenum">
              <a:rPr lang="nb-NO" smtClean="0"/>
              <a:t>29</a:t>
            </a:fld>
            <a:endParaRPr lang="nb-NO"/>
          </a:p>
        </p:txBody>
      </p:sp>
    </p:spTree>
    <p:extLst>
      <p:ext uri="{BB962C8B-B14F-4D97-AF65-F5344CB8AC3E}">
        <p14:creationId xmlns:p14="http://schemas.microsoft.com/office/powerpoint/2010/main" val="407677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55390" y="6612941"/>
            <a:ext cx="45719" cy="3500141"/>
          </a:xfrm>
          <a:custGeom>
            <a:avLst/>
            <a:gdLst/>
            <a:ahLst/>
            <a:cxnLst/>
            <a:rect l="l" t="t" r="r" b="b"/>
            <a:pathLst>
              <a:path h="5041900">
                <a:moveTo>
                  <a:pt x="0" y="0"/>
                </a:moveTo>
                <a:lnTo>
                  <a:pt x="0" y="5041645"/>
                </a:lnTo>
              </a:path>
            </a:pathLst>
          </a:custGeom>
          <a:ln w="12014">
            <a:solidFill>
              <a:srgbClr val="7E7E7E"/>
            </a:solidFill>
            <a:prstDash val="sysDot"/>
          </a:ln>
        </p:spPr>
        <p:txBody>
          <a:bodyPr wrap="square" lIns="0" tIns="0" rIns="0" bIns="0" rtlCol="0"/>
          <a:lstStyle/>
          <a:p>
            <a:endParaRPr/>
          </a:p>
        </p:txBody>
      </p:sp>
      <p:sp>
        <p:nvSpPr>
          <p:cNvPr id="3" name="object 3"/>
          <p:cNvSpPr/>
          <p:nvPr/>
        </p:nvSpPr>
        <p:spPr>
          <a:xfrm>
            <a:off x="3801110" y="936231"/>
            <a:ext cx="69726" cy="2266203"/>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9" name="object 9"/>
          <p:cNvSpPr txBox="1"/>
          <p:nvPr/>
        </p:nvSpPr>
        <p:spPr>
          <a:xfrm>
            <a:off x="457002" y="932180"/>
            <a:ext cx="3072131" cy="2274341"/>
          </a:xfrm>
          <a:prstGeom prst="rect">
            <a:avLst/>
          </a:prstGeom>
        </p:spPr>
        <p:txBody>
          <a:bodyPr vert="horz" wrap="square" lIns="0" tIns="12065" rIns="0" bIns="0" rtlCol="0" anchor="t">
            <a:spAutoFit/>
          </a:bodyPr>
          <a:lstStyle/>
          <a:p>
            <a:pPr algn="ctr" fontAlgn="base"/>
            <a:r>
              <a:rPr lang="nb-NO" sz="1050" b="1" i="1" dirty="0">
                <a:solidFill>
                  <a:schemeClr val="accent2">
                    <a:lumMod val="60000"/>
                    <a:lumOff val="40000"/>
                  </a:schemeClr>
                </a:solidFill>
              </a:rPr>
              <a:t>Sosialt bærekraftige lokalsamfunn, </a:t>
            </a:r>
            <a:br>
              <a:rPr lang="nb-NO" sz="1050" b="1" i="1" dirty="0">
                <a:solidFill>
                  <a:schemeClr val="accent2">
                    <a:lumMod val="60000"/>
                    <a:lumOff val="40000"/>
                  </a:schemeClr>
                </a:solidFill>
              </a:rPr>
            </a:br>
            <a:r>
              <a:rPr lang="nb-NO" sz="1050" b="1" i="1" dirty="0">
                <a:solidFill>
                  <a:schemeClr val="accent2">
                    <a:lumMod val="60000"/>
                    <a:lumOff val="40000"/>
                  </a:schemeClr>
                </a:solidFill>
              </a:rPr>
              <a:t>en spissa litteraturstudie</a:t>
            </a:r>
            <a:r>
              <a:rPr lang="nb-NO" sz="1050" i="1" dirty="0">
                <a:solidFill>
                  <a:schemeClr val="accent2">
                    <a:lumMod val="60000"/>
                    <a:lumOff val="40000"/>
                  </a:schemeClr>
                </a:solidFill>
              </a:rPr>
              <a:t> </a:t>
            </a:r>
          </a:p>
          <a:p>
            <a:pPr algn="just" fontAlgn="base"/>
            <a:r>
              <a:rPr lang="nb-NO" sz="1050" dirty="0"/>
              <a:t>Den andre litteraturstudien er motivert av et behov for å bringe til veie ny kunnskap om hva sosial bærekraft betyr i en lokal, norsk kontekst. Fokus er på </a:t>
            </a:r>
            <a:r>
              <a:rPr lang="nb-NO" sz="1050" i="1" dirty="0"/>
              <a:t>sammenhengen </a:t>
            </a:r>
            <a:r>
              <a:rPr lang="nb-NO" sz="1050" dirty="0"/>
              <a:t>mellom sosial bærekraft på den ene siden og den fysiske-materielle lokalsamfunnskonteksten på den andre. Studien konsentrerer seg derfor utelukkende om forskningsbidrag som eksplisitt kobler disse to elementene. Målet er å få innsikt i hvor forskningsfronten ligger, hvilke kunnskapshull som eksisterer og</a:t>
            </a:r>
            <a:r>
              <a:rPr lang="nb-NO" sz="1050" i="1" dirty="0"/>
              <a:t> </a:t>
            </a:r>
            <a:r>
              <a:rPr lang="nb-NO" sz="1050" dirty="0"/>
              <a:t>konkrete behov i lokal stedsutvikling og planlegging.  </a:t>
            </a:r>
            <a:endParaRPr lang="nb-NO" sz="1050" dirty="0">
              <a:cs typeface="Calibri"/>
            </a:endParaRPr>
          </a:p>
        </p:txBody>
      </p:sp>
      <p:sp>
        <p:nvSpPr>
          <p:cNvPr id="10" name="object 10"/>
          <p:cNvSpPr txBox="1"/>
          <p:nvPr/>
        </p:nvSpPr>
        <p:spPr>
          <a:xfrm>
            <a:off x="457002" y="6622138"/>
            <a:ext cx="3072131" cy="3592650"/>
          </a:xfrm>
          <a:prstGeom prst="rect">
            <a:avLst/>
          </a:prstGeom>
        </p:spPr>
        <p:txBody>
          <a:bodyPr vert="horz" wrap="square" lIns="0" tIns="12065" rIns="0" bIns="0" rtlCol="0" anchor="t">
            <a:spAutoFit/>
          </a:bodyPr>
          <a:lstStyle/>
          <a:p>
            <a:pPr marL="12700" marR="5080" algn="just">
              <a:spcBef>
                <a:spcPts val="95"/>
              </a:spcBef>
            </a:pPr>
            <a:r>
              <a:rPr lang="nb-NO" sz="1050" dirty="0"/>
              <a:t>Elementene som løftes fram som del av sosial rettferdighet har både et fysisk avtrykk og et sosialt innhold i lokalsamfunnet, som sosial infrastruktur, nærmiljøkvaliteter og politisk deltakelse. De representerer viktige kvaliteter i folks liv og likeledes et tap om de ikke er til stede (Opp 2017). En sosialt rettferdig tilgang til slike kvaliteter handler ikke om resultatlikhet, men om en lik mulighet</a:t>
            </a:r>
            <a:r>
              <a:rPr lang="nb-NO" sz="1050" i="1" dirty="0"/>
              <a:t> </a:t>
            </a:r>
            <a:r>
              <a:rPr lang="nb-NO" sz="1050" dirty="0"/>
              <a:t>til å tilegne seg goder og unngå byrder (Opp 2017:295). Å sørge for en rettferdig tilgjengelighet handler ikke kun om hva som er moralsk riktig, men også om at sosial ulikhet har negative implikasjoner på samfunnsnivå, som økonomisk underprestering, økt behov for helse- og sosiale tjenester, samt økt kriminalitet. </a:t>
            </a:r>
            <a:endParaRPr lang="nb-NO" sz="1050" dirty="0">
              <a:latin typeface="Arial"/>
              <a:cs typeface="Arial"/>
            </a:endParaRPr>
          </a:p>
          <a:p>
            <a:pPr marL="12700" marR="5080">
              <a:spcBef>
                <a:spcPts val="95"/>
              </a:spcBef>
            </a:pPr>
            <a:endParaRPr lang="nb-NO" sz="1050" dirty="0"/>
          </a:p>
          <a:p>
            <a:pPr marL="12700" marR="5080" algn="just">
              <a:spcBef>
                <a:spcPts val="95"/>
              </a:spcBef>
            </a:pPr>
            <a:r>
              <a:rPr lang="nb-NO" sz="1050" dirty="0"/>
              <a:t>Når vi beveger oss fra sosial rettferdighet til det sosial robusthet, går vi samtidig fra relasjonen mellom individer og deres omgivelser til relasjonen mellom individer. Dette «sosiale limet» løfter fram de kollektive kvalitetene det sosiale livet i lokalsamfunnet bygger på. Dersom et lokalsamfunn skårer positivt på elementene som løftes fram i tabell 1 har det evne til å opprettholde  </a:t>
            </a:r>
            <a:endParaRPr lang="nb-NO" sz="1050" dirty="0">
              <a:latin typeface="Calibri"/>
              <a:cs typeface="Calibri"/>
            </a:endParaRPr>
          </a:p>
        </p:txBody>
      </p:sp>
      <p:sp>
        <p:nvSpPr>
          <p:cNvPr id="13" name="object 13"/>
          <p:cNvSpPr txBox="1"/>
          <p:nvPr/>
        </p:nvSpPr>
        <p:spPr>
          <a:xfrm>
            <a:off x="4027365" y="932180"/>
            <a:ext cx="3072133" cy="2274341"/>
          </a:xfrm>
          <a:prstGeom prst="rect">
            <a:avLst/>
          </a:prstGeom>
        </p:spPr>
        <p:txBody>
          <a:bodyPr vert="horz" wrap="square" lIns="0" tIns="12065" rIns="0" bIns="0" rtlCol="0" anchor="t">
            <a:spAutoFit/>
          </a:bodyPr>
          <a:lstStyle/>
          <a:p>
            <a:pPr fontAlgn="base"/>
            <a:r>
              <a:rPr lang="nb-NO" sz="1050" b="1" dirty="0">
                <a:solidFill>
                  <a:schemeClr val="bg1">
                    <a:lumMod val="50000"/>
                  </a:schemeClr>
                </a:solidFill>
              </a:rPr>
              <a:t>Hovedfunn</a:t>
            </a:r>
            <a:r>
              <a:rPr lang="nb-NO" sz="1050" dirty="0">
                <a:solidFill>
                  <a:schemeClr val="bg1">
                    <a:lumMod val="50000"/>
                  </a:schemeClr>
                </a:solidFill>
              </a:rPr>
              <a:t> </a:t>
            </a:r>
          </a:p>
          <a:p>
            <a:pPr algn="just" fontAlgn="base"/>
            <a:r>
              <a:rPr lang="nb-NO" sz="1050" dirty="0"/>
              <a:t>De analyserte forskningsarbeidene åpner opp og beskriver elementer som bør være tilstede i et sosialt bærekraftig lokalsamfunn. Flere bidrag opererer med en grov todeling når lokal sosial bærekraft utforskes. Den første dimensjonen, </a:t>
            </a:r>
            <a:r>
              <a:rPr lang="nb-NO" sz="1050" i="1" dirty="0"/>
              <a:t>sosial rettferdighet,</a:t>
            </a:r>
            <a:r>
              <a:rPr lang="nb-NO" sz="1050" dirty="0"/>
              <a:t> understreker viktigheten av å gi befolkningen lik og rettferdig tilgang til tjenester og muligheter i lokalsamfunnet. Den andre dimensjonen, som vi har valgt å kalle </a:t>
            </a:r>
            <a:r>
              <a:rPr lang="nb-NO" sz="1050" i="1" dirty="0"/>
              <a:t>det sosial robusthet</a:t>
            </a:r>
            <a:r>
              <a:rPr lang="nb-NO" sz="1050" dirty="0"/>
              <a:t>, løfter fram sosiale og fysiske faktorer som er viktige for å skape sosialt fungerende og levedyktige lokalsamfunn. Tabell 1 oppsummerer de viktigste kategoriene under hver av disse dimensjonene.  </a:t>
            </a:r>
            <a:endParaRPr lang="nb-NO" sz="1050" dirty="0">
              <a:cs typeface="Calibri"/>
            </a:endParaRPr>
          </a:p>
        </p:txBody>
      </p:sp>
      <p:sp>
        <p:nvSpPr>
          <p:cNvPr id="15" name="object 15"/>
          <p:cNvSpPr txBox="1"/>
          <p:nvPr/>
        </p:nvSpPr>
        <p:spPr>
          <a:xfrm>
            <a:off x="4027366" y="6612941"/>
            <a:ext cx="3065585" cy="3592650"/>
          </a:xfrm>
          <a:prstGeom prst="rect">
            <a:avLst/>
          </a:prstGeom>
        </p:spPr>
        <p:txBody>
          <a:bodyPr vert="horz" wrap="square" lIns="0" tIns="12065" rIns="0" bIns="0" rtlCol="0" anchor="t">
            <a:spAutoFit/>
          </a:bodyPr>
          <a:lstStyle/>
          <a:p>
            <a:pPr marL="12700" marR="5080" algn="just">
              <a:spcBef>
                <a:spcPts val="95"/>
              </a:spcBef>
            </a:pPr>
            <a:r>
              <a:rPr lang="nb-NO" sz="1050" dirty="0"/>
              <a:t>og reprodusere seg selv på et akseptabelt funksjonsnivå (Dempsey et. Al 2011:293). Slike kollektive, sosiale kvaliteter ved lokalsamfunnet er imidlertid vanskelig å fange gjennom ordinære former for kunnskapsinnhenting i styring og planlegging (Opp 2017:299). Det handler om en følelse av å høre til, bli hørt, kunne delta i nærmiljøet og å oppleve at man har nære relasjoner til andre i lokalsamfunnet. </a:t>
            </a:r>
            <a:endParaRPr lang="nb-NO" sz="1050" dirty="0">
              <a:latin typeface="Arial"/>
              <a:cs typeface="Arial"/>
            </a:endParaRPr>
          </a:p>
          <a:p>
            <a:pPr marL="12700" marR="5080">
              <a:spcBef>
                <a:spcPts val="95"/>
              </a:spcBef>
            </a:pPr>
            <a:endParaRPr lang="nb-NO" sz="1050" dirty="0">
              <a:latin typeface="Arial"/>
              <a:cs typeface="Arial"/>
            </a:endParaRPr>
          </a:p>
          <a:p>
            <a:pPr marL="12700" marR="5080" algn="just">
              <a:spcBef>
                <a:spcPts val="95"/>
              </a:spcBef>
            </a:pPr>
            <a:r>
              <a:rPr lang="nb-NO" sz="1050" dirty="0">
                <a:ea typeface="+mn-lt"/>
                <a:cs typeface="+mn-lt"/>
              </a:rPr>
              <a:t>Noe av attraktiviteten til begrepet bærekraft ligger i hvor åpent det er for fortolkning. Ulike verdier og interesser kan finne sin plass innenfor begrepet (Campbell 2016). Samtidig gjør denne åpenheten at begrepet rommer verdier og interesser som potensielt er motstridende, og at forståelsen av begrepet er i stadig bevegelse fordi det påvirkes av endrede perspektiver og verdier i samfunnet. Sosial bærekraft har altså en iboende subjektivitet i seg – hva en legger i sosial bærekraft kan variere fra person til person og fra kultur til kultur (</a:t>
            </a:r>
            <a:r>
              <a:rPr lang="nb-NO" sz="1050" dirty="0" err="1">
                <a:ea typeface="+mn-lt"/>
                <a:cs typeface="+mn-lt"/>
              </a:rPr>
              <a:t>Kohon</a:t>
            </a:r>
            <a:r>
              <a:rPr lang="nb-NO" sz="1050" dirty="0">
                <a:ea typeface="+mn-lt"/>
                <a:cs typeface="+mn-lt"/>
              </a:rPr>
              <a:t> 2018). Dermed blir det vanskelig å sette nivået eller grensen for hva som anses som sosialt bærekraftig. </a:t>
            </a:r>
            <a:endParaRPr lang="nb-NO" dirty="0">
              <a:cs typeface="Calibri"/>
            </a:endParaRPr>
          </a:p>
        </p:txBody>
      </p:sp>
      <p:graphicFrame>
        <p:nvGraphicFramePr>
          <p:cNvPr id="19" name="Tabell 18"/>
          <p:cNvGraphicFramePr>
            <a:graphicFrameLocks noGrp="1"/>
          </p:cNvGraphicFramePr>
          <p:nvPr>
            <p:extLst>
              <p:ext uri="{D42A27DB-BD31-4B8C-83A1-F6EECF244321}">
                <p14:modId xmlns:p14="http://schemas.microsoft.com/office/powerpoint/2010/main" val="285417507"/>
              </p:ext>
            </p:extLst>
          </p:nvPr>
        </p:nvGraphicFramePr>
        <p:xfrm>
          <a:off x="407635" y="3520451"/>
          <a:ext cx="7239461" cy="2926080"/>
        </p:xfrm>
        <a:graphic>
          <a:graphicData uri="http://schemas.openxmlformats.org/drawingml/2006/table">
            <a:tbl>
              <a:tblPr/>
              <a:tblGrid>
                <a:gridCol w="2526065">
                  <a:extLst>
                    <a:ext uri="{9D8B030D-6E8A-4147-A177-3AD203B41FA5}">
                      <a16:colId xmlns:a16="http://schemas.microsoft.com/office/drawing/2014/main" val="2996229964"/>
                    </a:ext>
                  </a:extLst>
                </a:gridCol>
                <a:gridCol w="4713396">
                  <a:extLst>
                    <a:ext uri="{9D8B030D-6E8A-4147-A177-3AD203B41FA5}">
                      <a16:colId xmlns:a16="http://schemas.microsoft.com/office/drawing/2014/main" val="223550637"/>
                    </a:ext>
                  </a:extLst>
                </a:gridCol>
              </a:tblGrid>
              <a:tr h="0">
                <a:tc>
                  <a:txBody>
                    <a:bodyPr/>
                    <a:lstStyle/>
                    <a:p>
                      <a:pPr algn="l" rtl="0" fontAlgn="base"/>
                      <a:r>
                        <a:rPr lang="nb-NO" sz="1000" b="1" i="1">
                          <a:effectLst/>
                          <a:latin typeface="Calibri" panose="020F0502020204030204" pitchFamily="34" charset="0"/>
                        </a:rPr>
                        <a:t>Dimensjoner</a:t>
                      </a:r>
                      <a:r>
                        <a:rPr lang="nb-NO" sz="1000" b="0" i="0">
                          <a:effectLst/>
                          <a:latin typeface="Calibri" panose="020F0502020204030204" pitchFamily="34" charset="0"/>
                        </a:rPr>
                        <a:t> </a:t>
                      </a:r>
                      <a:endParaRPr lang="nb-NO" b="0" i="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rtl="0" fontAlgn="base"/>
                      <a:r>
                        <a:rPr lang="nb-NO" sz="1000" b="1" i="1" dirty="0">
                          <a:effectLst/>
                          <a:latin typeface="Calibri" panose="020F0502020204030204" pitchFamily="34" charset="0"/>
                        </a:rPr>
                        <a:t>Kategorier</a:t>
                      </a:r>
                      <a:r>
                        <a:rPr lang="nb-NO" sz="1000" b="0" i="0" dirty="0">
                          <a:effectLst/>
                          <a:latin typeface="Calibri" panose="020F0502020204030204" pitchFamily="34" charset="0"/>
                        </a:rPr>
                        <a:t> </a:t>
                      </a:r>
                      <a:endParaRPr lang="nb-NO"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5026191"/>
                  </a:ext>
                </a:extLst>
              </a:tr>
              <a:tr h="0">
                <a:tc>
                  <a:txBody>
                    <a:bodyPr/>
                    <a:lstStyle/>
                    <a:p>
                      <a:pPr algn="l" rtl="0" fontAlgn="base"/>
                      <a:r>
                        <a:rPr lang="nb-NO" sz="1000" b="1" i="0" dirty="0">
                          <a:effectLst/>
                          <a:latin typeface="Calibri" panose="020F0502020204030204" pitchFamily="34" charset="0"/>
                        </a:rPr>
                        <a:t>Lik og rettferdig tilgang til</a:t>
                      </a:r>
                      <a:r>
                        <a:rPr lang="nb-NO" sz="1000" b="0" i="0" dirty="0">
                          <a:effectLst/>
                          <a:latin typeface="Calibri" panose="020F0502020204030204" pitchFamily="34" charset="0"/>
                        </a:rPr>
                        <a:t> </a:t>
                      </a:r>
                      <a:endParaRPr lang="nb-NO"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rtl="0" fontAlgn="base"/>
                      <a:r>
                        <a:rPr lang="nb-NO" sz="1000" b="1" i="0" dirty="0">
                          <a:effectLst/>
                          <a:latin typeface="Calibri" panose="020F0502020204030204" pitchFamily="34" charset="0"/>
                        </a:rPr>
                        <a:t>Goder og (fravær av) byrder</a:t>
                      </a:r>
                      <a:r>
                        <a:rPr lang="nb-NO" sz="1000" b="0" i="0" dirty="0">
                          <a:effectLst/>
                          <a:latin typeface="Calibri" panose="020F0502020204030204" pitchFamily="34" charset="0"/>
                        </a:rPr>
                        <a:t> </a:t>
                      </a:r>
                      <a:endParaRPr lang="nb-NO"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69596297"/>
                  </a:ext>
                </a:extLst>
              </a:tr>
              <a:tr h="0">
                <a:tc>
                  <a:txBody>
                    <a:bodyPr/>
                    <a:lstStyle/>
                    <a:p>
                      <a:pPr algn="l" rtl="0" fontAlgn="base"/>
                      <a:r>
                        <a:rPr lang="nb-NO" sz="1000" b="0" i="1">
                          <a:solidFill>
                            <a:srgbClr val="1F4E79"/>
                          </a:solidFill>
                          <a:effectLst/>
                          <a:latin typeface="Calibri" panose="020F0502020204030204" pitchFamily="34" charset="0"/>
                        </a:rPr>
                        <a:t>Sosial infrastruktur</a:t>
                      </a:r>
                      <a:r>
                        <a:rPr lang="nb-NO" sz="1000" b="0" i="0">
                          <a:solidFill>
                            <a:srgbClr val="1F4E79"/>
                          </a:solidFill>
                          <a:effectLst/>
                          <a:latin typeface="Calibri" panose="020F0502020204030204" pitchFamily="34" charset="0"/>
                        </a:rPr>
                        <a:t> </a:t>
                      </a:r>
                      <a:endParaRPr lang="nb-NO" b="0" i="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rtl="0" fontAlgn="base"/>
                      <a:r>
                        <a:rPr lang="nb-NO" sz="1000" b="0" i="1" dirty="0">
                          <a:solidFill>
                            <a:srgbClr val="000000"/>
                          </a:solidFill>
                          <a:effectLst/>
                          <a:latin typeface="Calibri" panose="020F0502020204030204" pitchFamily="34" charset="0"/>
                        </a:rPr>
                        <a:t>bolig, nærmiljøsentra, skoler, barnehager, arbeidsplasser </a:t>
                      </a:r>
                      <a:r>
                        <a:rPr lang="nb-NO" sz="1000" b="0" i="1" dirty="0" err="1">
                          <a:solidFill>
                            <a:srgbClr val="000000"/>
                          </a:solidFill>
                          <a:effectLst/>
                          <a:latin typeface="Calibri" panose="020F0502020204030204" pitchFamily="34" charset="0"/>
                        </a:rPr>
                        <a:t>etc</a:t>
                      </a:r>
                      <a:r>
                        <a:rPr lang="nb-NO" sz="1000" b="0" i="0" dirty="0">
                          <a:solidFill>
                            <a:srgbClr val="000000"/>
                          </a:solidFill>
                          <a:effectLst/>
                          <a:latin typeface="Calibri" panose="020F0502020204030204" pitchFamily="34" charset="0"/>
                        </a:rPr>
                        <a:t> </a:t>
                      </a:r>
                      <a:endParaRPr lang="nb-NO"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15563378"/>
                  </a:ext>
                </a:extLst>
              </a:tr>
              <a:tr h="0">
                <a:tc>
                  <a:txBody>
                    <a:bodyPr/>
                    <a:lstStyle/>
                    <a:p>
                      <a:pPr algn="l" rtl="0" fontAlgn="base"/>
                      <a:r>
                        <a:rPr lang="nb-NO" sz="1000" b="0" i="1" dirty="0">
                          <a:solidFill>
                            <a:srgbClr val="1F4E79"/>
                          </a:solidFill>
                          <a:effectLst/>
                          <a:latin typeface="Calibri" panose="020F0502020204030204" pitchFamily="34" charset="0"/>
                        </a:rPr>
                        <a:t>Fysisk infrastruktur &amp; transport</a:t>
                      </a:r>
                      <a:r>
                        <a:rPr lang="nb-NO" sz="1000" b="0" i="0" dirty="0">
                          <a:solidFill>
                            <a:srgbClr val="1F4E79"/>
                          </a:solidFill>
                          <a:effectLst/>
                          <a:latin typeface="Calibri" panose="020F0502020204030204" pitchFamily="34" charset="0"/>
                        </a:rPr>
                        <a:t> </a:t>
                      </a:r>
                      <a:endParaRPr lang="nb-NO"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rtl="0" fontAlgn="base"/>
                      <a:r>
                        <a:rPr lang="nb-NO" sz="1000" b="0" i="1" dirty="0">
                          <a:solidFill>
                            <a:srgbClr val="000000"/>
                          </a:solidFill>
                          <a:effectLst/>
                          <a:latin typeface="Calibri" panose="020F0502020204030204" pitchFamily="34" charset="0"/>
                        </a:rPr>
                        <a:t>kollektivtransport, sykkelruter, gå-vennlige områder</a:t>
                      </a:r>
                      <a:r>
                        <a:rPr lang="nb-NO" sz="1000" b="0" i="0" dirty="0">
                          <a:solidFill>
                            <a:srgbClr val="000000"/>
                          </a:solidFill>
                          <a:effectLst/>
                          <a:latin typeface="Calibri" panose="020F0502020204030204" pitchFamily="34" charset="0"/>
                        </a:rPr>
                        <a:t> </a:t>
                      </a:r>
                      <a:endParaRPr lang="nb-NO"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71363542"/>
                  </a:ext>
                </a:extLst>
              </a:tr>
              <a:tr h="0">
                <a:tc>
                  <a:txBody>
                    <a:bodyPr/>
                    <a:lstStyle/>
                    <a:p>
                      <a:pPr algn="l" rtl="0" fontAlgn="base"/>
                      <a:r>
                        <a:rPr lang="nb-NO" sz="1000" b="0" i="1" dirty="0">
                          <a:solidFill>
                            <a:srgbClr val="1F4E79"/>
                          </a:solidFill>
                          <a:effectLst/>
                          <a:latin typeface="Calibri" panose="020F0502020204030204" pitchFamily="34" charset="0"/>
                        </a:rPr>
                        <a:t>Offentlige rom</a:t>
                      </a:r>
                      <a:r>
                        <a:rPr lang="nb-NO" sz="1000" b="0" i="0" dirty="0">
                          <a:solidFill>
                            <a:srgbClr val="1F4E79"/>
                          </a:solidFill>
                          <a:effectLst/>
                          <a:latin typeface="Calibri" panose="020F0502020204030204" pitchFamily="34" charset="0"/>
                        </a:rPr>
                        <a:t> </a:t>
                      </a:r>
                      <a:endParaRPr lang="nb-NO"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rtl="0" fontAlgn="base"/>
                      <a:r>
                        <a:rPr lang="nb-NO" sz="1000" b="0" i="1" dirty="0">
                          <a:solidFill>
                            <a:srgbClr val="000000"/>
                          </a:solidFill>
                          <a:effectLst/>
                          <a:latin typeface="Calibri" panose="020F0502020204030204" pitchFamily="34" charset="0"/>
                        </a:rPr>
                        <a:t>åpne plasser, parker og friluftsområder</a:t>
                      </a:r>
                      <a:r>
                        <a:rPr lang="nb-NO" sz="1000" b="0" i="0" dirty="0">
                          <a:solidFill>
                            <a:srgbClr val="000000"/>
                          </a:solidFill>
                          <a:effectLst/>
                          <a:latin typeface="Calibri" panose="020F0502020204030204" pitchFamily="34" charset="0"/>
                        </a:rPr>
                        <a:t> </a:t>
                      </a:r>
                      <a:endParaRPr lang="nb-NO"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035683"/>
                  </a:ext>
                </a:extLst>
              </a:tr>
              <a:tr h="0">
                <a:tc>
                  <a:txBody>
                    <a:bodyPr/>
                    <a:lstStyle/>
                    <a:p>
                      <a:pPr algn="l" rtl="0" fontAlgn="base"/>
                      <a:r>
                        <a:rPr lang="nb-NO" sz="1000" b="0" i="1">
                          <a:solidFill>
                            <a:srgbClr val="1F4E79"/>
                          </a:solidFill>
                          <a:effectLst/>
                          <a:latin typeface="Calibri" panose="020F0502020204030204" pitchFamily="34" charset="0"/>
                        </a:rPr>
                        <a:t>Nærmiljøkvalitet</a:t>
                      </a:r>
                      <a:r>
                        <a:rPr lang="nb-NO" sz="1000" b="0" i="0">
                          <a:solidFill>
                            <a:srgbClr val="1F4E79"/>
                          </a:solidFill>
                          <a:effectLst/>
                          <a:latin typeface="Calibri" panose="020F0502020204030204" pitchFamily="34" charset="0"/>
                        </a:rPr>
                        <a:t> </a:t>
                      </a:r>
                      <a:endParaRPr lang="nb-NO" b="0" i="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rtl="0" fontAlgn="base"/>
                      <a:r>
                        <a:rPr lang="nb-NO" sz="1000" b="0" i="1">
                          <a:solidFill>
                            <a:srgbClr val="000000"/>
                          </a:solidFill>
                          <a:effectLst/>
                          <a:latin typeface="Calibri" panose="020F0502020204030204" pitchFamily="34" charset="0"/>
                        </a:rPr>
                        <a:t>Helse, livskvalitet, sjenerende virksomhet: støy, forurensning av luft, vann og jord </a:t>
                      </a:r>
                      <a:r>
                        <a:rPr lang="nb-NO" sz="1000" b="0" i="0">
                          <a:solidFill>
                            <a:srgbClr val="000000"/>
                          </a:solidFill>
                          <a:effectLst/>
                          <a:latin typeface="Calibri" panose="020F0502020204030204" pitchFamily="34" charset="0"/>
                        </a:rPr>
                        <a:t> </a:t>
                      </a:r>
                      <a:endParaRPr lang="nb-NO" b="0" i="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43329204"/>
                  </a:ext>
                </a:extLst>
              </a:tr>
              <a:tr h="0">
                <a:tc>
                  <a:txBody>
                    <a:bodyPr/>
                    <a:lstStyle/>
                    <a:p>
                      <a:pPr algn="l" rtl="0" fontAlgn="base"/>
                      <a:r>
                        <a:rPr lang="nb-NO" sz="1000" b="0" i="1">
                          <a:solidFill>
                            <a:srgbClr val="1F4E79"/>
                          </a:solidFill>
                          <a:effectLst/>
                          <a:latin typeface="Calibri" panose="020F0502020204030204" pitchFamily="34" charset="0"/>
                        </a:rPr>
                        <a:t>Politisk deltakelse</a:t>
                      </a:r>
                      <a:r>
                        <a:rPr lang="nb-NO" sz="1000" b="0" i="0">
                          <a:solidFill>
                            <a:srgbClr val="1F4E79"/>
                          </a:solidFill>
                          <a:effectLst/>
                          <a:latin typeface="Calibri" panose="020F0502020204030204" pitchFamily="34" charset="0"/>
                        </a:rPr>
                        <a:t> </a:t>
                      </a:r>
                      <a:endParaRPr lang="nb-NO" b="0" i="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rtl="0" fontAlgn="base"/>
                      <a:r>
                        <a:rPr lang="nb-NO" sz="1000" b="0" i="1" dirty="0">
                          <a:solidFill>
                            <a:srgbClr val="000000"/>
                          </a:solidFill>
                          <a:effectLst/>
                          <a:latin typeface="Calibri" panose="020F0502020204030204" pitchFamily="34" charset="0"/>
                        </a:rPr>
                        <a:t>politiske valg og politiske prosesser</a:t>
                      </a:r>
                      <a:r>
                        <a:rPr lang="nb-NO" sz="1000" b="0" i="0" dirty="0">
                          <a:solidFill>
                            <a:srgbClr val="000000"/>
                          </a:solidFill>
                          <a:effectLst/>
                          <a:latin typeface="Calibri" panose="020F0502020204030204" pitchFamily="34" charset="0"/>
                        </a:rPr>
                        <a:t> </a:t>
                      </a:r>
                      <a:endParaRPr lang="nb-NO"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172246"/>
                  </a:ext>
                </a:extLst>
              </a:tr>
              <a:tr h="0">
                <a:tc>
                  <a:txBody>
                    <a:bodyPr/>
                    <a:lstStyle/>
                    <a:p>
                      <a:pPr algn="l" rtl="0" fontAlgn="base"/>
                      <a:r>
                        <a:rPr lang="nb-NO" sz="1000" b="1" i="0" dirty="0">
                          <a:effectLst/>
                          <a:latin typeface="Calibri" panose="020F0502020204030204" pitchFamily="34" charset="0"/>
                        </a:rPr>
                        <a:t>Sosialt robuste lokalsamfunn</a:t>
                      </a:r>
                      <a:endParaRPr lang="nb-NO"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rtl="0" fontAlgn="base"/>
                      <a:r>
                        <a:rPr lang="nb-NO" sz="1000" b="1" i="0" dirty="0">
                          <a:effectLst/>
                          <a:latin typeface="Calibri" panose="020F0502020204030204" pitchFamily="34" charset="0"/>
                        </a:rPr>
                        <a:t>Funksjon</a:t>
                      </a:r>
                      <a:r>
                        <a:rPr lang="nb-NO" sz="1000" b="0" i="0" dirty="0">
                          <a:effectLst/>
                          <a:latin typeface="Calibri" panose="020F0502020204030204" pitchFamily="34" charset="0"/>
                        </a:rPr>
                        <a:t> </a:t>
                      </a:r>
                      <a:endParaRPr lang="nb-NO"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89187534"/>
                  </a:ext>
                </a:extLst>
              </a:tr>
              <a:tr h="0">
                <a:tc>
                  <a:txBody>
                    <a:bodyPr/>
                    <a:lstStyle/>
                    <a:p>
                      <a:pPr algn="l" rtl="0" fontAlgn="base"/>
                      <a:r>
                        <a:rPr lang="nb-NO" sz="1000" b="0" i="1">
                          <a:solidFill>
                            <a:srgbClr val="1F4E79"/>
                          </a:solidFill>
                          <a:effectLst/>
                          <a:latin typeface="Calibri" panose="020F0502020204030204" pitchFamily="34" charset="0"/>
                        </a:rPr>
                        <a:t>Sosial interaksjon/sosiale nettverk</a:t>
                      </a:r>
                      <a:r>
                        <a:rPr lang="nb-NO" sz="1000" b="0" i="0">
                          <a:solidFill>
                            <a:srgbClr val="1F4E79"/>
                          </a:solidFill>
                          <a:effectLst/>
                          <a:latin typeface="Calibri" panose="020F0502020204030204" pitchFamily="34" charset="0"/>
                        </a:rPr>
                        <a:t> </a:t>
                      </a:r>
                      <a:endParaRPr lang="nb-NO" b="0" i="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rtl="0" fontAlgn="base"/>
                      <a:r>
                        <a:rPr lang="nb-NO" sz="1000" b="0" i="1" dirty="0">
                          <a:effectLst/>
                          <a:latin typeface="Calibri" panose="020F0502020204030204" pitchFamily="34" charset="0"/>
                        </a:rPr>
                        <a:t>bygger relasjoner mellom innbyggerne</a:t>
                      </a:r>
                      <a:r>
                        <a:rPr lang="nb-NO" sz="1000" b="0" i="0" dirty="0">
                          <a:effectLst/>
                          <a:latin typeface="Calibri" panose="020F0502020204030204" pitchFamily="34" charset="0"/>
                        </a:rPr>
                        <a:t> </a:t>
                      </a:r>
                      <a:endParaRPr lang="nb-NO"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32397798"/>
                  </a:ext>
                </a:extLst>
              </a:tr>
              <a:tr h="0">
                <a:tc>
                  <a:txBody>
                    <a:bodyPr/>
                    <a:lstStyle/>
                    <a:p>
                      <a:pPr algn="l" rtl="0" fontAlgn="base"/>
                      <a:r>
                        <a:rPr lang="nb-NO" sz="1000" b="0" i="1">
                          <a:solidFill>
                            <a:srgbClr val="1F4E79"/>
                          </a:solidFill>
                          <a:effectLst/>
                          <a:latin typeface="Calibri" panose="020F0502020204030204" pitchFamily="34" charset="0"/>
                        </a:rPr>
                        <a:t>Stabilitet</a:t>
                      </a:r>
                      <a:r>
                        <a:rPr lang="nb-NO" sz="1000" b="0" i="0">
                          <a:solidFill>
                            <a:srgbClr val="1F4E79"/>
                          </a:solidFill>
                          <a:effectLst/>
                          <a:latin typeface="Calibri" panose="020F0502020204030204" pitchFamily="34" charset="0"/>
                        </a:rPr>
                        <a:t> </a:t>
                      </a:r>
                      <a:endParaRPr lang="nb-NO" b="0" i="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rtl="0" fontAlgn="base"/>
                      <a:r>
                        <a:rPr lang="nb-NO" sz="1000" b="0" i="1" dirty="0">
                          <a:effectLst/>
                          <a:latin typeface="Calibri" panose="020F0502020204030204" pitchFamily="34" charset="0"/>
                        </a:rPr>
                        <a:t>skaper aktivitet og deltakelse</a:t>
                      </a:r>
                      <a:r>
                        <a:rPr lang="nb-NO" sz="1000" b="0" i="0" dirty="0">
                          <a:effectLst/>
                          <a:latin typeface="Calibri" panose="020F0502020204030204" pitchFamily="34" charset="0"/>
                        </a:rPr>
                        <a:t> </a:t>
                      </a:r>
                      <a:endParaRPr lang="nb-NO"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43013238"/>
                  </a:ext>
                </a:extLst>
              </a:tr>
              <a:tr h="0">
                <a:tc>
                  <a:txBody>
                    <a:bodyPr/>
                    <a:lstStyle/>
                    <a:p>
                      <a:pPr algn="l" rtl="0" fontAlgn="base"/>
                      <a:r>
                        <a:rPr lang="nb-NO" sz="1000" b="0" i="1">
                          <a:solidFill>
                            <a:srgbClr val="1F4E79"/>
                          </a:solidFill>
                          <a:effectLst/>
                          <a:latin typeface="Calibri" panose="020F0502020204030204" pitchFamily="34" charset="0"/>
                        </a:rPr>
                        <a:t>Trygghet og sikkerhet</a:t>
                      </a:r>
                      <a:r>
                        <a:rPr lang="nb-NO" sz="1000" b="0" i="0">
                          <a:solidFill>
                            <a:srgbClr val="1F4E79"/>
                          </a:solidFill>
                          <a:effectLst/>
                          <a:latin typeface="Calibri" panose="020F0502020204030204" pitchFamily="34" charset="0"/>
                        </a:rPr>
                        <a:t> </a:t>
                      </a:r>
                      <a:endParaRPr lang="nb-NO" b="0" i="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rtl="0" fontAlgn="base"/>
                      <a:r>
                        <a:rPr lang="nb-NO" sz="1000" b="0" i="1" dirty="0">
                          <a:effectLst/>
                          <a:latin typeface="Calibri" panose="020F0502020204030204" pitchFamily="34" charset="0"/>
                        </a:rPr>
                        <a:t>balanse mellom inn- og utflytting</a:t>
                      </a:r>
                      <a:r>
                        <a:rPr lang="nb-NO" sz="1000" b="0" i="0" dirty="0">
                          <a:effectLst/>
                          <a:latin typeface="Calibri" panose="020F0502020204030204" pitchFamily="34" charset="0"/>
                        </a:rPr>
                        <a:t> </a:t>
                      </a:r>
                      <a:endParaRPr lang="nb-NO"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73327425"/>
                  </a:ext>
                </a:extLst>
              </a:tr>
              <a:tr h="0">
                <a:tc>
                  <a:txBody>
                    <a:bodyPr/>
                    <a:lstStyle/>
                    <a:p>
                      <a:pPr algn="l" rtl="0" fontAlgn="base"/>
                      <a:r>
                        <a:rPr lang="nb-NO" sz="1000" b="0" i="1">
                          <a:solidFill>
                            <a:srgbClr val="1F4E79"/>
                          </a:solidFill>
                          <a:effectLst/>
                          <a:latin typeface="Calibri" panose="020F0502020204030204" pitchFamily="34" charset="0"/>
                        </a:rPr>
                        <a:t>Stolthet og stedstilhørighet</a:t>
                      </a:r>
                      <a:r>
                        <a:rPr lang="nb-NO" sz="1000" b="0" i="0">
                          <a:solidFill>
                            <a:srgbClr val="1F4E79"/>
                          </a:solidFill>
                          <a:effectLst/>
                          <a:latin typeface="Calibri" panose="020F0502020204030204" pitchFamily="34" charset="0"/>
                        </a:rPr>
                        <a:t> </a:t>
                      </a:r>
                      <a:endParaRPr lang="nb-NO" b="0" i="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l" rtl="0" fontAlgn="base"/>
                      <a:r>
                        <a:rPr lang="nb-NO" sz="1000" b="0" i="1" dirty="0">
                          <a:effectLst/>
                          <a:latin typeface="Calibri" panose="020F0502020204030204" pitchFamily="34" charset="0"/>
                        </a:rPr>
                        <a:t>skaper normer, identitet, «rett til å høre til»</a:t>
                      </a:r>
                      <a:r>
                        <a:rPr lang="nb-NO" sz="1000" b="0" i="0" dirty="0">
                          <a:effectLst/>
                          <a:latin typeface="Calibri" panose="020F0502020204030204" pitchFamily="34" charset="0"/>
                        </a:rPr>
                        <a:t> </a:t>
                      </a:r>
                      <a:endParaRPr lang="nb-NO" b="0" i="0" dirty="0">
                        <a:effectLs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22807453"/>
                  </a:ext>
                </a:extLst>
              </a:tr>
            </a:tbl>
          </a:graphicData>
        </a:graphic>
      </p:graphicFrame>
      <p:sp>
        <p:nvSpPr>
          <p:cNvPr id="21" name="TekstSylinder 20"/>
          <p:cNvSpPr txBox="1"/>
          <p:nvPr/>
        </p:nvSpPr>
        <p:spPr>
          <a:xfrm>
            <a:off x="1620064" y="3234485"/>
            <a:ext cx="4342857" cy="253916"/>
          </a:xfrm>
          <a:prstGeom prst="rect">
            <a:avLst/>
          </a:prstGeom>
          <a:noFill/>
        </p:spPr>
        <p:txBody>
          <a:bodyPr wrap="none" rtlCol="0">
            <a:spAutoFit/>
          </a:bodyPr>
          <a:lstStyle/>
          <a:p>
            <a:pPr algn="ctr"/>
            <a:r>
              <a:rPr lang="nb-NO" sz="1050" b="1" dirty="0">
                <a:solidFill>
                  <a:schemeClr val="bg1">
                    <a:lumMod val="50000"/>
                  </a:schemeClr>
                </a:solidFill>
              </a:rPr>
              <a:t>Tabell 1: Dimensjoner og kategorier ved sosialt bærekraftige lokalsamfunn</a:t>
            </a:r>
            <a:r>
              <a:rPr lang="nb-NO" sz="1050" b="1" dirty="0"/>
              <a:t> </a:t>
            </a:r>
          </a:p>
        </p:txBody>
      </p:sp>
      <p:sp>
        <p:nvSpPr>
          <p:cNvPr id="14" name="object 4">
            <a:extLst>
              <a:ext uri="{FF2B5EF4-FFF2-40B4-BE49-F238E27FC236}">
                <a16:creationId xmlns:a16="http://schemas.microsoft.com/office/drawing/2014/main" id="{59B69E0F-CFD6-49C1-86BF-A7344F26B6F8}"/>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16" name="Rett linje 15">
            <a:extLst>
              <a:ext uri="{FF2B5EF4-FFF2-40B4-BE49-F238E27FC236}">
                <a16:creationId xmlns:a16="http://schemas.microsoft.com/office/drawing/2014/main" id="{7473AD9C-BEB9-4722-84A3-6E4DE61A7AA1}"/>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Plassholder for lysbildenummer 4">
            <a:extLst>
              <a:ext uri="{FF2B5EF4-FFF2-40B4-BE49-F238E27FC236}">
                <a16:creationId xmlns:a16="http://schemas.microsoft.com/office/drawing/2014/main" id="{C1850482-E806-B943-BC3C-9E0D4744971D}"/>
              </a:ext>
            </a:extLst>
          </p:cNvPr>
          <p:cNvSpPr>
            <a:spLocks noGrp="1"/>
          </p:cNvSpPr>
          <p:nvPr>
            <p:ph type="sldNum" sz="quarter" idx="7"/>
          </p:nvPr>
        </p:nvSpPr>
        <p:spPr/>
        <p:txBody>
          <a:bodyPr/>
          <a:lstStyle/>
          <a:p>
            <a:fld id="{B6F15528-21DE-4FAA-801E-634DDDAF4B2B}" type="slidenum">
              <a:rPr lang="nb-NO" smtClean="0"/>
              <a:t>3</a:t>
            </a:fld>
            <a:endParaRPr lang="nb-NO"/>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8637" y="6455367"/>
            <a:ext cx="45719" cy="3483426"/>
          </a:xfrm>
          <a:custGeom>
            <a:avLst/>
            <a:gdLst/>
            <a:ahLst/>
            <a:cxnLst/>
            <a:rect l="l" t="t" r="r" b="b"/>
            <a:pathLst>
              <a:path h="5041900">
                <a:moveTo>
                  <a:pt x="0" y="0"/>
                </a:moveTo>
                <a:lnTo>
                  <a:pt x="0" y="5041645"/>
                </a:lnTo>
              </a:path>
            </a:pathLst>
          </a:custGeom>
          <a:ln w="12014">
            <a:solidFill>
              <a:srgbClr val="7E7E7E"/>
            </a:solidFill>
            <a:prstDash val="sysDot"/>
          </a:ln>
        </p:spPr>
        <p:txBody>
          <a:bodyPr wrap="square" lIns="0" tIns="0" rIns="0" bIns="0" rtlCol="0"/>
          <a:lstStyle/>
          <a:p>
            <a:endParaRPr/>
          </a:p>
        </p:txBody>
      </p:sp>
      <p:sp>
        <p:nvSpPr>
          <p:cNvPr id="3" name="object 3"/>
          <p:cNvSpPr/>
          <p:nvPr/>
        </p:nvSpPr>
        <p:spPr>
          <a:xfrm>
            <a:off x="3768637" y="1036512"/>
            <a:ext cx="53886" cy="5418855"/>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10" name="object 10"/>
          <p:cNvSpPr txBox="1"/>
          <p:nvPr/>
        </p:nvSpPr>
        <p:spPr>
          <a:xfrm>
            <a:off x="371793" y="993367"/>
            <a:ext cx="3104601" cy="9316781"/>
          </a:xfrm>
          <a:prstGeom prst="rect">
            <a:avLst/>
          </a:prstGeom>
        </p:spPr>
        <p:txBody>
          <a:bodyPr vert="horz" wrap="square" lIns="0" tIns="12065" rIns="0" bIns="0" rtlCol="0" anchor="t">
            <a:spAutoFit/>
          </a:bodyPr>
          <a:lstStyle/>
          <a:p>
            <a:pPr marL="171450" indent="-171450" algn="just">
              <a:lnSpc>
                <a:spcPct val="107000"/>
              </a:lnSpc>
              <a:buFont typeface="Arial" panose="020B0604020202020204" pitchFamily="34" charset="0"/>
              <a:buChar char="•"/>
            </a:pPr>
            <a:r>
              <a:rPr lang="nb-NO" sz="1050" i="1" dirty="0"/>
              <a:t>Justeringer: </a:t>
            </a:r>
            <a:r>
              <a:rPr lang="nb-NO" sz="1050" dirty="0"/>
              <a:t>Stedskompasset trenger å tilpasses den lokale virkeligheten, samtidig som gjentatte uttestinger viser hvor det er behov for justeringer. Denne gangen forenklet vi spørsmålet om arbeidsmuligheter og miljøvennlige reiser. Vi la også til et helt nytt spørsmål hvor vi ba respondentene vurdere de 14 temaene i stedskompasset sin viktighet. Det viste seg å være et svært viktig spørsmål som kilde til å forstå den lokale virkeligheten og vektingen av ulike temaer innenfor lokal sosial bærekraft. Vi anbefaler derfor at dette spørsmålet arbeides inn i stedskompasset. </a:t>
            </a:r>
            <a:endParaRPr lang="nb-NO" sz="1050" b="1" dirty="0">
              <a:solidFill>
                <a:schemeClr val="bg1">
                  <a:lumMod val="50000"/>
                </a:schemeClr>
              </a:solidFill>
            </a:endParaRPr>
          </a:p>
          <a:p>
            <a:endParaRPr lang="nb-NO" sz="1050" b="1" dirty="0">
              <a:solidFill>
                <a:schemeClr val="bg1">
                  <a:lumMod val="50000"/>
                </a:schemeClr>
              </a:solidFill>
            </a:endParaRPr>
          </a:p>
          <a:p>
            <a:r>
              <a:rPr lang="nb-NO" sz="1050" b="1" dirty="0">
                <a:solidFill>
                  <a:schemeClr val="bg1">
                    <a:lumMod val="50000"/>
                  </a:schemeClr>
                </a:solidFill>
              </a:rPr>
              <a:t>Erfaringer med </a:t>
            </a:r>
            <a:r>
              <a:rPr lang="nb-NO" sz="1050" b="1" dirty="0" err="1">
                <a:solidFill>
                  <a:schemeClr val="bg1">
                    <a:lumMod val="50000"/>
                  </a:schemeClr>
                </a:solidFill>
              </a:rPr>
              <a:t>bylab</a:t>
            </a:r>
            <a:r>
              <a:rPr lang="nb-NO" sz="1050" b="1" dirty="0">
                <a:solidFill>
                  <a:schemeClr val="bg1">
                    <a:lumMod val="50000"/>
                  </a:schemeClr>
                </a:solidFill>
              </a:rPr>
              <a:t> </a:t>
            </a:r>
            <a:r>
              <a:rPr lang="nb-NO" sz="1050" b="1" dirty="0">
                <a:solidFill>
                  <a:schemeClr val="bg1">
                    <a:lumMod val="50000"/>
                  </a:schemeClr>
                </a:solidFill>
                <a:ea typeface="+mn-lt"/>
                <a:cs typeface="+mn-lt"/>
              </a:rPr>
              <a:t> </a:t>
            </a:r>
          </a:p>
          <a:p>
            <a:pPr marL="172800" indent="-172800" algn="just" fontAlgn="base">
              <a:lnSpc>
                <a:spcPct val="107000"/>
              </a:lnSpc>
              <a:buFont typeface="Arial" panose="020B0604020202020204" pitchFamily="34" charset="0"/>
              <a:buChar char="•"/>
            </a:pPr>
            <a:r>
              <a:rPr lang="nb-NO" sz="1050" i="1" dirty="0">
                <a:ea typeface="+mn-lt"/>
                <a:cs typeface="+mn-lt"/>
              </a:rPr>
              <a:t>Nytte: </a:t>
            </a:r>
            <a:r>
              <a:rPr lang="nb-NO" sz="1050" dirty="0" err="1">
                <a:ea typeface="+mn-lt"/>
                <a:cs typeface="+mn-lt"/>
              </a:rPr>
              <a:t>Bylaben</a:t>
            </a:r>
            <a:r>
              <a:rPr lang="nb-NO" sz="1050" dirty="0">
                <a:ea typeface="+mn-lt"/>
                <a:cs typeface="+mn-lt"/>
              </a:rPr>
              <a:t> fungerer godt som en arena for refleksjon. Resultatet var </a:t>
            </a:r>
            <a:r>
              <a:rPr lang="nb-NO" sz="1050" dirty="0">
                <a:effectLst/>
                <a:ea typeface="Times New Roman" panose="02020603050405020304" pitchFamily="18" charset="0"/>
              </a:rPr>
              <a:t>en nyansert forståelse av lokalsamfunnets sosiale bærekraft, og kan spille en rolle i de styringsendringene områdesatsingen legger opp til. Blant annet kan </a:t>
            </a:r>
            <a:r>
              <a:rPr lang="nb-NO" sz="1050" dirty="0">
                <a:ea typeface="Times New Roman" panose="02020603050405020304" pitchFamily="18" charset="0"/>
              </a:rPr>
              <a:t>den </a:t>
            </a:r>
            <a:r>
              <a:rPr lang="nb-NO" sz="1050" dirty="0">
                <a:effectLst/>
                <a:ea typeface="Times New Roman" panose="02020603050405020304" pitchFamily="18" charset="0"/>
              </a:rPr>
              <a:t>brukes til å identifisere hvor vi bør prioritere områdesatsingen, og hvilke sosiale og fysiske styrker i lokalsamfunnet innsatsen kan bidra til å bygge opp under. Erfaringene fra Fredrikstad er at en slik metodikk fungerer fordi man setter ulike aktører som er opptatt av det samme område i kontakt. Dette kan skape nye nettverk og koblinger mellom innbyggere. Folk som ikke vanligvis snakker sammen får mulighet til å møtes, selv ta ansvar for å drive samtalen og utvikle tettere eierskap til, og innflytelse på byutviklingen og hvordan lokalsamfunnet kan skape aktiviteter i området. </a:t>
            </a:r>
          </a:p>
          <a:p>
            <a:pPr marL="172800" indent="-172800" algn="just">
              <a:lnSpc>
                <a:spcPct val="107000"/>
              </a:lnSpc>
            </a:pPr>
            <a:endParaRPr lang="nb-NO" sz="1050" i="1" dirty="0">
              <a:ea typeface="+mn-lt"/>
              <a:cs typeface="+mn-lt"/>
            </a:endParaRPr>
          </a:p>
          <a:p>
            <a:pPr marL="172800" indent="-172800" algn="just">
              <a:lnSpc>
                <a:spcPct val="107000"/>
              </a:lnSpc>
              <a:buFont typeface="Arial" panose="020B0604020202020204" pitchFamily="34" charset="0"/>
              <a:buChar char="•"/>
            </a:pPr>
            <a:r>
              <a:rPr lang="nb-NO" sz="1050" i="1" dirty="0">
                <a:ea typeface="+mn-lt"/>
                <a:cs typeface="+mn-lt"/>
              </a:rPr>
              <a:t>Rekruttering: </a:t>
            </a:r>
            <a:r>
              <a:rPr lang="nb-NO" sz="1050" dirty="0" err="1">
                <a:ea typeface="+mn-lt"/>
                <a:cs typeface="+mn-lt"/>
              </a:rPr>
              <a:t>Bylaben</a:t>
            </a:r>
            <a:r>
              <a:rPr lang="nb-NO" sz="1050" dirty="0">
                <a:ea typeface="+mn-lt"/>
                <a:cs typeface="+mn-lt"/>
              </a:rPr>
              <a:t>  tar resultatene fra stedskompasset til en bredere sammensatt gruppe. Ideen er å invitere inn aktører som bor, men også virker på en eller annen måte i området. Dermed er ikke bare beboere interessante, men også kommunen, politikere, næringsaktører og organisasjoner. Tanken er at alle som har en interesse i område og som sitter på kunnskap og virkemidler til å påvirke utviklingen i området skal med. </a:t>
            </a:r>
            <a:r>
              <a:rPr lang="nb-NO" sz="1050" dirty="0">
                <a:effectLst/>
                <a:ea typeface="Times New Roman" panose="02020603050405020304" pitchFamily="18" charset="0"/>
              </a:rPr>
              <a:t>Rekrutteringen bestod av å komme i kontakt med innbyggere, lag, foreninger, næringsliv og andre interesserte som bor eller har en tilknytning til område rundt Holmen/ </a:t>
            </a:r>
            <a:r>
              <a:rPr lang="nb-NO" sz="1050" dirty="0" err="1">
                <a:effectLst/>
                <a:ea typeface="Times New Roman" panose="02020603050405020304" pitchFamily="18" charset="0"/>
              </a:rPr>
              <a:t>Seut</a:t>
            </a:r>
            <a:r>
              <a:rPr lang="nb-NO" sz="1050" dirty="0">
                <a:effectLst/>
                <a:ea typeface="Times New Roman" panose="02020603050405020304" pitchFamily="18" charset="0"/>
              </a:rPr>
              <a:t>. Rekrutteringen ble først og fremst gjort gjennom kommunens eksisterende nettverk og sosiale medier. Til forskjell fra rekrutteringen til stedskompasset hvor flere hadde ansvar, hadde en person hovedansvaret. Det ga  større oversikt over hvilke deltakere som var kontaktet og hvordan rekrutteringen gikk. Flere innbyggere etterspurte kommunens ansatte som hadde invitert og for mange innbyggere er det viktig med den personlig tilknytningen enn at kommunen inviterer til et åpent arrangement. </a:t>
            </a:r>
            <a:endParaRPr lang="nb-NO" sz="1050" dirty="0">
              <a:ea typeface="+mn-lt"/>
              <a:cs typeface="+mn-lt"/>
            </a:endParaRPr>
          </a:p>
        </p:txBody>
      </p:sp>
      <p:sp>
        <p:nvSpPr>
          <p:cNvPr id="15" name="object 15"/>
          <p:cNvSpPr txBox="1"/>
          <p:nvPr/>
        </p:nvSpPr>
        <p:spPr>
          <a:xfrm>
            <a:off x="4126144" y="1036512"/>
            <a:ext cx="3104601" cy="8873070"/>
          </a:xfrm>
          <a:prstGeom prst="rect">
            <a:avLst/>
          </a:prstGeom>
        </p:spPr>
        <p:txBody>
          <a:bodyPr vert="horz" wrap="square" lIns="0" tIns="12065" rIns="0" bIns="0" rtlCol="0" anchor="t">
            <a:spAutoFit/>
          </a:bodyPr>
          <a:lstStyle/>
          <a:p>
            <a:pPr marL="171450" indent="-171450" algn="just">
              <a:buFont typeface="Arial" panose="020B0604020202020204" pitchFamily="34" charset="0"/>
              <a:buChar char="•"/>
            </a:pPr>
            <a:r>
              <a:rPr lang="nb-NO" sz="1050" i="1" dirty="0">
                <a:ea typeface="+mn-lt"/>
                <a:cs typeface="+mn-lt"/>
              </a:rPr>
              <a:t>Valg av modell for </a:t>
            </a:r>
            <a:r>
              <a:rPr lang="nb-NO" sz="1050" i="1" dirty="0" err="1">
                <a:ea typeface="+mn-lt"/>
                <a:cs typeface="+mn-lt"/>
              </a:rPr>
              <a:t>bylab</a:t>
            </a:r>
            <a:r>
              <a:rPr lang="nb-NO" sz="1050" i="1" dirty="0">
                <a:ea typeface="+mn-lt"/>
                <a:cs typeface="+mn-lt"/>
              </a:rPr>
              <a:t>: </a:t>
            </a:r>
            <a:r>
              <a:rPr lang="nb-NO" sz="1050" dirty="0">
                <a:ea typeface="+mn-lt"/>
                <a:cs typeface="+mn-lt"/>
              </a:rPr>
              <a:t>I Fredrikstad testet vi ut en kombinasjon av Framtidsverksted og verdens kafé som er modellene som ble brukt i henholdsvis Stavanger og Kristiansand.  En generell utfordring er å få deltakerne til å flytte oppmerksomheten fra den konkrete nå-situasjonen til en ønsket, framtidig virkelighet som de kan bidra til å skape. Tanken var å se om det var enklere å få deltakerne til å tenke framover dersom de fikk «tømt seg» for nå-situasjonen først. Vi opplevde ikke at dette fungerte bedre enn et tradisjonelt framtidsverksted hvor framtidssituasjonen diskuteres først. Snarere tvert om. Vi holdt på modellen med deltakerne som </a:t>
            </a:r>
            <a:r>
              <a:rPr lang="nb-NO" sz="1050" dirty="0" err="1">
                <a:ea typeface="+mn-lt"/>
                <a:cs typeface="+mn-lt"/>
              </a:rPr>
              <a:t>fasilitatorer</a:t>
            </a:r>
            <a:r>
              <a:rPr lang="nb-NO" sz="1050" dirty="0">
                <a:ea typeface="+mn-lt"/>
                <a:cs typeface="+mn-lt"/>
              </a:rPr>
              <a:t> av samtalen, det fungerte godt og gir mer eierskap til problemstillingene. </a:t>
            </a:r>
          </a:p>
          <a:p>
            <a:pPr marL="171450" indent="-171450" algn="just">
              <a:buFont typeface="Arial" panose="020B0604020202020204" pitchFamily="34" charset="0"/>
              <a:buChar char="•"/>
            </a:pPr>
            <a:endParaRPr lang="nb-NO" sz="1050" i="1" dirty="0">
              <a:ea typeface="+mn-lt"/>
              <a:cs typeface="+mn-lt"/>
            </a:endParaRPr>
          </a:p>
          <a:p>
            <a:pPr marL="171450" indent="-171450" algn="just">
              <a:buFont typeface="Arial" panose="020B0604020202020204" pitchFamily="34" charset="0"/>
              <a:buChar char="•"/>
            </a:pPr>
            <a:r>
              <a:rPr lang="nb-NO" sz="1050" i="1" dirty="0" err="1">
                <a:ea typeface="+mn-lt"/>
                <a:cs typeface="+mn-lt"/>
              </a:rPr>
              <a:t>Samskapingsutfordring</a:t>
            </a:r>
            <a:r>
              <a:rPr lang="nb-NO" sz="1050" i="1" dirty="0">
                <a:ea typeface="+mn-lt"/>
                <a:cs typeface="+mn-lt"/>
              </a:rPr>
              <a:t>: </a:t>
            </a:r>
            <a:r>
              <a:rPr lang="nb-NO" sz="1050" dirty="0">
                <a:ea typeface="+mn-lt"/>
                <a:cs typeface="+mn-lt"/>
              </a:rPr>
              <a:t>En motivasjon for å anvende </a:t>
            </a:r>
            <a:r>
              <a:rPr lang="nb-NO" sz="1050" dirty="0" err="1">
                <a:ea typeface="+mn-lt"/>
                <a:cs typeface="+mn-lt"/>
              </a:rPr>
              <a:t>bylab</a:t>
            </a:r>
            <a:r>
              <a:rPr lang="nb-NO" sz="1050" dirty="0">
                <a:ea typeface="+mn-lt"/>
                <a:cs typeface="+mn-lt"/>
              </a:rPr>
              <a:t> som metode er å få aktører med en interesse i lokalsamfunnet til å ta eierskap og bli en aktiv bidragsyter til utviklingen av lokalsamfunnet. Dette er utfordrende i praksis. Innbyggerne er ikke vant til å tenke på seg selv som en initiativtaker og på kommunen som en samspiller. De er vant til å være en tjenestemottaker og kommunen som en tjenesteleverandør. I en </a:t>
            </a:r>
            <a:r>
              <a:rPr lang="nb-NO" sz="1050" dirty="0" err="1">
                <a:ea typeface="+mn-lt"/>
                <a:cs typeface="+mn-lt"/>
              </a:rPr>
              <a:t>samskapingssituasjon</a:t>
            </a:r>
            <a:r>
              <a:rPr lang="nb-NO" sz="1050" dirty="0">
                <a:ea typeface="+mn-lt"/>
                <a:cs typeface="+mn-lt"/>
              </a:rPr>
              <a:t> endres disse rollene. Det krever en ny bevissthet, forståelse og måter å handle på som tar tid å utvikle. </a:t>
            </a:r>
            <a:endParaRPr lang="nb-NO" sz="1050" i="1" dirty="0">
              <a:ea typeface="+mn-lt"/>
              <a:cs typeface="+mn-lt"/>
            </a:endParaRPr>
          </a:p>
          <a:p>
            <a:endParaRPr lang="nb-NO" sz="1050" b="1" dirty="0">
              <a:solidFill>
                <a:schemeClr val="bg1">
                  <a:lumMod val="50000"/>
                </a:schemeClr>
              </a:solidFill>
            </a:endParaRPr>
          </a:p>
          <a:p>
            <a:endParaRPr lang="nb-NO" sz="1050" b="1" dirty="0">
              <a:solidFill>
                <a:schemeClr val="bg1">
                  <a:lumMod val="50000"/>
                </a:schemeClr>
              </a:solidFill>
            </a:endParaRPr>
          </a:p>
          <a:p>
            <a:r>
              <a:rPr lang="nb-NO" sz="1050" b="1" dirty="0">
                <a:solidFill>
                  <a:schemeClr val="bg1">
                    <a:lumMod val="50000"/>
                  </a:schemeClr>
                </a:solidFill>
              </a:rPr>
              <a:t>Erfaringer med politisk verksted </a:t>
            </a:r>
          </a:p>
          <a:p>
            <a:pPr marL="171450" indent="-171450">
              <a:lnSpc>
                <a:spcPct val="107000"/>
              </a:lnSpc>
              <a:buFont typeface="Arial" panose="020B0604020202020204" pitchFamily="34" charset="0"/>
              <a:buChar char="•"/>
            </a:pPr>
            <a:r>
              <a:rPr lang="nb-NO" sz="1050" i="1" dirty="0"/>
              <a:t>Nytte:</a:t>
            </a:r>
            <a:r>
              <a:rPr lang="nb-NO" sz="1050" dirty="0">
                <a:effectLst/>
                <a:ea typeface="Calibri" panose="020F0502020204030204" pitchFamily="34" charset="0"/>
              </a:rPr>
              <a:t> Det å kombinere deltakelse fra politikere og administrasjon – som ble gjort for første gang i Fredrikstad – opplevdes svært positivt. I etterkant av verkstedet ga både politikere og administrasjonen som syns metodikken til politikerverkstedet var svært nyttig og at det er behov og ønskelig å jobbe oftere på denne måten. Det er grunnen til at det allerede i juni 2023 ble gjennomført et nytt politisk verksted med en reell sak om arbeidet med å få opprettet programbeskrivelse til områdesatsingen i Fredrikstad kommune. Slik kan politikere være tettere på arbeidet som gjøres i kommunen. </a:t>
            </a:r>
          </a:p>
          <a:p>
            <a:pPr marL="171450" indent="-171450">
              <a:buFont typeface="Arial" panose="020B0604020202020204" pitchFamily="34" charset="0"/>
              <a:buChar char="•"/>
            </a:pPr>
            <a:endParaRPr lang="nb-NO" sz="1050" dirty="0">
              <a:ea typeface="Calibri" panose="020F0502020204030204" pitchFamily="34" charset="0"/>
            </a:endParaRPr>
          </a:p>
          <a:p>
            <a:pPr marL="171450" indent="-171450">
              <a:buFont typeface="Arial" panose="020B0604020202020204" pitchFamily="34" charset="0"/>
              <a:buChar char="•"/>
            </a:pPr>
            <a:r>
              <a:rPr lang="nb-NO" sz="1050" i="1" dirty="0">
                <a:effectLst/>
                <a:ea typeface="Calibri" panose="020F0502020204030204" pitchFamily="34" charset="0"/>
              </a:rPr>
              <a:t>Metode: </a:t>
            </a:r>
            <a:r>
              <a:rPr lang="nb-NO" sz="1050" dirty="0">
                <a:effectLst/>
                <a:ea typeface="Calibri" panose="020F0502020204030204" pitchFamily="34" charset="0"/>
              </a:rPr>
              <a:t>Det var mye spenning knyttet til selve dagen. Vi var usikre på hvor mange som ville komme og dagene i forveien så det ut til at det var flere fra administrasjonen som hadde takket ja enn politikere. Under verkstedet var det bra oppmøte av ulike sentrale politikere, og flere fra administrasjonen. Dette gjorde at vi i første del av verkstedet delte gruppene inn i en blanding av politikere og administrasjon. Vi «lagde» derfor de to ulike gruppene for å sikre en blanding av politikere og administrasjon i begge gruppene. </a:t>
            </a:r>
          </a:p>
        </p:txBody>
      </p:sp>
      <p:sp>
        <p:nvSpPr>
          <p:cNvPr id="11" name="object 4">
            <a:extLst>
              <a:ext uri="{FF2B5EF4-FFF2-40B4-BE49-F238E27FC236}">
                <a16:creationId xmlns:a16="http://schemas.microsoft.com/office/drawing/2014/main" id="{BAFA36FF-2ED6-4393-A3E6-CB35A51527D4}"/>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12" name="Rett linje 11">
            <a:extLst>
              <a:ext uri="{FF2B5EF4-FFF2-40B4-BE49-F238E27FC236}">
                <a16:creationId xmlns:a16="http://schemas.microsoft.com/office/drawing/2014/main" id="{1E322754-FE26-4E45-84EF-806DFD7B5CC1}"/>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Plassholder for lysbildenummer 4">
            <a:extLst>
              <a:ext uri="{FF2B5EF4-FFF2-40B4-BE49-F238E27FC236}">
                <a16:creationId xmlns:a16="http://schemas.microsoft.com/office/drawing/2014/main" id="{0942C9FC-4400-4E37-EBCA-536F28DC1647}"/>
              </a:ext>
            </a:extLst>
          </p:cNvPr>
          <p:cNvSpPr>
            <a:spLocks noGrp="1"/>
          </p:cNvSpPr>
          <p:nvPr>
            <p:ph type="sldNum" sz="quarter" idx="7"/>
          </p:nvPr>
        </p:nvSpPr>
        <p:spPr/>
        <p:txBody>
          <a:bodyPr/>
          <a:lstStyle/>
          <a:p>
            <a:fld id="{B6F15528-21DE-4FAA-801E-634DDDAF4B2B}" type="slidenum">
              <a:rPr lang="nb-NO" smtClean="0"/>
              <a:t>30</a:t>
            </a:fld>
            <a:endParaRPr lang="nb-NO"/>
          </a:p>
        </p:txBody>
      </p:sp>
    </p:spTree>
    <p:extLst>
      <p:ext uri="{BB962C8B-B14F-4D97-AF65-F5344CB8AC3E}">
        <p14:creationId xmlns:p14="http://schemas.microsoft.com/office/powerpoint/2010/main" val="3692779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768635" y="993367"/>
            <a:ext cx="45719" cy="3133550"/>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15" name="object 15"/>
          <p:cNvSpPr txBox="1"/>
          <p:nvPr/>
        </p:nvSpPr>
        <p:spPr>
          <a:xfrm>
            <a:off x="4126144" y="1036512"/>
            <a:ext cx="3104601" cy="173766"/>
          </a:xfrm>
          <a:prstGeom prst="rect">
            <a:avLst/>
          </a:prstGeom>
        </p:spPr>
        <p:txBody>
          <a:bodyPr vert="horz" wrap="square" lIns="0" tIns="12065" rIns="0" bIns="0" rtlCol="0" anchor="t">
            <a:spAutoFit/>
          </a:bodyPr>
          <a:lstStyle/>
          <a:p>
            <a:pPr marL="171450" indent="-171450" algn="just">
              <a:buFont typeface="Courier New" panose="02070309020205020404" pitchFamily="49" charset="0"/>
              <a:buChar char="o"/>
            </a:pPr>
            <a:endParaRPr lang="nb-NO" sz="1050" dirty="0">
              <a:latin typeface="Arial"/>
              <a:cs typeface="Arial"/>
            </a:endParaRPr>
          </a:p>
        </p:txBody>
      </p:sp>
      <p:sp>
        <p:nvSpPr>
          <p:cNvPr id="11" name="object 4">
            <a:extLst>
              <a:ext uri="{FF2B5EF4-FFF2-40B4-BE49-F238E27FC236}">
                <a16:creationId xmlns:a16="http://schemas.microsoft.com/office/drawing/2014/main" id="{BAFA36FF-2ED6-4393-A3E6-CB35A51527D4}"/>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12" name="Rett linje 11">
            <a:extLst>
              <a:ext uri="{FF2B5EF4-FFF2-40B4-BE49-F238E27FC236}">
                <a16:creationId xmlns:a16="http://schemas.microsoft.com/office/drawing/2014/main" id="{1E322754-FE26-4E45-84EF-806DFD7B5CC1}"/>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6" name="TekstSylinder 5">
            <a:extLst>
              <a:ext uri="{FF2B5EF4-FFF2-40B4-BE49-F238E27FC236}">
                <a16:creationId xmlns:a16="http://schemas.microsoft.com/office/drawing/2014/main" id="{39518CBA-754F-48C1-9066-F411D118D472}"/>
              </a:ext>
            </a:extLst>
          </p:cNvPr>
          <p:cNvSpPr txBox="1"/>
          <p:nvPr/>
        </p:nvSpPr>
        <p:spPr>
          <a:xfrm>
            <a:off x="376113" y="936425"/>
            <a:ext cx="3245291" cy="2192908"/>
          </a:xfrm>
          <a:prstGeom prst="rect">
            <a:avLst/>
          </a:prstGeom>
          <a:noFill/>
        </p:spPr>
        <p:txBody>
          <a:bodyPr wrap="square" rtlCol="0">
            <a:spAutoFit/>
          </a:bodyPr>
          <a:lstStyle/>
          <a:p>
            <a:pPr algn="just"/>
            <a:r>
              <a:rPr lang="nb-NO" sz="1050" dirty="0">
                <a:effectLst/>
                <a:ea typeface="Calibri" panose="020F0502020204030204" pitchFamily="34" charset="0"/>
              </a:rPr>
              <a:t>Som i Stavanger ble deltakerne bedt om å formulere et forslag til vedtak. Det fungerte også denne gangen veldig positivt. Verkstedet ble mer reelt og det spisset diskusjonen inn mot hva som er mulig å få til. Å kombinere administrasjon og politikk viste seg å være et spennende grep. Selv om det ikke var helt planlagt å ha med deltakere fra administrasjonen inn i det politiske verkstedet, viste dette seg å være veldig nyttig. Erfaringen viser imidlertid at administrasjon lar politikerne snakke først og at de ble mer «stille» i møte med politikerne. Ved senere drøfting og evaluering av det politiske verkstedet </a:t>
            </a:r>
            <a:r>
              <a:rPr lang="nb-NO" sz="1050" dirty="0">
                <a:ea typeface="Calibri" panose="020F0502020204030204" pitchFamily="34" charset="0"/>
              </a:rPr>
              <a:t>kom det fram </a:t>
            </a:r>
            <a:r>
              <a:rPr lang="nb-NO" sz="1050" dirty="0">
                <a:effectLst/>
                <a:ea typeface="Calibri" panose="020F0502020204030204" pitchFamily="34" charset="0"/>
              </a:rPr>
              <a:t>at det er vanlig i møtet mellom administrasjon og politikere i kommunen. </a:t>
            </a:r>
          </a:p>
        </p:txBody>
      </p:sp>
      <p:sp>
        <p:nvSpPr>
          <p:cNvPr id="4" name="Plassholder for lysbildenummer 3">
            <a:extLst>
              <a:ext uri="{FF2B5EF4-FFF2-40B4-BE49-F238E27FC236}">
                <a16:creationId xmlns:a16="http://schemas.microsoft.com/office/drawing/2014/main" id="{A4A8EB75-ED7E-C5B0-D663-E46712F4FB17}"/>
              </a:ext>
            </a:extLst>
          </p:cNvPr>
          <p:cNvSpPr>
            <a:spLocks noGrp="1"/>
          </p:cNvSpPr>
          <p:nvPr>
            <p:ph type="sldNum" sz="quarter" idx="7"/>
          </p:nvPr>
        </p:nvSpPr>
        <p:spPr/>
        <p:txBody>
          <a:bodyPr/>
          <a:lstStyle/>
          <a:p>
            <a:fld id="{B6F15528-21DE-4FAA-801E-634DDDAF4B2B}" type="slidenum">
              <a:rPr lang="nb-NO" smtClean="0"/>
              <a:t>31</a:t>
            </a:fld>
            <a:endParaRPr lang="nb-NO"/>
          </a:p>
        </p:txBody>
      </p:sp>
    </p:spTree>
    <p:extLst>
      <p:ext uri="{BB962C8B-B14F-4D97-AF65-F5344CB8AC3E}">
        <p14:creationId xmlns:p14="http://schemas.microsoft.com/office/powerpoint/2010/main" val="1640937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ssholder for lysbildenummer 17"/>
          <p:cNvSpPr>
            <a:spLocks noGrp="1"/>
          </p:cNvSpPr>
          <p:nvPr>
            <p:ph type="sldNum" sz="quarter" idx="7"/>
          </p:nvPr>
        </p:nvSpPr>
        <p:spPr>
          <a:xfrm>
            <a:off x="5440931" y="9916713"/>
            <a:ext cx="1739455" cy="534670"/>
          </a:xfrm>
        </p:spPr>
        <p:txBody>
          <a:bodyPr/>
          <a:lstStyle/>
          <a:p>
            <a:fld id="{B6F15528-21DE-4FAA-801E-634DDDAF4B2B}" type="slidenum">
              <a:rPr lang="nb-NO" dirty="0" smtClean="0"/>
              <a:t>32</a:t>
            </a:fld>
            <a:endParaRPr lang="nb-NO" dirty="0"/>
          </a:p>
        </p:txBody>
      </p:sp>
      <p:sp>
        <p:nvSpPr>
          <p:cNvPr id="7" name="object 4">
            <a:extLst>
              <a:ext uri="{FF2B5EF4-FFF2-40B4-BE49-F238E27FC236}">
                <a16:creationId xmlns:a16="http://schemas.microsoft.com/office/drawing/2014/main" id="{90A6B0F8-B0FC-4621-94DB-B61D7EB1C786}"/>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8" name="Rett linje 7">
            <a:extLst>
              <a:ext uri="{FF2B5EF4-FFF2-40B4-BE49-F238E27FC236}">
                <a16:creationId xmlns:a16="http://schemas.microsoft.com/office/drawing/2014/main" id="{AAB1AC0C-8711-44B3-BD19-A3CC7E14B892}"/>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 name="object 11">
            <a:extLst>
              <a:ext uri="{FF2B5EF4-FFF2-40B4-BE49-F238E27FC236}">
                <a16:creationId xmlns:a16="http://schemas.microsoft.com/office/drawing/2014/main" id="{4C61DE02-8BA4-7558-1665-4D03D5EBB264}"/>
              </a:ext>
            </a:extLst>
          </p:cNvPr>
          <p:cNvSpPr txBox="1"/>
          <p:nvPr/>
        </p:nvSpPr>
        <p:spPr>
          <a:xfrm>
            <a:off x="463867" y="889270"/>
            <a:ext cx="6628765" cy="9223038"/>
          </a:xfrm>
          <a:prstGeom prst="rect">
            <a:avLst/>
          </a:prstGeom>
        </p:spPr>
        <p:txBody>
          <a:bodyPr vert="horz" wrap="square" lIns="0" tIns="12700" rIns="0" bIns="0" rtlCol="0" anchor="t">
            <a:spAutoFit/>
          </a:bodyPr>
          <a:lstStyle/>
          <a:p>
            <a:r>
              <a:rPr lang="nb-NO" sz="1050" b="1" dirty="0">
                <a:solidFill>
                  <a:schemeClr val="accent2">
                    <a:lumMod val="75000"/>
                  </a:schemeClr>
                </a:solidFill>
              </a:rPr>
              <a:t>Referanser</a:t>
            </a:r>
          </a:p>
          <a:p>
            <a:r>
              <a:rPr lang="nb-NO" sz="1050" dirty="0"/>
              <a:t>Ala-Mantila, S., </a:t>
            </a:r>
            <a:r>
              <a:rPr lang="nb-NO" sz="1050" dirty="0" err="1"/>
              <a:t>Heinonen</a:t>
            </a:r>
            <a:r>
              <a:rPr lang="nb-NO" sz="1050" dirty="0"/>
              <a:t>, J., </a:t>
            </a:r>
            <a:r>
              <a:rPr lang="nb-NO" sz="1050" dirty="0" err="1"/>
              <a:t>Junnila</a:t>
            </a:r>
            <a:r>
              <a:rPr lang="nb-NO" sz="1050" dirty="0"/>
              <a:t>, S., &amp; </a:t>
            </a:r>
            <a:r>
              <a:rPr lang="nb-NO" sz="1050" dirty="0" err="1"/>
              <a:t>Saarsalmi</a:t>
            </a:r>
            <a:r>
              <a:rPr lang="nb-NO" sz="1050" dirty="0"/>
              <a:t>, P. 2018. </a:t>
            </a:r>
            <a:r>
              <a:rPr lang="en-US" sz="1050" dirty="0"/>
              <a:t>‘Spatial nature of urban well-being', Regional Studies, 52(7), 959–973.</a:t>
            </a:r>
            <a:endParaRPr lang="nb-NO" sz="1050" dirty="0"/>
          </a:p>
          <a:p>
            <a:endParaRPr lang="en-US" sz="1050" dirty="0"/>
          </a:p>
          <a:p>
            <a:r>
              <a:rPr lang="nb-NO" sz="1050" dirty="0"/>
              <a:t>Byberg, C. T. &amp; Eide, C. 2022.  </a:t>
            </a:r>
            <a:r>
              <a:rPr lang="nb-NO" sz="1050" dirty="0" err="1"/>
              <a:t>Bylaboratorium</a:t>
            </a:r>
            <a:r>
              <a:rPr lang="nb-NO" sz="1050" dirty="0"/>
              <a:t> I Kvernevik – hvordan påvirker </a:t>
            </a:r>
            <a:r>
              <a:rPr lang="nb-NO" sz="1050" dirty="0" err="1"/>
              <a:t>mobinileringsprosessen</a:t>
            </a:r>
            <a:r>
              <a:rPr lang="nb-NO" sz="1050" dirty="0"/>
              <a:t> deltakernes engasjement og eierskap? Masteroppgave. Universitetet i Stavanger, institutt for medie- og samfunnsfag. </a:t>
            </a:r>
          </a:p>
          <a:p>
            <a:endParaRPr lang="en-US" sz="1050" dirty="0"/>
          </a:p>
          <a:p>
            <a:r>
              <a:rPr lang="en-US" sz="1050" dirty="0"/>
              <a:t>Campbell, S.D. 2016. ‘The Planner’s Triangle Revisited: Sustainability and the Evolution of a Planning Ideal That Can’t Stand Still’, Journal of the American Planning Association,  82:4, 388-397.</a:t>
            </a:r>
            <a:endParaRPr lang="nb-NO" sz="1050" dirty="0"/>
          </a:p>
          <a:p>
            <a:endParaRPr lang="en-US" sz="1050" dirty="0"/>
          </a:p>
          <a:p>
            <a:r>
              <a:rPr lang="en-US" sz="1050" dirty="0" err="1"/>
              <a:t>Colantonio</a:t>
            </a:r>
            <a:r>
              <a:rPr lang="en-US" sz="1050" dirty="0"/>
              <a:t>, A. 2009. ‘Social sustainability: A review and critique of traditional versus emerging themes and assessment methods’. I M. Horner, A. Price, J. Bebbington, &amp; R. Emmanuel (Red.), SUE-Mot Conference 2009: Second International Conference on Whole Life Urban Sustainability and its Assessment: conference proceedings. Loughborough: Loughborough University.</a:t>
            </a:r>
            <a:endParaRPr lang="nb-NO" sz="1050" dirty="0"/>
          </a:p>
          <a:p>
            <a:endParaRPr lang="en-US" sz="1050" dirty="0"/>
          </a:p>
          <a:p>
            <a:r>
              <a:rPr lang="en-US" sz="1050" dirty="0" err="1"/>
              <a:t>Dassen</a:t>
            </a:r>
            <a:r>
              <a:rPr lang="en-US" sz="1050" dirty="0"/>
              <a:t>, T., </a:t>
            </a:r>
            <a:r>
              <a:rPr lang="en-US" sz="1050" dirty="0" err="1"/>
              <a:t>Kunseler</a:t>
            </a:r>
            <a:r>
              <a:rPr lang="en-US" sz="1050" dirty="0"/>
              <a:t>, E. &amp; van Kessenich, L. 2017. ‘The Sustainable City: An Analytical–Deliberative Approach to Assess Policy in the Context of Sustainable Urban Development’, Sustainable Development, Sust. Dev. 21, 193–205, DOI: 10.1002/sd.1550.</a:t>
            </a:r>
            <a:endParaRPr lang="nb-NO" sz="1050" dirty="0"/>
          </a:p>
          <a:p>
            <a:endParaRPr lang="en-US" sz="1050" dirty="0"/>
          </a:p>
          <a:p>
            <a:r>
              <a:rPr lang="en-US" sz="1050" dirty="0"/>
              <a:t>Dempsey, N., Bramley, G, Power, S. &amp; Brown, C. 2011. ‘The Social Dimension of Sustainable Development: Defining Urban Social Sustainability’, Sustainable Development, Sust. Dev. 19, 289–300</a:t>
            </a:r>
          </a:p>
          <a:p>
            <a:endParaRPr lang="en-US" sz="1050" dirty="0"/>
          </a:p>
          <a:p>
            <a:r>
              <a:rPr lang="nb-NO" sz="1050" dirty="0">
                <a:ea typeface="Calibri" panose="020F0502020204030204" pitchFamily="34" charset="0"/>
                <a:cs typeface="Arial" panose="020B0604020202020204" pitchFamily="34" charset="0"/>
              </a:rPr>
              <a:t>F</a:t>
            </a:r>
            <a:r>
              <a:rPr lang="nb-NO" sz="1050" dirty="0">
                <a:effectLst/>
                <a:ea typeface="Calibri" panose="020F0502020204030204" pitchFamily="34" charset="0"/>
                <a:cs typeface="Arial" panose="020B0604020202020204" pitchFamily="34" charset="0"/>
              </a:rPr>
              <a:t>redrikstad kommune (2018). Fredrikstad mot 2030. Kommuneplanens samfunnsdel. </a:t>
            </a:r>
          </a:p>
          <a:p>
            <a:endParaRPr lang="nb-NO" sz="1050" dirty="0">
              <a:ea typeface="Calibri" panose="020F0502020204030204" pitchFamily="34" charset="0"/>
              <a:cs typeface="Arial" panose="020B0604020202020204" pitchFamily="34" charset="0"/>
            </a:endParaRPr>
          </a:p>
          <a:p>
            <a:r>
              <a:rPr lang="nb-NO" sz="1050" dirty="0">
                <a:effectLst/>
                <a:ea typeface="Calibri" panose="020F0502020204030204" pitchFamily="34" charset="0"/>
                <a:cs typeface="Arial" panose="020B0604020202020204" pitchFamily="34" charset="0"/>
              </a:rPr>
              <a:t>Fredrikstad kommune (2023a). Strategi for områdesatsing i Fredrikstad kommune 2023-2033. </a:t>
            </a:r>
          </a:p>
          <a:p>
            <a:r>
              <a:rPr lang="nb-NO" sz="1050" dirty="0">
                <a:effectLst/>
                <a:ea typeface="Calibri" panose="020F0502020204030204" pitchFamily="34" charset="0"/>
                <a:cs typeface="Arial" panose="020B0604020202020204" pitchFamily="34" charset="0"/>
              </a:rPr>
              <a:t>Fredrikstad kommune (2023b). Kommende kommunedelplan for folkehelse og levekår 2023-2030. </a:t>
            </a:r>
            <a:r>
              <a:rPr lang="nb-NO" sz="1050" dirty="0">
                <a:hlinkClick r:id="rId2"/>
              </a:rPr>
              <a:t>Kommunedelplan for folkehelse - Fredrikstad kommune</a:t>
            </a:r>
            <a:endParaRPr lang="nb-NO" sz="1050" dirty="0">
              <a:effectLst/>
              <a:ea typeface="Calibri" panose="020F0502020204030204" pitchFamily="34" charset="0"/>
              <a:cs typeface="Arial" panose="020B0604020202020204" pitchFamily="34" charset="0"/>
            </a:endParaRPr>
          </a:p>
          <a:p>
            <a:endParaRPr lang="nb-NO" sz="1050" dirty="0">
              <a:ea typeface="Calibri" panose="020F0502020204030204" pitchFamily="34" charset="0"/>
              <a:cs typeface="Arial" panose="020B0604020202020204" pitchFamily="34" charset="0"/>
            </a:endParaRPr>
          </a:p>
          <a:p>
            <a:r>
              <a:rPr lang="nb-NO" sz="1050" dirty="0">
                <a:effectLst/>
                <a:ea typeface="Calibri" panose="020F0502020204030204" pitchFamily="34" charset="0"/>
                <a:cs typeface="Arial" panose="020B0604020202020204" pitchFamily="34" charset="0"/>
              </a:rPr>
              <a:t>Hofstad, H. and Bergsli, H. (2017): Folkehelse og sosial bærekraft, en sammenlikning og diskusjon av begrepsinnhold, målsettinger og praktiske tilnærminger’</a:t>
            </a:r>
            <a:r>
              <a:rPr lang="nb-NO" sz="1050" i="1" dirty="0">
                <a:effectLst/>
                <a:ea typeface="Calibri" panose="020F0502020204030204" pitchFamily="34" charset="0"/>
                <a:cs typeface="Arial" panose="020B0604020202020204" pitchFamily="34" charset="0"/>
              </a:rPr>
              <a:t>, </a:t>
            </a:r>
            <a:r>
              <a:rPr lang="nb-NO" sz="1050" dirty="0">
                <a:effectLst/>
                <a:ea typeface="Calibri" panose="020F0502020204030204" pitchFamily="34" charset="0"/>
                <a:cs typeface="Arial" panose="020B0604020202020204" pitchFamily="34" charset="0"/>
              </a:rPr>
              <a:t>NIBR-rapport 2017:15, Oslo: Norwegian </a:t>
            </a:r>
            <a:r>
              <a:rPr lang="nb-NO" sz="1050" dirty="0" err="1">
                <a:effectLst/>
                <a:ea typeface="Calibri" panose="020F0502020204030204" pitchFamily="34" charset="0"/>
                <a:cs typeface="Arial" panose="020B0604020202020204" pitchFamily="34" charset="0"/>
              </a:rPr>
              <a:t>institute</a:t>
            </a:r>
            <a:r>
              <a:rPr lang="nb-NO" sz="1050" dirty="0">
                <a:effectLst/>
                <a:ea typeface="Calibri" panose="020F0502020204030204" pitchFamily="34" charset="0"/>
                <a:cs typeface="Arial" panose="020B0604020202020204" pitchFamily="34" charset="0"/>
              </a:rPr>
              <a:t> for urban and regional research NIBR, </a:t>
            </a:r>
            <a:r>
              <a:rPr lang="nb-NO" sz="1050" dirty="0" err="1">
                <a:effectLst/>
                <a:ea typeface="Calibri" panose="020F0502020204030204" pitchFamily="34" charset="0"/>
                <a:cs typeface="Arial" panose="020B0604020202020204" pitchFamily="34" charset="0"/>
              </a:rPr>
              <a:t>OsloMet</a:t>
            </a:r>
            <a:r>
              <a:rPr lang="nb-NO" sz="1050" dirty="0">
                <a:effectLst/>
                <a:ea typeface="Calibri" panose="020F0502020204030204" pitchFamily="34" charset="0"/>
                <a:cs typeface="Arial" panose="020B0604020202020204" pitchFamily="34" charset="0"/>
              </a:rPr>
              <a:t>. </a:t>
            </a:r>
          </a:p>
          <a:p>
            <a:endParaRPr lang="nb-NO" sz="1050" dirty="0">
              <a:ea typeface="Calibri" panose="020F0502020204030204" pitchFamily="34" charset="0"/>
              <a:cs typeface="Arial" panose="020B0604020202020204" pitchFamily="34" charset="0"/>
            </a:endParaRPr>
          </a:p>
          <a:p>
            <a:r>
              <a:rPr lang="nb-NO" sz="1050" dirty="0">
                <a:effectLst/>
                <a:ea typeface="Calibri" panose="020F0502020204030204" pitchFamily="34" charset="0"/>
                <a:cs typeface="Arial" panose="020B0604020202020204" pitchFamily="34" charset="0"/>
              </a:rPr>
              <a:t>Hofstad, H. (2021). Sosialt bærekraftige lokalsamfunn – en litteraturstudie, NIBR-rapport 2021:7, Oslo: By- og regionforskningsinstituttet NIBR, OsloMet.</a:t>
            </a:r>
          </a:p>
          <a:p>
            <a:endParaRPr lang="nb-NO" sz="1050" dirty="0">
              <a:effectLst/>
              <a:ea typeface="Calibri" panose="020F0502020204030204" pitchFamily="34" charset="0"/>
              <a:cs typeface="Arial" panose="020B0604020202020204" pitchFamily="34" charset="0"/>
            </a:endParaRPr>
          </a:p>
          <a:p>
            <a:r>
              <a:rPr lang="nb-NO" sz="1050" dirty="0">
                <a:effectLst/>
                <a:ea typeface="Calibri" panose="020F0502020204030204" pitchFamily="34" charset="0"/>
                <a:cs typeface="Arial" panose="020B0604020202020204" pitchFamily="34" charset="0"/>
              </a:rPr>
              <a:t>Hofstad, H. </a:t>
            </a:r>
            <a:r>
              <a:rPr lang="nb-NO" sz="1050" dirty="0">
                <a:cs typeface="Calibri"/>
              </a:rPr>
              <a:t>Mouratidis, K., Sagen, S.B., Zeiner, H. H.</a:t>
            </a:r>
            <a:r>
              <a:rPr lang="nb-NO" sz="1050" dirty="0">
                <a:effectLst/>
                <a:ea typeface="Calibri" panose="020F0502020204030204" pitchFamily="34" charset="0"/>
                <a:cs typeface="Arial" panose="020B0604020202020204" pitchFamily="34" charset="0"/>
              </a:rPr>
              <a:t> (2021). Erfaringer etter gjennomførte hovedaktiviteter i Kristiansand. </a:t>
            </a:r>
            <a:r>
              <a:rPr lang="nb-NO" sz="1050" dirty="0"/>
              <a:t>NIBR-kortnotat 2021:3 ISSN 2703-8831 (online).</a:t>
            </a:r>
            <a:endParaRPr lang="nb-NO" sz="1050" dirty="0">
              <a:effectLst/>
              <a:ea typeface="Calibri" panose="020F0502020204030204" pitchFamily="34" charset="0"/>
              <a:cs typeface="Times New Roman" panose="02020603050405020304" pitchFamily="18" charset="0"/>
            </a:endParaRPr>
          </a:p>
          <a:p>
            <a:endParaRPr lang="nb-NO" sz="1050" dirty="0">
              <a:ea typeface="Calibri" panose="020F0502020204030204" pitchFamily="34" charset="0"/>
              <a:cs typeface="Arial" panose="020B0604020202020204" pitchFamily="34" charset="0"/>
            </a:endParaRPr>
          </a:p>
          <a:p>
            <a:r>
              <a:rPr lang="nb-NO" sz="1050" dirty="0">
                <a:effectLst/>
                <a:ea typeface="Calibri" panose="020F0502020204030204" pitchFamily="34" charset="0"/>
                <a:cs typeface="Arial" panose="020B0604020202020204" pitchFamily="34" charset="0"/>
              </a:rPr>
              <a:t>Hofstad, H., </a:t>
            </a:r>
            <a:r>
              <a:rPr lang="nb-NO" sz="1050" dirty="0">
                <a:cs typeface="Calibri"/>
              </a:rPr>
              <a:t>Mouratidis, K., Dahl, C., Sagen, S.B., Zeiner, H. H. </a:t>
            </a:r>
            <a:r>
              <a:rPr lang="nb-NO" sz="1050" dirty="0">
                <a:effectLst/>
                <a:ea typeface="Calibri" panose="020F0502020204030204" pitchFamily="34" charset="0"/>
                <a:cs typeface="Arial" panose="020B0604020202020204" pitchFamily="34" charset="0"/>
              </a:rPr>
              <a:t>(2022). Hva er lokal, sosial bærekraft? Erfaringer fra Stavanger. </a:t>
            </a:r>
            <a:r>
              <a:rPr lang="nb-NO" sz="1050" dirty="0">
                <a:cs typeface="Calibri"/>
              </a:rPr>
              <a:t>NIBR-kortnotat 2022:1    ISSN 2703-8831 (online).</a:t>
            </a:r>
          </a:p>
          <a:p>
            <a:endParaRPr lang="en-US" sz="1050" dirty="0"/>
          </a:p>
          <a:p>
            <a:r>
              <a:rPr lang="en-US" sz="1050" dirty="0" err="1"/>
              <a:t>Kohon</a:t>
            </a:r>
            <a:r>
              <a:rPr lang="en-US" sz="1050" dirty="0"/>
              <a:t>, J. 2018. ‘Social inclusion in the sustainable neighborhood? Idealism of urban social sustainability theory complicated by realities of community planning practice’, City, Culture and Society, 15, 14–22, https://doi.org/10.1016/j.ccs.2018.08.005.</a:t>
            </a:r>
            <a:endParaRPr lang="nb-NO" sz="1050" dirty="0"/>
          </a:p>
          <a:p>
            <a:endParaRPr lang="en-US" sz="1050" dirty="0"/>
          </a:p>
          <a:p>
            <a:r>
              <a:rPr lang="en-US" sz="1050" dirty="0" err="1"/>
              <a:t>Kyttä</a:t>
            </a:r>
            <a:r>
              <a:rPr lang="en-US" sz="1050" dirty="0"/>
              <a:t>, M., </a:t>
            </a:r>
            <a:r>
              <a:rPr lang="en-US" sz="1050" dirty="0" err="1"/>
              <a:t>Broberg</a:t>
            </a:r>
            <a:r>
              <a:rPr lang="en-US" sz="1050" dirty="0"/>
              <a:t>, A., </a:t>
            </a:r>
            <a:r>
              <a:rPr lang="en-US" sz="1050" dirty="0" err="1"/>
              <a:t>Haybatollahi</a:t>
            </a:r>
            <a:r>
              <a:rPr lang="en-US" sz="1050" dirty="0"/>
              <a:t>, M., &amp; Schmidt-</a:t>
            </a:r>
            <a:r>
              <a:rPr lang="en-US" sz="1050" dirty="0" err="1"/>
              <a:t>Thomé</a:t>
            </a:r>
            <a:r>
              <a:rPr lang="en-US" sz="1050" dirty="0"/>
              <a:t>, K. (2016). ‘Urban happiness: Context-sensitive study of the social sustainability of urban settings’. Environment and Planning B: Planning and Design, 43(1), 34–57.</a:t>
            </a:r>
          </a:p>
          <a:p>
            <a:endParaRPr lang="en-US" sz="1050" dirty="0"/>
          </a:p>
          <a:p>
            <a:pPr algn="l"/>
            <a:r>
              <a:rPr lang="en-US" sz="1050" dirty="0" err="1"/>
              <a:t>Martinangeli</a:t>
            </a:r>
            <a:r>
              <a:rPr lang="en-US" sz="1050" dirty="0"/>
              <a:t>, AFM., </a:t>
            </a:r>
            <a:r>
              <a:rPr lang="en-US" sz="1050" dirty="0" err="1"/>
              <a:t>Povitkina</a:t>
            </a:r>
            <a:r>
              <a:rPr lang="en-US" sz="1050" dirty="0"/>
              <a:t>, M., </a:t>
            </a:r>
            <a:r>
              <a:rPr lang="en-US" sz="1050" dirty="0" err="1"/>
              <a:t>Jagers</a:t>
            </a:r>
            <a:r>
              <a:rPr lang="en-US" sz="1050" dirty="0"/>
              <a:t>, S., Rothstein, B. (2023). </a:t>
            </a:r>
            <a:r>
              <a:rPr lang="nb-NO" sz="1050" b="0" i="0" u="none" strike="noStrike" baseline="0" dirty="0"/>
              <a:t>Institutional </a:t>
            </a:r>
            <a:r>
              <a:rPr lang="nb-NO" sz="1050" b="0" i="0" u="none" strike="noStrike" baseline="0" dirty="0" err="1"/>
              <a:t>Quality</a:t>
            </a:r>
            <a:r>
              <a:rPr lang="nb-NO" sz="1050" b="0" i="0" u="none" strike="noStrike" baseline="0" dirty="0"/>
              <a:t> </a:t>
            </a:r>
            <a:r>
              <a:rPr lang="nb-NO" sz="1050" b="0" i="0" u="none" strike="noStrike" baseline="0" dirty="0" err="1"/>
              <a:t>Causes</a:t>
            </a:r>
            <a:r>
              <a:rPr lang="nb-NO" sz="1050" b="0" i="0" u="none" strike="noStrike" baseline="0" dirty="0"/>
              <a:t> </a:t>
            </a:r>
            <a:r>
              <a:rPr lang="nb-NO" sz="1050" b="0" i="0" u="none" strike="noStrike" baseline="0" dirty="0" err="1"/>
              <a:t>Social</a:t>
            </a:r>
            <a:r>
              <a:rPr lang="nb-NO" sz="1050" b="0" i="0" u="none" strike="noStrike" baseline="0" dirty="0"/>
              <a:t> Trust: </a:t>
            </a:r>
            <a:r>
              <a:rPr lang="en-US" sz="1050" b="0" i="0" u="none" strike="noStrike" baseline="0" dirty="0"/>
              <a:t>Experimental Evidence on Trusting Under the Shadow of Doubt. Working paper, Max Planck Institute for Tax Law and Public Finance. </a:t>
            </a:r>
            <a:endParaRPr lang="nb-NO" sz="1050" dirty="0"/>
          </a:p>
          <a:p>
            <a:endParaRPr lang="en-US" sz="1050" dirty="0"/>
          </a:p>
          <a:p>
            <a:r>
              <a:rPr lang="en-US" sz="1050" dirty="0"/>
              <a:t>Mouratidis, K. 2018a. ‘Built environment and social well-being: How does urban form affect social life and personal relationships?’ Cities, 74, 7-20.</a:t>
            </a:r>
            <a:endParaRPr lang="nb-NO" sz="1050" dirty="0"/>
          </a:p>
          <a:p>
            <a:endParaRPr lang="en-US" sz="1050" dirty="0"/>
          </a:p>
          <a:p>
            <a:r>
              <a:rPr lang="en-US" sz="1050" dirty="0"/>
              <a:t>Mouratidis, K. 2018b. ‘Rethinking how built environments influence subjective well-being: a new conceptual framework’, Journal of Urbanism, 11(1), 24-40.</a:t>
            </a:r>
            <a:endParaRPr lang="nb-NO" sz="1050" dirty="0"/>
          </a:p>
          <a:p>
            <a:endParaRPr lang="en-US" sz="1050" dirty="0"/>
          </a:p>
        </p:txBody>
      </p:sp>
    </p:spTree>
    <p:extLst>
      <p:ext uri="{BB962C8B-B14F-4D97-AF65-F5344CB8AC3E}">
        <p14:creationId xmlns:p14="http://schemas.microsoft.com/office/powerpoint/2010/main" val="3416245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4"/>
          <p:cNvGrpSpPr/>
          <p:nvPr/>
        </p:nvGrpSpPr>
        <p:grpSpPr>
          <a:xfrm>
            <a:off x="0" y="0"/>
            <a:ext cx="7559040" cy="876300"/>
            <a:chOff x="0" y="0"/>
            <a:chExt cx="7559040" cy="876300"/>
          </a:xfrm>
        </p:grpSpPr>
        <p:sp>
          <p:nvSpPr>
            <p:cNvPr id="5" name="object 5"/>
            <p:cNvSpPr/>
            <p:nvPr/>
          </p:nvSpPr>
          <p:spPr>
            <a:xfrm>
              <a:off x="0" y="0"/>
              <a:ext cx="7559040" cy="876300"/>
            </a:xfrm>
            <a:custGeom>
              <a:avLst/>
              <a:gdLst/>
              <a:ahLst/>
              <a:cxnLst/>
              <a:rect l="l" t="t" r="r" b="b"/>
              <a:pathLst>
                <a:path w="7559040" h="876300">
                  <a:moveTo>
                    <a:pt x="7559040" y="0"/>
                  </a:moveTo>
                  <a:lnTo>
                    <a:pt x="0" y="0"/>
                  </a:lnTo>
                  <a:lnTo>
                    <a:pt x="0" y="876300"/>
                  </a:lnTo>
                  <a:lnTo>
                    <a:pt x="7559040" y="876300"/>
                  </a:lnTo>
                  <a:lnTo>
                    <a:pt x="7559040" y="0"/>
                  </a:lnTo>
                  <a:close/>
                </a:path>
              </a:pathLst>
            </a:custGeom>
            <a:solidFill>
              <a:srgbClr val="99002B"/>
            </a:solidFill>
          </p:spPr>
          <p:txBody>
            <a:bodyPr wrap="square" lIns="0" tIns="0" rIns="0" bIns="0" rtlCol="0"/>
            <a:lstStyle/>
            <a:p>
              <a:endParaRPr/>
            </a:p>
          </p:txBody>
        </p:sp>
        <p:pic>
          <p:nvPicPr>
            <p:cNvPr id="6" name="object 6"/>
            <p:cNvPicPr/>
            <p:nvPr/>
          </p:nvPicPr>
          <p:blipFill>
            <a:blip r:embed="rId2" cstate="print"/>
            <a:stretch>
              <a:fillRect/>
            </a:stretch>
          </p:blipFill>
          <p:spPr>
            <a:xfrm>
              <a:off x="431292" y="257555"/>
              <a:ext cx="644040" cy="361187"/>
            </a:xfrm>
            <a:prstGeom prst="rect">
              <a:avLst/>
            </a:prstGeom>
          </p:spPr>
        </p:pic>
      </p:grpSp>
      <p:sp>
        <p:nvSpPr>
          <p:cNvPr id="10" name="object 10"/>
          <p:cNvSpPr txBox="1"/>
          <p:nvPr/>
        </p:nvSpPr>
        <p:spPr>
          <a:xfrm>
            <a:off x="1155064" y="282025"/>
            <a:ext cx="4029710" cy="361950"/>
          </a:xfrm>
          <a:prstGeom prst="rect">
            <a:avLst/>
          </a:prstGeom>
        </p:spPr>
        <p:txBody>
          <a:bodyPr vert="horz" wrap="square" lIns="0" tIns="12700" rIns="0" bIns="0" rtlCol="0">
            <a:spAutoFit/>
          </a:bodyPr>
          <a:lstStyle/>
          <a:p>
            <a:pPr marL="12700">
              <a:lnSpc>
                <a:spcPct val="100000"/>
              </a:lnSpc>
              <a:spcBef>
                <a:spcPts val="100"/>
              </a:spcBef>
            </a:pPr>
            <a:r>
              <a:rPr sz="1100" b="1" spc="-5">
                <a:solidFill>
                  <a:srgbClr val="FFFFFF"/>
                </a:solidFill>
                <a:latin typeface="Calibri"/>
                <a:cs typeface="Calibri"/>
              </a:rPr>
              <a:t>OSLO</a:t>
            </a:r>
            <a:r>
              <a:rPr sz="1100" b="1" spc="-15">
                <a:solidFill>
                  <a:srgbClr val="FFFFFF"/>
                </a:solidFill>
                <a:latin typeface="Calibri"/>
                <a:cs typeface="Calibri"/>
              </a:rPr>
              <a:t> </a:t>
            </a:r>
            <a:r>
              <a:rPr sz="1100" b="1">
                <a:solidFill>
                  <a:srgbClr val="FFFFFF"/>
                </a:solidFill>
                <a:latin typeface="Calibri"/>
                <a:cs typeface="Calibri"/>
              </a:rPr>
              <a:t>METROPOLITAN</a:t>
            </a:r>
            <a:r>
              <a:rPr sz="1100" b="1" spc="-35">
                <a:solidFill>
                  <a:srgbClr val="FFFFFF"/>
                </a:solidFill>
                <a:latin typeface="Calibri"/>
                <a:cs typeface="Calibri"/>
              </a:rPr>
              <a:t> </a:t>
            </a:r>
            <a:r>
              <a:rPr sz="1100" b="1">
                <a:solidFill>
                  <a:srgbClr val="FFFFFF"/>
                </a:solidFill>
                <a:latin typeface="Calibri"/>
                <a:cs typeface="Calibri"/>
              </a:rPr>
              <a:t>UNIVERSITY</a:t>
            </a:r>
            <a:endParaRPr sz="1100">
              <a:latin typeface="Calibri"/>
              <a:cs typeface="Calibri"/>
            </a:endParaRPr>
          </a:p>
          <a:p>
            <a:pPr marL="12700">
              <a:lnSpc>
                <a:spcPct val="100000"/>
              </a:lnSpc>
              <a:spcBef>
                <a:spcPts val="5"/>
              </a:spcBef>
            </a:pPr>
            <a:r>
              <a:rPr sz="1100">
                <a:solidFill>
                  <a:srgbClr val="FFFFFF"/>
                </a:solidFill>
                <a:latin typeface="Calibri"/>
                <a:cs typeface="Calibri"/>
              </a:rPr>
              <a:t>NORWEGIAN</a:t>
            </a:r>
            <a:r>
              <a:rPr sz="1100" spc="-15">
                <a:solidFill>
                  <a:srgbClr val="FFFFFF"/>
                </a:solidFill>
                <a:latin typeface="Calibri"/>
                <a:cs typeface="Calibri"/>
              </a:rPr>
              <a:t> </a:t>
            </a:r>
            <a:r>
              <a:rPr sz="1100" spc="-5">
                <a:solidFill>
                  <a:srgbClr val="FFFFFF"/>
                </a:solidFill>
                <a:latin typeface="Calibri"/>
                <a:cs typeface="Calibri"/>
              </a:rPr>
              <a:t>INSTITUTE </a:t>
            </a:r>
            <a:r>
              <a:rPr sz="1100">
                <a:solidFill>
                  <a:srgbClr val="FFFFFF"/>
                </a:solidFill>
                <a:latin typeface="Calibri"/>
                <a:cs typeface="Calibri"/>
              </a:rPr>
              <a:t>FOR</a:t>
            </a:r>
            <a:r>
              <a:rPr sz="1100" spc="-5">
                <a:solidFill>
                  <a:srgbClr val="FFFFFF"/>
                </a:solidFill>
                <a:latin typeface="Calibri"/>
                <a:cs typeface="Calibri"/>
              </a:rPr>
              <a:t> URBAN</a:t>
            </a:r>
            <a:r>
              <a:rPr sz="1100" spc="-15">
                <a:solidFill>
                  <a:srgbClr val="FFFFFF"/>
                </a:solidFill>
                <a:latin typeface="Calibri"/>
                <a:cs typeface="Calibri"/>
              </a:rPr>
              <a:t> </a:t>
            </a:r>
            <a:r>
              <a:rPr sz="1100" spc="-5">
                <a:solidFill>
                  <a:srgbClr val="FFFFFF"/>
                </a:solidFill>
                <a:latin typeface="Calibri"/>
                <a:cs typeface="Calibri"/>
              </a:rPr>
              <a:t>AND</a:t>
            </a:r>
            <a:r>
              <a:rPr sz="1100" spc="10">
                <a:solidFill>
                  <a:srgbClr val="FFFFFF"/>
                </a:solidFill>
                <a:latin typeface="Calibri"/>
                <a:cs typeface="Calibri"/>
              </a:rPr>
              <a:t> </a:t>
            </a:r>
            <a:r>
              <a:rPr sz="1100" spc="-5">
                <a:solidFill>
                  <a:srgbClr val="FFFFFF"/>
                </a:solidFill>
                <a:latin typeface="Calibri"/>
                <a:cs typeface="Calibri"/>
              </a:rPr>
              <a:t>REGIONAL </a:t>
            </a:r>
            <a:r>
              <a:rPr sz="1100">
                <a:solidFill>
                  <a:srgbClr val="FFFFFF"/>
                </a:solidFill>
                <a:latin typeface="Calibri"/>
                <a:cs typeface="Calibri"/>
              </a:rPr>
              <a:t>RESEARCH </a:t>
            </a:r>
            <a:r>
              <a:rPr sz="1100" spc="-5">
                <a:solidFill>
                  <a:srgbClr val="FFFFFF"/>
                </a:solidFill>
                <a:latin typeface="Calibri"/>
                <a:cs typeface="Calibri"/>
              </a:rPr>
              <a:t>(NIBR)</a:t>
            </a:r>
            <a:endParaRPr sz="1100">
              <a:latin typeface="Calibri"/>
              <a:cs typeface="Calibri"/>
            </a:endParaRPr>
          </a:p>
        </p:txBody>
      </p:sp>
      <p:sp>
        <p:nvSpPr>
          <p:cNvPr id="16" name="TekstSylinder 15">
            <a:extLst>
              <a:ext uri="{FF2B5EF4-FFF2-40B4-BE49-F238E27FC236}">
                <a16:creationId xmlns:a16="http://schemas.microsoft.com/office/drawing/2014/main" id="{2A359D5F-9A2F-4639-A0F7-DD6AB4BBCA56}"/>
              </a:ext>
            </a:extLst>
          </p:cNvPr>
          <p:cNvSpPr txBox="1"/>
          <p:nvPr/>
        </p:nvSpPr>
        <p:spPr>
          <a:xfrm>
            <a:off x="431292" y="1274159"/>
            <a:ext cx="6688138" cy="3000821"/>
          </a:xfrm>
          <a:prstGeom prst="rect">
            <a:avLst/>
          </a:prstGeom>
          <a:noFill/>
        </p:spPr>
        <p:txBody>
          <a:bodyPr wrap="square">
            <a:spAutoFit/>
          </a:bodyPr>
          <a:lstStyle/>
          <a:p>
            <a:r>
              <a:rPr lang="en-US" sz="1050" dirty="0"/>
              <a:t>Mouratidis, K. 2019. ‘Compact city, urban sprawl, and subjective well-being’, Cities, 92, 261-272, https://doi.org/10.1016/j.cities.2019.04.013.</a:t>
            </a:r>
            <a:endParaRPr lang="nb-NO" sz="1050" dirty="0"/>
          </a:p>
          <a:p>
            <a:endParaRPr lang="en-US" sz="1050" dirty="0"/>
          </a:p>
          <a:p>
            <a:r>
              <a:rPr lang="en-US" sz="1050" dirty="0"/>
              <a:t>Opp, S. M. 2017. ‘The forgotten pillar: a definition for the measurement of social sustainability in American cities’, Local Environment, 22(3), 286-305. doi:10.1080/13549839.2016.1195800</a:t>
            </a:r>
            <a:endParaRPr lang="nb-NO" sz="1050" dirty="0"/>
          </a:p>
          <a:p>
            <a:endParaRPr lang="en-US" sz="1050" dirty="0">
              <a:cs typeface="Calibri"/>
            </a:endParaRPr>
          </a:p>
          <a:p>
            <a:r>
              <a:rPr lang="en-US" sz="1050" dirty="0" err="1"/>
              <a:t>Scharpf</a:t>
            </a:r>
            <a:r>
              <a:rPr lang="en-US" sz="1050" dirty="0"/>
              <a:t>, F. (1999). Governing in Europe: Effective and democratic? Oxford University Press.  https://doi.org/10.1093/acprof:oso/9780198295457.001.0001</a:t>
            </a:r>
          </a:p>
          <a:p>
            <a:endParaRPr lang="en-US" sz="1050" dirty="0"/>
          </a:p>
          <a:p>
            <a:r>
              <a:rPr lang="en-US" sz="1050" dirty="0"/>
              <a:t>Trudeau, D. 2018. ‘Integrating social equity in sustainable development practice: Institutional commitments and patient capital’, Sustainable Cities and Society 41: 601-610.</a:t>
            </a:r>
            <a:endParaRPr lang="nb-NO" sz="1050" dirty="0"/>
          </a:p>
          <a:p>
            <a:endParaRPr lang="en-US" sz="1050" dirty="0"/>
          </a:p>
          <a:p>
            <a:r>
              <a:rPr lang="en-US" sz="1050" dirty="0"/>
              <a:t>Vallance, S., Perkins, H. C., &amp; Dixon, J. E. 2011. ‘What is social sustainability? A clarification of concepts’, </a:t>
            </a:r>
            <a:r>
              <a:rPr lang="en-US" sz="1050" dirty="0" err="1"/>
              <a:t>Geoforum</a:t>
            </a:r>
            <a:r>
              <a:rPr lang="en-US" sz="1050" dirty="0"/>
              <a:t>, 42(3), 342-348. doi:10.1016/j.geoforum.2011.01.002</a:t>
            </a:r>
          </a:p>
          <a:p>
            <a:endParaRPr lang="en-US" sz="1050" dirty="0"/>
          </a:p>
          <a:p>
            <a:r>
              <a:rPr lang="en-US" sz="1050" dirty="0"/>
              <a:t>Zeiner, H. H. (2022): </a:t>
            </a:r>
            <a:r>
              <a:rPr lang="en-US" sz="1050" dirty="0" err="1"/>
              <a:t>Sosial</a:t>
            </a:r>
            <a:r>
              <a:rPr lang="en-US" sz="1050" dirty="0"/>
              <a:t>  </a:t>
            </a:r>
            <a:r>
              <a:rPr lang="en-US" sz="1050" dirty="0" err="1"/>
              <a:t>bærekraft</a:t>
            </a:r>
            <a:r>
              <a:rPr lang="en-US" sz="1050" dirty="0"/>
              <a:t> – </a:t>
            </a:r>
            <a:r>
              <a:rPr lang="en-US" sz="1050" dirty="0" err="1"/>
              <a:t>en</a:t>
            </a:r>
            <a:r>
              <a:rPr lang="en-US" sz="1050" dirty="0"/>
              <a:t> </a:t>
            </a:r>
            <a:r>
              <a:rPr lang="en-US" sz="1050" dirty="0" err="1"/>
              <a:t>litteraturstudie</a:t>
            </a:r>
            <a:r>
              <a:rPr lang="en-US" sz="1050" dirty="0"/>
              <a:t>, NIBR-rapport 2022:105, Oslo: By- og </a:t>
            </a:r>
            <a:r>
              <a:rPr lang="en-US" sz="1050" dirty="0" err="1"/>
              <a:t>regionforskningsinstituttet</a:t>
            </a:r>
            <a:r>
              <a:rPr lang="en-US" sz="1050" dirty="0"/>
              <a:t> NIBR, OsloMet</a:t>
            </a:r>
            <a:endParaRPr lang="nb-NO" sz="1050" dirty="0"/>
          </a:p>
          <a:p>
            <a:endParaRPr lang="en-US" sz="1050" dirty="0"/>
          </a:p>
        </p:txBody>
      </p:sp>
      <p:sp>
        <p:nvSpPr>
          <p:cNvPr id="13" name="object 4">
            <a:extLst>
              <a:ext uri="{FF2B5EF4-FFF2-40B4-BE49-F238E27FC236}">
                <a16:creationId xmlns:a16="http://schemas.microsoft.com/office/drawing/2014/main" id="{7F64F3F8-CC1A-4239-9008-2F563D1CEF6D}"/>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sp>
        <p:nvSpPr>
          <p:cNvPr id="3" name="Plassholder for lysbildenummer 2">
            <a:extLst>
              <a:ext uri="{FF2B5EF4-FFF2-40B4-BE49-F238E27FC236}">
                <a16:creationId xmlns:a16="http://schemas.microsoft.com/office/drawing/2014/main" id="{B5D511A7-5D13-00C6-C9B8-F8CD001BE471}"/>
              </a:ext>
            </a:extLst>
          </p:cNvPr>
          <p:cNvSpPr>
            <a:spLocks noGrp="1"/>
          </p:cNvSpPr>
          <p:nvPr>
            <p:ph type="sldNum" sz="quarter" idx="7"/>
          </p:nvPr>
        </p:nvSpPr>
        <p:spPr/>
        <p:txBody>
          <a:bodyPr/>
          <a:lstStyle/>
          <a:p>
            <a:fld id="{B6F15528-21DE-4FAA-801E-634DDDAF4B2B}" type="slidenum">
              <a:rPr lang="nb-NO" smtClean="0"/>
              <a:t>33</a:t>
            </a:fld>
            <a:endParaRPr lang="nb-NO"/>
          </a:p>
        </p:txBody>
      </p:sp>
    </p:spTree>
    <p:extLst>
      <p:ext uri="{BB962C8B-B14F-4D97-AF65-F5344CB8AC3E}">
        <p14:creationId xmlns:p14="http://schemas.microsoft.com/office/powerpoint/2010/main" val="317205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78250" y="6426651"/>
            <a:ext cx="45719" cy="3762182"/>
          </a:xfrm>
          <a:custGeom>
            <a:avLst/>
            <a:gdLst/>
            <a:ahLst/>
            <a:cxnLst/>
            <a:rect l="l" t="t" r="r" b="b"/>
            <a:pathLst>
              <a:path h="5041900">
                <a:moveTo>
                  <a:pt x="0" y="0"/>
                </a:moveTo>
                <a:lnTo>
                  <a:pt x="0" y="5041645"/>
                </a:lnTo>
              </a:path>
            </a:pathLst>
          </a:custGeom>
          <a:ln w="12014">
            <a:solidFill>
              <a:srgbClr val="7E7E7E"/>
            </a:solidFill>
            <a:prstDash val="sysDot"/>
          </a:ln>
        </p:spPr>
        <p:txBody>
          <a:bodyPr wrap="square" lIns="0" tIns="0" rIns="0" bIns="0" rtlCol="0"/>
          <a:lstStyle/>
          <a:p>
            <a:endParaRPr/>
          </a:p>
        </p:txBody>
      </p:sp>
      <p:sp>
        <p:nvSpPr>
          <p:cNvPr id="3" name="object 3"/>
          <p:cNvSpPr/>
          <p:nvPr/>
        </p:nvSpPr>
        <p:spPr>
          <a:xfrm>
            <a:off x="3778250" y="1009000"/>
            <a:ext cx="91437" cy="5417651"/>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10" name="object 10"/>
          <p:cNvSpPr txBox="1"/>
          <p:nvPr/>
        </p:nvSpPr>
        <p:spPr>
          <a:xfrm>
            <a:off x="431799" y="2152650"/>
            <a:ext cx="3071023" cy="8246549"/>
          </a:xfrm>
          <a:prstGeom prst="rect">
            <a:avLst/>
          </a:prstGeom>
        </p:spPr>
        <p:txBody>
          <a:bodyPr vert="horz" wrap="square" lIns="0" tIns="12065" rIns="0" bIns="0" rtlCol="0">
            <a:spAutoFit/>
          </a:bodyPr>
          <a:lstStyle/>
          <a:p>
            <a:pPr fontAlgn="base"/>
            <a:r>
              <a:rPr lang="nb-NO" sz="1050" b="1" dirty="0">
                <a:solidFill>
                  <a:schemeClr val="bg1">
                    <a:lumMod val="50000"/>
                  </a:schemeClr>
                </a:solidFill>
              </a:rPr>
              <a:t>Er kompakt byutvikling sosialt bærekraftig? </a:t>
            </a:r>
          </a:p>
          <a:p>
            <a:pPr algn="just" fontAlgn="base">
              <a:tabLst>
                <a:tab pos="2962275" algn="l"/>
              </a:tabLst>
            </a:pPr>
            <a:r>
              <a:rPr lang="nb-NO" sz="1050" dirty="0"/>
              <a:t>Særlig interessant for vårt formål er fire nordiske artikler som ser på sammenhengen mellom fortetting og ulike mål på sosial bærekraft (Ala-Mantila et al 2017, </a:t>
            </a:r>
            <a:r>
              <a:rPr lang="nb-NO" sz="1050" dirty="0" err="1"/>
              <a:t>Mouratidis</a:t>
            </a:r>
            <a:r>
              <a:rPr lang="nb-NO" sz="1050" dirty="0"/>
              <a:t> 2018a, 2018b, 2019, </a:t>
            </a:r>
            <a:r>
              <a:rPr lang="nb-NO" sz="1050" dirty="0" err="1"/>
              <a:t>Kyttä</a:t>
            </a:r>
            <a:r>
              <a:rPr lang="nb-NO" sz="1050" dirty="0"/>
              <a:t> et al 2016). Utgangspunktet for artiklene er internasjonale studier som finner et «kompakt-by paradoks»: kompakt byutvikling fremmer miljømessig bærekraft, men reduserer folks livskvalitet (Mouratidis 2018a:2409). Spørsmålet er om dette gjelder også i nordiske byer og tettsteder. Mer spesifikt er det interessant å finne ut hvilke kvaliteter som bør integreres i fortettingen for å øke folks livskvalitet. Likeledes er det interessant å undersøke om fortetting i seg selv bidrar med kvaliteter som folk verdsetter. </a:t>
            </a:r>
          </a:p>
          <a:p>
            <a:pPr fontAlgn="base"/>
            <a:endParaRPr lang="nb-NO" sz="1050" dirty="0"/>
          </a:p>
          <a:p>
            <a:pPr algn="just" fontAlgn="base"/>
            <a:r>
              <a:rPr lang="nb-NO" sz="1050" dirty="0"/>
              <a:t>Interessant nok finner studiene at folk som bor i kompakte, urbane nabolag generelt er mer fornøyd med nabolaget sitt enn de er i mer spredte områder (Mouratidis 2018b, 2019; Ala-</a:t>
            </a:r>
            <a:r>
              <a:rPr lang="nb-NO" sz="1050" dirty="0" err="1"/>
              <a:t>Matila</a:t>
            </a:r>
            <a:r>
              <a:rPr lang="nb-NO" sz="1050" dirty="0"/>
              <a:t> et al 2017; </a:t>
            </a:r>
            <a:r>
              <a:rPr lang="nb-NO" sz="1050" dirty="0" err="1"/>
              <a:t>Kyttä</a:t>
            </a:r>
            <a:r>
              <a:rPr lang="nb-NO" sz="1050" dirty="0"/>
              <a:t> et al 2016). Unntaket er barnefamilier, hvor tilfredsheten er like stor i spredtbygde områder som i kompakte områder. </a:t>
            </a:r>
          </a:p>
          <a:p>
            <a:pPr fontAlgn="base"/>
            <a:endParaRPr lang="nb-NO" sz="1050" dirty="0"/>
          </a:p>
          <a:p>
            <a:pPr algn="just" fontAlgn="base"/>
            <a:r>
              <a:rPr lang="nb-NO" sz="1050" dirty="0"/>
              <a:t>Folk verdsetter tilgjengeligheten til ulike tjenester og tilbud i fortettede områder. Spesielt er tilgjengeligheten til matbutikker, restauranter og barer viktige for folks trivsel. Samtidig finner studiene at graden av opplevd trygghet i tettbygde nabolag har en sterk betydning for folks trivsel og livskvalitet. Kvaliteter som styrker folks trygghet bør dermed vies oppmerksomhet når områder utvikles og utformes. Her skårer spredte områder høyere enn kompakte (Mouratidis 2018a). Tilgang til friluftsområder og fravær av støy og forsøpling er også viktig. Her skiller nordiske nabolag seg positivt fra amerikanske og engelske. </a:t>
            </a:r>
          </a:p>
          <a:p>
            <a:pPr fontAlgn="base"/>
            <a:endParaRPr lang="nb-NO" sz="1050" dirty="0"/>
          </a:p>
          <a:p>
            <a:pPr algn="just" fontAlgn="base"/>
            <a:r>
              <a:rPr lang="nb-NO" sz="1050" dirty="0"/>
              <a:t>Forskerne konkluderer med at kompakte nabolag som har gode og tilgjengelige tjenester og tilbud, grønne områder og ikke oppleves utrygge eller er utsatt for støy, trafikk og forsøpling, ikke bare er miljømessig bærekraftige, men også sosialt bærekraftige. </a:t>
            </a:r>
            <a:r>
              <a:rPr lang="nb-NO" sz="1050" dirty="0" err="1"/>
              <a:t>Kyttä</a:t>
            </a:r>
            <a:r>
              <a:rPr lang="nb-NO" sz="1050" dirty="0"/>
              <a:t> et al 2016:52 sier det slik: </a:t>
            </a:r>
          </a:p>
          <a:p>
            <a:pPr fontAlgn="base"/>
            <a:endParaRPr lang="nb-NO" sz="300" dirty="0"/>
          </a:p>
          <a:p>
            <a:pPr algn="ctr" fontAlgn="base"/>
            <a:r>
              <a:rPr lang="en-US" sz="1050" i="1" dirty="0">
                <a:solidFill>
                  <a:schemeClr val="tx2"/>
                </a:solidFill>
              </a:rPr>
              <a:t>… an optimal level of urban density can be found where access to services and facilities can be guaranteed without overwhelming urban problems such as pollution and traffic congestion (…) Possible measures can include investments in accessibility by walking and cycling as well as a careful consideration of those services that best facilitate smooth everyday life. </a:t>
            </a:r>
            <a:r>
              <a:rPr lang="nb-NO" sz="1050" dirty="0"/>
              <a:t> </a:t>
            </a:r>
          </a:p>
        </p:txBody>
      </p:sp>
      <p:sp>
        <p:nvSpPr>
          <p:cNvPr id="13" name="object 13"/>
          <p:cNvSpPr txBox="1"/>
          <p:nvPr/>
        </p:nvSpPr>
        <p:spPr>
          <a:xfrm>
            <a:off x="4053678" y="1009000"/>
            <a:ext cx="3071022" cy="2597506"/>
          </a:xfrm>
          <a:prstGeom prst="rect">
            <a:avLst/>
          </a:prstGeom>
        </p:spPr>
        <p:txBody>
          <a:bodyPr vert="horz" wrap="square" lIns="0" tIns="12065" rIns="0" bIns="0" rtlCol="0" anchor="t">
            <a:spAutoFit/>
          </a:bodyPr>
          <a:lstStyle/>
          <a:p>
            <a:pPr algn="just" fontAlgn="base"/>
            <a:r>
              <a:rPr lang="nb-NO" sz="1050" dirty="0"/>
              <a:t>Nettopp denne kombinasjonen av miljømessige og sosiale kvaliteter gjør at bærekraftige nabolag samtidig er attraktive nabolag – de gir tilgjengelighet til en masse ulike goder; grønne områder, sosiale møteplasser, fornybare energiløsninger, nyskapende og menneskevennlig arkitektur. Dermed utfordres folks økonomiske bærekraft -</a:t>
            </a:r>
            <a:r>
              <a:rPr lang="nb-NO" sz="1050" dirty="0">
                <a:ea typeface="+mn-lt"/>
                <a:cs typeface="+mn-lt"/>
              </a:rPr>
              <a:t>–</a:t>
            </a:r>
            <a:r>
              <a:rPr lang="nb-NO" sz="1050" dirty="0"/>
              <a:t>folk er villige til å betale en dyr pris for å skaffe seg en bolig i slike områder. Resultatet er gentrifisering over tid. De velstående utgjør en stadig større del av befolkningen i sentrumsområder. For å ivareta hensynet til sosial rettferdighet er man avhengig av å utvikle nye boligmodeller som er i stand til å sikre tilgjengelighet til å bo i slike områder også for de med midlere eller lave inntekter. Flere norske kommuner har erkjent dette behovet og prøver ut slike modeller i praksis.   </a:t>
            </a:r>
            <a:endParaRPr lang="nb-NO" dirty="0">
              <a:cs typeface="Calibri"/>
            </a:endParaRPr>
          </a:p>
        </p:txBody>
      </p:sp>
      <p:sp>
        <p:nvSpPr>
          <p:cNvPr id="15" name="object 15"/>
          <p:cNvSpPr txBox="1"/>
          <p:nvPr/>
        </p:nvSpPr>
        <p:spPr>
          <a:xfrm>
            <a:off x="4053679" y="3738039"/>
            <a:ext cx="3071022" cy="6649897"/>
          </a:xfrm>
          <a:prstGeom prst="rect">
            <a:avLst/>
          </a:prstGeom>
        </p:spPr>
        <p:txBody>
          <a:bodyPr vert="horz" wrap="square" lIns="0" tIns="12065" rIns="0" bIns="0" rtlCol="0" anchor="t">
            <a:spAutoFit/>
          </a:bodyPr>
          <a:lstStyle/>
          <a:p>
            <a:pPr algn="ctr" fontAlgn="base"/>
            <a:r>
              <a:rPr lang="nb-NO" sz="1050" b="1" dirty="0">
                <a:solidFill>
                  <a:schemeClr val="bg1">
                    <a:lumMod val="50000"/>
                  </a:schemeClr>
                </a:solidFill>
              </a:rPr>
              <a:t>Innebygde spenninger – sosial rettferdighet </a:t>
            </a:r>
            <a:br>
              <a:rPr lang="nb-NO" sz="1050" b="1" dirty="0">
                <a:solidFill>
                  <a:schemeClr val="bg1">
                    <a:lumMod val="50000"/>
                  </a:schemeClr>
                </a:solidFill>
              </a:rPr>
            </a:br>
            <a:r>
              <a:rPr lang="nb-NO" sz="1050" b="1" dirty="0">
                <a:solidFill>
                  <a:schemeClr val="bg1">
                    <a:lumMod val="50000"/>
                  </a:schemeClr>
                </a:solidFill>
              </a:rPr>
              <a:t>vs. sosial robusthet </a:t>
            </a:r>
          </a:p>
          <a:p>
            <a:pPr algn="just" fontAlgn="base"/>
            <a:r>
              <a:rPr lang="nb-NO" sz="1050" dirty="0"/>
              <a:t>En kjerneutfordring for sosialt bærekraftig lokalsamfunnsutvikling er å løse motsetningen som ofte eksisterer mellom de to </a:t>
            </a:r>
            <a:r>
              <a:rPr lang="nb-NO" sz="1050" dirty="0" err="1"/>
              <a:t>grunnpillarene</a:t>
            </a:r>
            <a:r>
              <a:rPr lang="nb-NO" sz="1050" dirty="0"/>
              <a:t> i sosial bærekraft– mellom sosial rettferdighet på den ene siden og lokalsamfunnets levedyktighet, robustheten, på den andre. Tiltak for økt sosial rettferdighet innebærer en endring i det bestående. Dermed utfordres lokalsamfunnets eksisterende tradisjoner, praksiser og verdier som gir grunnlag for stolthet, stabilitet, trygghet og deltakelse (</a:t>
            </a:r>
            <a:r>
              <a:rPr lang="nb-NO" sz="1050" dirty="0" err="1"/>
              <a:t>Trudeau</a:t>
            </a:r>
            <a:r>
              <a:rPr lang="nb-NO" sz="1050" dirty="0"/>
              <a:t> 2018:602; </a:t>
            </a:r>
            <a:r>
              <a:rPr lang="nb-NO" sz="1050" dirty="0" err="1"/>
              <a:t>Vallance</a:t>
            </a:r>
            <a:r>
              <a:rPr lang="nb-NO" sz="1050" dirty="0"/>
              <a:t> et al 2011). Et første skritt for å håndtere slike konflikter er å ha god kjennskap til det aktuelle lokalsamfunnet. Videre er det viktig å ha et bevisst forhold til hva de verdiene en ønsker å fremme representerer av kvaliteter, men også hvordan disse kvalitetene kan støte an mot andre verdier i lokalsamfunnet. Et første sted å starte er å løfte fram interesse-motsetningene snarere enn å ignorere dem. </a:t>
            </a:r>
            <a:endParaRPr lang="nb-NO" sz="1050" dirty="0">
              <a:cs typeface="Calibri"/>
            </a:endParaRPr>
          </a:p>
          <a:p>
            <a:pPr fontAlgn="base"/>
            <a:endParaRPr lang="nb-NO" sz="1050" dirty="0"/>
          </a:p>
          <a:p>
            <a:pPr algn="just" fontAlgn="base"/>
            <a:r>
              <a:rPr lang="nb-NO" sz="1050" dirty="0"/>
              <a:t>Denne spenningen mellom å verne om det bestående på den ene siden og reformere og endre lokalsamfunnet på den andre, peker på et vedvarende dilemma i planlegging og stedsutvikling </a:t>
            </a:r>
            <a:r>
              <a:rPr lang="nb-NO" sz="1050" dirty="0">
                <a:ea typeface="+mn-lt"/>
                <a:cs typeface="+mn-lt"/>
              </a:rPr>
              <a:t>(Dassen et al 2013)</a:t>
            </a:r>
            <a:r>
              <a:rPr lang="nb-NO" sz="1050" dirty="0"/>
              <a:t>. Hvordan utvikle og legge til grunn visjoner om god samfunnsutvikling samtidig som man har en åpenhet for nye ideer og pragmatiske løsninger når ideene operasjonaliseres? Utfordringen ligger i å holde fast ved viktige prinsipper samtidig som man er åpen for nye impulser. </a:t>
            </a:r>
          </a:p>
          <a:p>
            <a:pPr fontAlgn="base"/>
            <a:endParaRPr lang="nb-NO" sz="1050" dirty="0"/>
          </a:p>
          <a:p>
            <a:pPr algn="just" fontAlgn="base"/>
            <a:r>
              <a:rPr lang="nb-NO" sz="1050" dirty="0"/>
              <a:t>Paradoksalt nok kan idealet om sosial bærekraft som et progressivt ønske om en ny kurs i seg selv bli en tvangstrøye og stenge for nye ideer. En åpen tilnærming hvor en ikke har forutinntatte oppfatninger og antakelser om hva avvikende grupper mener eller ønsker, men hvor en snarere aktivt involverer folk med et mangfold av verdier, livsformer og interesser er et sted å starte (</a:t>
            </a:r>
            <a:r>
              <a:rPr lang="nb-NO" sz="1050" dirty="0" err="1"/>
              <a:t>Kohon</a:t>
            </a:r>
            <a:r>
              <a:rPr lang="nb-NO" sz="1050" dirty="0"/>
              <a:t> 2018:20). </a:t>
            </a:r>
            <a:endParaRPr lang="nb-NO" sz="1050" dirty="0">
              <a:cs typeface="Calibri"/>
            </a:endParaRPr>
          </a:p>
          <a:p>
            <a:pPr marL="12700" marR="5080">
              <a:lnSpc>
                <a:spcPct val="100000"/>
              </a:lnSpc>
              <a:spcBef>
                <a:spcPts val="95"/>
              </a:spcBef>
            </a:pPr>
            <a:endParaRPr lang="nb-NO" sz="1050" dirty="0">
              <a:latin typeface="Arial"/>
              <a:cs typeface="Arial"/>
            </a:endParaRPr>
          </a:p>
        </p:txBody>
      </p:sp>
      <p:sp>
        <p:nvSpPr>
          <p:cNvPr id="20" name="object 15"/>
          <p:cNvSpPr txBox="1"/>
          <p:nvPr/>
        </p:nvSpPr>
        <p:spPr>
          <a:xfrm>
            <a:off x="413306" y="1013909"/>
            <a:ext cx="3108007" cy="981679"/>
          </a:xfrm>
          <a:prstGeom prst="rect">
            <a:avLst/>
          </a:prstGeom>
        </p:spPr>
        <p:txBody>
          <a:bodyPr vert="horz" wrap="square" lIns="0" tIns="12065" rIns="0" bIns="0" rtlCol="0">
            <a:spAutoFit/>
          </a:bodyPr>
          <a:lstStyle/>
          <a:p>
            <a:pPr marL="12700" algn="just">
              <a:lnSpc>
                <a:spcPct val="100000"/>
              </a:lnSpc>
              <a:spcBef>
                <a:spcPts val="95"/>
              </a:spcBef>
            </a:pPr>
            <a:r>
              <a:rPr lang="nb-NO" sz="1050" dirty="0"/>
              <a:t>Flere av artiklene i litteraturstudien ser nærmere på møtet mellom ulike sosial bærekraft-hensyn og -verdier innenfor rammen av stedsutviklings- og planprosesser. Spørsmålene de tar opp speiler vurderinger og avveiinger norske kommuner står i når de driver lokalsamfunnsutvikling av ulikt slag.  </a:t>
            </a:r>
            <a:endParaRPr lang="nb-NO" sz="1050" dirty="0">
              <a:latin typeface="Arial"/>
              <a:cs typeface="Arial"/>
            </a:endParaRPr>
          </a:p>
        </p:txBody>
      </p:sp>
      <p:sp>
        <p:nvSpPr>
          <p:cNvPr id="12" name="object 4">
            <a:extLst>
              <a:ext uri="{FF2B5EF4-FFF2-40B4-BE49-F238E27FC236}">
                <a16:creationId xmlns:a16="http://schemas.microsoft.com/office/drawing/2014/main" id="{D3BA2427-BDB0-4914-A196-4DC19BA04722}"/>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16" name="Rett linje 15">
            <a:extLst>
              <a:ext uri="{FF2B5EF4-FFF2-40B4-BE49-F238E27FC236}">
                <a16:creationId xmlns:a16="http://schemas.microsoft.com/office/drawing/2014/main" id="{23C0CB76-1747-437E-BDE8-EBFB7766F3FB}"/>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5" name="Plassholder for lysbildenummer 4">
            <a:extLst>
              <a:ext uri="{FF2B5EF4-FFF2-40B4-BE49-F238E27FC236}">
                <a16:creationId xmlns:a16="http://schemas.microsoft.com/office/drawing/2014/main" id="{C0085179-5B10-8BA9-AC63-E4786974EE2F}"/>
              </a:ext>
            </a:extLst>
          </p:cNvPr>
          <p:cNvSpPr>
            <a:spLocks noGrp="1"/>
          </p:cNvSpPr>
          <p:nvPr>
            <p:ph type="sldNum" sz="quarter" idx="7"/>
          </p:nvPr>
        </p:nvSpPr>
        <p:spPr/>
        <p:txBody>
          <a:bodyPr/>
          <a:lstStyle/>
          <a:p>
            <a:fld id="{B6F15528-21DE-4FAA-801E-634DDDAF4B2B}" type="slidenum">
              <a:rPr lang="nb-NO" smtClean="0"/>
              <a:t>4</a:t>
            </a:fld>
            <a:endParaRPr lang="nb-NO"/>
          </a:p>
        </p:txBody>
      </p:sp>
    </p:spTree>
    <p:extLst>
      <p:ext uri="{BB962C8B-B14F-4D97-AF65-F5344CB8AC3E}">
        <p14:creationId xmlns:p14="http://schemas.microsoft.com/office/powerpoint/2010/main" val="2654784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750085" y="990628"/>
            <a:ext cx="45719" cy="2597504"/>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9" name="object 9"/>
          <p:cNvSpPr txBox="1"/>
          <p:nvPr/>
        </p:nvSpPr>
        <p:spPr>
          <a:xfrm>
            <a:off x="460376" y="1006196"/>
            <a:ext cx="3068060" cy="2597506"/>
          </a:xfrm>
          <a:prstGeom prst="rect">
            <a:avLst/>
          </a:prstGeom>
        </p:spPr>
        <p:txBody>
          <a:bodyPr vert="horz" wrap="square" lIns="0" tIns="12065" rIns="0" bIns="0" rtlCol="0" anchor="t">
            <a:spAutoFit/>
          </a:bodyPr>
          <a:lstStyle/>
          <a:p>
            <a:pPr algn="ctr" fontAlgn="base"/>
            <a:r>
              <a:rPr lang="nb-NO" sz="1050" b="1" i="1" dirty="0">
                <a:solidFill>
                  <a:schemeClr val="accent2">
                    <a:lumMod val="60000"/>
                    <a:lumOff val="40000"/>
                  </a:schemeClr>
                </a:solidFill>
              </a:rPr>
              <a:t>Oppsummering: Litteraturstudienes bidrag </a:t>
            </a:r>
            <a:r>
              <a:rPr lang="nb-NO" sz="1050" i="1" dirty="0"/>
              <a:t> </a:t>
            </a:r>
          </a:p>
          <a:p>
            <a:pPr algn="just" fontAlgn="base"/>
            <a:r>
              <a:rPr lang="nb-NO" sz="1050" dirty="0"/>
              <a:t>Den brede litteraturstudien understreker viktigheten av å bygge en deltakende, kontekstuell forståelse av sosial bærekraft både faglig og sosialt. Hvilke deler av begrepet som er relevant vil variere avhengig av stedets karakter og fra person til person. </a:t>
            </a:r>
          </a:p>
          <a:p>
            <a:pPr algn="just" fontAlgn="base"/>
            <a:endParaRPr lang="nb-NO" sz="1050" dirty="0"/>
          </a:p>
          <a:p>
            <a:pPr algn="just" fontAlgn="base"/>
            <a:r>
              <a:rPr lang="nb-NO" sz="1050" dirty="0"/>
              <a:t>Den andre, spissa litteraturstudien kobler hensynet til sosial bærekraft med den fysisk-materielle lokalsamfunns-konteksten og utdyper hvilke hensyn et sosialt bærekraftig lokalsamfunn bør ivareta gjennom to hoveddimensjoner. </a:t>
            </a:r>
          </a:p>
          <a:p>
            <a:pPr algn="just" fontAlgn="base"/>
            <a:endParaRPr lang="nb-NO" sz="1050" dirty="0">
              <a:cs typeface="Calibri"/>
            </a:endParaRPr>
          </a:p>
          <a:p>
            <a:pPr algn="just" fontAlgn="base"/>
            <a:r>
              <a:rPr lang="nb-NO" sz="1050" dirty="0"/>
              <a:t>Sosialt rettferdig tilgjengelighet til et sett ulike goder og kvaliteter, samt fravær av sjenerende virksomheter og elementer, utgjør den ene hoveddimensjonen.</a:t>
            </a:r>
            <a:endParaRPr lang="nb-NO" sz="1050" dirty="0">
              <a:cs typeface="Calibri"/>
            </a:endParaRPr>
          </a:p>
        </p:txBody>
      </p:sp>
      <p:sp>
        <p:nvSpPr>
          <p:cNvPr id="13" name="object 13"/>
          <p:cNvSpPr txBox="1"/>
          <p:nvPr/>
        </p:nvSpPr>
        <p:spPr>
          <a:xfrm>
            <a:off x="4017454" y="1017448"/>
            <a:ext cx="3108007" cy="2435923"/>
          </a:xfrm>
          <a:prstGeom prst="rect">
            <a:avLst/>
          </a:prstGeom>
        </p:spPr>
        <p:txBody>
          <a:bodyPr vert="horz" wrap="square" lIns="0" tIns="12065" rIns="0" bIns="0" rtlCol="0">
            <a:spAutoFit/>
          </a:bodyPr>
          <a:lstStyle/>
          <a:p>
            <a:pPr algn="just" fontAlgn="base"/>
            <a:r>
              <a:rPr lang="nb-NO" sz="1050" dirty="0"/>
              <a:t>Den andre dimensjonen den spissa litteraturstudien løfter fram er betydningen av å skape lokalsamfunn som er sosialt robuste. Her løftes særlig kollektive aspekter fram – de relasjonene og aktivitetene som går ut over individuelle vennskap og skaper en levedyktighet og robusthet i samfunnet. </a:t>
            </a:r>
          </a:p>
          <a:p>
            <a:pPr fontAlgn="base"/>
            <a:endParaRPr lang="nb-NO" sz="1050" dirty="0"/>
          </a:p>
          <a:p>
            <a:pPr algn="just" fontAlgn="base"/>
            <a:r>
              <a:rPr lang="nb-NO" sz="1050" dirty="0"/>
              <a:t>Figur 2 oppsummerer litteraturstudienes bidrag til forståelsen av lokal sosial bærekraft.  Litteraturstudiene gir en forståelsesramme som de praktiske innovasjonene i Kristiansand og Stavanger tok utgangspunkt i. Lærdommene  fra deres praktiske innovasjoner spiller siden tilbake og bidrar ideelt sett til strategisk innovasjon ved å nyansere og utvikle kunnskapen om sosial bærekraft.</a:t>
            </a:r>
          </a:p>
        </p:txBody>
      </p:sp>
      <p:sp>
        <p:nvSpPr>
          <p:cNvPr id="6" name="AutoShape 2" descr="data:image/png;base64,iVBORw0KGgoAAAANSUhEUgAAA4QAAAINCAMAAABRWEGtAAAAAXNSR0IArs4c6QAAAARnQU1BAACxjwv8YQUAAAKmUExURQAAAP7+/p7E5vX5/P7+/v39/V9fX/39/sDZ7/Pz83Wr3P7+/vb6/V+d1v7+/j4+PleX17+/37LQ6mCe1vn7/f7+/sLZ7lqa1f7+/vb29rfH57bI6F+f37XL57fT7UFBQf7+/l+fz1mZ0pC74/7+/lua029vb9jn9f7+/v///6PH54254m6n2l+f1P7+/qTI6P7+/o664lqa1LTJ6Vub1Pn7/f7+/o+74vr8/fr8/v7+/rXJ5rXL5lub1SQkJHqu3bzW7f7+/uXv+LXL55aWlnuv3WWh2HR0dP7+/lub1f7+/peXl////83g8mai2IGy31ub08TExFNTU7TJ5Ofn5wUFBVub1LTL5/7+/rzW7v///4e24JW+5FmZ1Vqa1dzp9r3X7uLt93h4eF+d1bXL51ub1P7+/lmZ03Oq21qa1WOg17PK5K3N6bLM5ZS+45S+5PT4+////woKCnes3LTJ5lqa1LTL5n+x3ury+mqk2Yu44Vqa1Vub1f7+/tbm9P7+/vr6+ujw+bXK5rPK5Vqb1Vub1Wii2KPH53ar3LTJ57TL5hoaGlub1Nra2kdHR63N6u71+lub1LTM51qa1bfT7P///xsbG2ij2GKf1/7+/rXI5f7+/sfc8Wtra7XL6Fub1Vqa1f///5nB5Xyv3bXK50pKSm6m2t7e3rXL57PL51qa1P7+/v///7rV7bTJ5fD2+7TL5/7+/pubm93q9nCo2vH3/P7+/tvp9r6+vlub1f7+/tzq9sbc8f7+/rXL5lua1qjK6P7+/v////z9/m6m2QAAALXK5y0tLVua1XKp2/7+/rXL6P7+/i4uLv///4W04K/P31qb1P7+/tLj8/7+/vX4/NPk9P7+/qGhoZ7E5v7+/lyb1P39/dfn9Ym34ZrB5A8PD7XL56MNNf0AAADidFJOUwCv9P9I+PX4/+f/t///+PggCPH/57/vh1jnIDgIz//4xxAo9vVw8//PYP///xj9/+r/MBiX/9f////yaOef+//v3/+A8P//8/qn5/B47f/5QOv2MOj+r6/v/4D/9lC3///q8/7/+PdY/7/9WPIo///o//76SGDH////92jP/P/p5um/cI/X/PP/YN/83+n3/+h4l+fwCPz9//lQ5u70h4DvEP/61/f/6Y9A94cY/3j/9/bv6///j//s//7//+ufOPOXKP/8/+/66Pvzp5/6MPgQxzjs+/7/p+//6Ejw6//1/bcIy92qAAAACXBIWXMAABcRAAAXEQHKJvM/AAAvtklEQVR4Xu2dj58c5X3fz+C2GELDYYHCSefwo4rr2JiAwLEs2Qbf4QYS47oCycWIFrQlkeQjrDgUgWkiThD3FB0CiUhYcEIOwuhkKl+DKRpQZBxL12LF9RE1bVpqkP6TPs/3+c6P3X322ZnZ2ZvvM/t5v2Bvfjwzmtln3/v8nO8OAAAAAAAAAAAAAAAAAAAAAAAAAAAAAAAAAAAAAABgYGBGMaI4MKHZrRdHVs7MDPFuAEDPGJsZOTyxqtaW4YmR7XARgJ4wOD5ybphV68jw2u2r+TgAQAEMjh/YwnqlZ+7c0SV8PACgC3IJGDI7MTLD5wEA5GFwci3rlJ+53fAQgJxsOj3LIiWZnTg9MnJ0ZmZmkJMZ5nV/6bmJOU7VwKrDaCECkJmZE60+DZ8e6dz1OTQ+cq710B0jY7wfAJCCscPNwxCHDk9m6WYZ2nRggo+MGN4+z3sBAG5mmhqCs2tX5hr6W72yScS5keW8CwDQnv2NnaGHDo/zjjzMT65taFfOHsZIPgBuJg+xLsSWfEVgA4ObGluXJ9A4BKAtg9uTTcG53YXpMnMiWR6uRV8pAFYGjyZLrC2TjUMQXTJ/dAefWDOBuTQAtDKeqIgWWAjGjJ/js2t2o6cUgEaGEj2iw8UWgjFDh+Oydm4lbwQAKAZH4jbbjk28sRcMTsatzmHUSQEI2R+bsWqSt/WKwe1xaXgCw4YAaMbittqq7T2qiCaZPxAVu3NHeRsA/czKWImRBVBQs/wE/4u12iEMV4B+Zz7qkJkdWcAOy7H4n0UHDehvlkStwS0LPJFlJhoROY3RCtDHHGUParML3zgbPMD/NqqkoH9ZHj3ksNDFoGFJWBjO9rpLFgCZjIdjBSUUg4bBqIPmxAJ1CQEgiag2WE4xaBgP26SHSrwIAEph8DR/+ksrBg3zYWGIKinoM+bDAfryS6D9Ya14N28AoB9YHsbSnhAwPLA6fMjpBG8AoPqMhR97GYXPfNhLexrdM6BPWBJWALfzhrIZ3M0XdA4Wgr5gnCeLzu3nDQJYaS6pdg6zZ0AfMMmf9x2i5qnMcOk8DAtB5QkdHBb2LN8QT5+Rdl0AFM1+81EX2Acyzz22OxCZFFSaGW4PShwNgIWgH1jNLS+ZI3KRhaiRgsoyxDM1T/O6NEILt2CkAlSU5TxGL3c0LrRQ6rcEAN0RfsIlj4iH1zjC6wBUiUGesz0suq4XWtjL4KcAlASHVpI+Gj5vxgtnERkYVI7t9NmuHRI/I2XI9OCuwkAFqBhLzAChD2Nw43SlwqvNAGRl0HSMznoRRIIL7bW8CkAl4CASnoSQ4NAbB3gVgArAs7Z9CSAxyF2kM7wOgPeMmQahPxNReGrPDjQLQUUYNL3+cx71N/JEc8R+AhWBG4SCHqTvDHfOoEIKKgE/QniYVz3BzO+pboX0b+/+yC11kdx+2d0f5YsEhXFU1+18ezJhuRmz9+yrIzV/8E/4Iy+Tv/s+XycoirEtXjUIDdyjW83pa5fV68f/6suBSC588BOfr9/yGl8pKIyjXjUIDaZCeqiKFdK76+dfzx95kVz4lfpFfKmgrxkyPaQVHLL/H/+sLtrBIHj0H+qf4osFfQ0HI1UV0slq9ZL+sH6cP+xi+e36R/hiQX9jwuMfmtxRq9Zv+V4kvSBUFdL6LXyxoL/hmT6KaoUE/mb9x/xZl8uKOl8s6HPC39Sf4/WKUK/zJ10wdUgINMsPs4RbeENFgITAE6If8a1c9DVICHxhhp9oqtwwBSQE/rCffyWmYr9nDwmBT0xSXI6KPUwBCYFfbF9Vq1XsxykgIfCMwaOreKkqQELgHVWbww0JASgZSAhAyUBCAEoGEgJQMpDQVxAZqDJAQk9BZKDqAAn9BJGBKgQk9BJEBqoSkNBHEBmoUkBCH0FkoEoBCX0EkYEqRVoJL3576x36/3jNLCl2rfgML7lIler5Ny7gpSSQsBlEBqoUVgmvp17mBh8goSRQf6kUdgl/9mlt4id5VRNpR/sayClh64kgYVogYaVoL2FwPKkNJJQEJKwUDgl36ddbb1IV0+ui6uijb+uK6idJyYvVsjZL63Xx28YxI+71+ghdp9Vl6a4Vv3uTqtpGqcxh+pX2h8n0ws/+GBKmAhJWig4l4fW6ZaidYgnvMPvMmlZI/a/0Ch2kpOGR1ymD1dG76kZpThUdZv6RKJlZaGyIMsjOZiBhpWgv4S4lBBmjpDICNkoYVR2VXlHNlQ7Qe8yRuvjT5zGLlCo6jE/EycwC6dgCsrMZSFgp7BLqqqJ2hKVQFdNWCVWF0hizy9RKDVq7W3/t0+pIXSTqxFSrjVNFh9GJomTGTbQJ0wEJK0X7klBjHNHrrRKqAjJsE/57qoQS+ohdaie1JcnkUMIoFR/GEnIyozskTAckrBSdJCQprCWh2a902rXij8Imod5zgfov0lcRSRinosNYQk6GkjALkLBSuCV0tQkpgV5TNdDn3+B1JdvWb6naaEKnSMJEKn0YnShKhjZhFiBhpXBLqFpyqqTSL5GE5Ileul6t0BbdDKReVOLWX/tfpBodqdPEElKq6DAjXJxMLaB3NCWQsFJ0kJD6aPRaJKGyhccJ1UKdNuhaJsmkiTtewt2xhJQqPIxOFCfTq6rGCgnTAAkrBbLTR5BrlQLZ6SPItUqB7PQR5FqlQHb6CHKtUiA7fQS55h9XPfLSbRue4jenEWSnjyDXPGPpI2v4bbGB7PSR7LnWMBeJhot6Tfpcu3rZS/duOMiHieHIhg2LX7qBL7E7li7bo0749XdePPP6CzYgoY/Ycy0agbUgVsJLFturaELYc+NP+ELz8/7OIHj45ofYOAuQ0EesuUazInYp1xJzLSJ6KKHtn1OkyrVrb1QpN97zzpkzz/AHUgwPnTlz6Xkn1eWt6bI4XBYEJ1/kk9qBhHK5RFfTdEWmBVuuPf8GzfNV+CPhS0eC9R+e4Y+iSF7/7sYguHEpX28e1NfMeXyydkBCoVzykqOaZpfQVEUdgUP0Lpo9qF5MMIQweklwfOu31OJ1+jkzbeuurT94g+PtqS20EB4c/uXzR/9cM51zbeltQXDNE/xBFMsz5wXB49fyJWfnxmD9zXymtkBCkVz7pLrvjdeoapr1Q2rNteOhCqZoag0cQk+qNAQkiaKXqIPVuvLtOrNKMUlo73FOER4cnSQ+f86S8Kr3gvWX8w2J5vWTwZ68VdJlwfqv8Wna47GEVy97acMGTlI2j2948qXuW/ARyw4GwYeOzLPnmnKICkOywjwbRrrpBa1LVCVVWynUiNmln1QzEbrIOqrWmvn4eodGbwoPDv9G588r4dL3gn32zkJxPPRycPASvuxsrAuCjuWgvxJe8uRO3iuHg1/813x13aGraY85q2ltck1XDcOiyRI4RO02AukHVnSF0jxNRj06JCEdQ3ZpucwOjd4UHhz+jc6fV8I1wUnxVdGQRV8PnrqKrzsLS/cE3+VTuPBTwmu/qDbvu+fbZ84s4vsomV+dee68d9U1bSigOExRTWuba8+/EVphDRzCkUXCUCMc10Cnbyth3Objg/lvdP6cEr4UrPekHNQ8dDJYwxeehWXBw3wCJ15K+MiRILhHXhbe947uSeNrzI2upv2Kz9iO9rmmW2osIQkW6hfWIhsCknQsCXVlVlVJTdWTD+a/0fnzSXjtkcDdbS+M+9YH6/jS07P0v6e7SR8lXKxqa/fx9cviofPWB/fmqbckuC1FNa19rmmhyIrQOjaIfTPKKLmoL5XlitqECQlJLLWDjgsljHxTf6Pz55PwtuBDvhdP+HbwOF96elIWhD5KqKqil/LVy+PMxuDxrix8NljfqRy059r1RiOlixGuNXBIa0ASSkMvzRKa3tHrlMtqTfe7hgfHJwnPH/ndiFPCG4L14kbn3Szal70o3BCk6/31T8LFwXrJFZn7TgYbuhjbVdW0FBlnzTU9bmc6TdoFDgnntVFl00hkmnWtEurfLtAJtL71C46Tl3xweNrk+dX+ZpwSPtlxAFsclwYb+OLTcm2wPl2XxVv1r/KbJpeGX7r7ThB0Hngpkyc2dtMufDJ4jM/joudfnaZN2BVOCXcGnYt7YSxaH2Ss4nwn+CUf24Hfq3/Ab5pYvlr/Jt+V4tr/ILguajiTpw3PpKym+S7hDcE+vhOP+GXwCF9+Sm4MnuNDO/Av6rv4TRPLB/Ur+a4Ua1KVFOWSpw3PLE5XTfNdwmd965bRPJd1lGJN2jrbN+vnP8rvmlTerP+Q74pKCpn9oknytOGZnUGq6cz+teQb+WKaeSTSeD14jy8/JY8HaYfRvlf/U9mtwk/Ub/8+35XOPR8a9Jdmza6Qq1NW03yX8N503zWyeCbYyZefkj1B2h7g//vZ+o8elKvhB2/W6x/lm1LsCeQXhKoo3Bjkm2r4bHAPn8KN7xI+5UU2NhMEfPkpCQI+sDO/83t1sZyv/r894eBPgpN81bK5JljGV5yNtNU03yU8EjieMxfLxt5J+MILP//eW+YzL5ArfxrXRf1p0L8Y3MtXnI201TTfJcz08RRDD0tCYTjv1JcG/RPBU3zF2UhbTYOEZQAJiQ2eNOgXBXv4irNxMGU1DRKWASQkdgaePIKWtfnApM02SFgGkJAIAiHPD3Yia34xkFAykJDw5rYgISSEhCUDCSEhJCwZSAgJIWHJQEJICAlLBhJ2LeEVe0+dOnU/r4gAEhKQ0NAPEk7/4wsvHBNlISQkIKGhb6qj05vv5CUBQEICEhr6RsLRu77BSwKAhAQkNHgXGagJ131ue/rUKVUTNYyiJCwDSJgC3yIDNeO4T+1gZOHU2VfMggggIdGj2zoWf/WmgFJ3OKTHEvoWGagZx31OndUSknvT/FcKkJBIdVtTZ3WX2hV72zYnrtjblLetRrUkSSBAQs8iA7WQUsL/9jHaJAVISKSXUNVq2lriv4SeRQZqwXGfieooJCyLgiScdowwVUBCvyIDteC6z7hjBhKWRX4JR0+dor40LeFo2JpQ7QqzdfSub6hlvag30VwMmpOh85u10nlu0oRJTA+5Ea45tV5sS68l9CoyUCt+fjwhIeG6LeWgkUxJGPaqXbFXibXtaa2S2n2/WtQJuJijRKOhUVNnSVD1MvXrHwuTJCRsTF26hD5FBmol1X2azBIEJCQct2XaEkaX39LuaaZJIjJqlOqn5A4bRrWdbU+rV7X1ir0JPaOFhIQNqSVIKIjMdwsJZZNXQqotUi1T968ZCckZhS7fqBBT+6gaqg0LVVT7jp36fXJQHUDWWSRsSA0JG+mNhOKAhITjtpIl4f2m2AvNoQKxRULTF0412GPmQLMxLjyTEjakhoSNQEIr/Sehssw4okXjAYoOEpqdimOn/josAvVp1HaLhInUkLARSGilDyXU+lCdUosWNvE6V0c1yijTL0NoZVskbEwNCRuAhFb6UcIQEo0HHEgiEqhFwkS7Xxt1LJoipc1j50g1KlabUpuX9kBCJ5BQNgVJqKRTGk2dVSoafxISslC084VRlYyM0sP7U39xp/IvOsYsT3NLsyE1JEwACa1AQtMspO4aKtQSEiq3yCvqUNU7ySjqGdUNSy1bmET3x9w/dVYf2pgaEiaAhFb6WUIJQEInkFA2kNA/IKEVSFgukNAJJJQNJPQPSGgFEpYLJHQCCWUDCf0DElqBhOUCCZ1AQtlAQv+AhFYgYblAQieQUDZdS9hhLouNHId0ABI6gYSygYT+AQmtQMIsQMLugIRWIGEWIGF3QEIr/S4hPU4YP5KrFzngYXKRAxwmDlGvp0yAi9HNd47yYg4goRNIKJtCJDTPyScljAMeJhbDAIfxIdOv6GeWzMG/UMvmqeDsQEInkFA2RUhoNGqUUD9H2LQYhayIDyE4mS4YE1EtMgEJnUBC2RQgIccvbJRQvZhHeuPFKMBhfAhBP9JskvET9pmBhE4goWwKkDCMX9hJQvViGn3xIURCQqqx5gASOoGEsilAwjB+YUcJ9YqOWJEIeajjW1AIYUiYHkhopa8lDOMXppDQdL1Eh5gKakN1lCLOZAYSOoGEsilCQvW/7k8h/UzAp/YSalOjQ0w/DEuoFxMxfzMBCZ1AQtkUIiHFL1RKqWLMBCy0ShgFOIwOoX4Y1VKkZMrCqOsmK5DQCSSUTTESGnvigIX2klA3AM0IfXiIjmu4+dW9Jlk0pp8dSOgEEsqmawkLwriaF0joBBLKBhL6ByS0Agm7BRKmBxJagYTdAgnTAwmtQMJygYROIKFsIKF/QEIrkLBcIKETSCgbSOgfkNAKJCwXSOgEEsoGEvoHJLQCCcsFEjqBhLKBhP4BCa1AwnKBhE4goWx6LKEJ8xRBz0/0AEjoBBLKpgAJ9RNMja7F2CTMG1LNASR0Agll072E9GD8tqfbWNgIJCwCSGiljyXMFKUQEhYBJLTSjxKOmgfhKWBFyLSqmBonkxHv1StHuNerOk3b6mtOIKETSCib3BJSsELtGcWXIchHE+kiGfE+EeweJWERQEIr/SfhtqepQCOnwnLN/JKEdizyzJSE0RIkLAJIaKX/JNTqKcg+XSiqhTBoqCoFo7BpSQlVEkhYBJDQSv9JGJeEmqmzp+LiTxeIccR7SFg4kNBKurukD67ptxBDXgnjNiGhi76khLRfrRoJKS0kLApIaCXdXY6qD19UURNCbgm1WYkvFGVe2E8a/p4ER7znW0ZJWBiQ0EqGu+zBR7Ab8kvYAI0Wxh0zRBjx3mzwVUJq/KpLFwQktJLhLvP+BF+P6FpCiritikX1OZ06S0MU6v4aIt4ngt2ThD14B3oo4bS6YvoCkQMktOK+y4aKW9UkVJ9QhbknavRSMadbgbpyykWfSkDB7mmV1vXf4uihhETOX2zrEZDQivMuqVsiysWGGSbl072EEui1hOZX36QACa247rKxM58bTmKAhG3Q2RYV16MoCReeIiVMDmurqpssByFhG8xXJ1uY92cTewQktOK6y2RJeEyYgpCwHfSQpGnfTvNfMUBCK867TLQJIWFv6K2EohrxCkhoxX2Xce8oJOwNxUuYqI5CwnIoVkLJQMI2xB0zkLAceiVhU8gVAUBC/4CEViBhufRSQmGzKxSQ0Iqfd6npuYS6h6PdN8/UWbWniC8mSOgEEsqmeAl5fnb0x9Gi8kJCeUBCK5AwplFC8qwdzp1ZgIROIKFsIKF/QEIrfSzh6OZX9+oHJmh23j/S/BLF/ebPv6LRNtWmCvc2JH+FJDRPVtCzGOGgQGYgoRNIKJvuJbzrF7o4o+mVo1oiW0kY7+Xk1FRUooYS6if2TFTEXEBCJ5BQNt1LmJjbRfHWbBLGe8PkNHWIQpZqCU2gtvwPDEFCJ5BQNt1LSOawcvrhV4uEib0mOUdHjKqjZt1UTPMACZ1AQtkUJKGZ78zNvxYJE3sbnG2SECVhOiChFUgYP3FnlTDaG0rYWBLSSxcxByChE0gom4IkZOU0FgkTe03y1urol1RhGSXKDCR0AgllU5CEibldFgkTe03y5o6ZK3QUqC6AhE4goWwKklDJRq06JR4bx39IwsTeKLlanv5SXBJSmxHV0VRAQiuQUBVmyiIuA2nQ3fwxEsZ7w+Q0r5sKQGoTjmr/8jcKIaETSCibriUsBBIxNjQzkNAJJJSNDAlpMk3YUswBJHQCCWUjQ0LTZjyWu38UEjqBhLKRIaFpM5riMA+Q0AkklI0QCbsEEjqBhLKBhP4BCa1AwnKBhE4goWwgoX9AQiuQsFwgoRNIKJuiJKSYaTzmnp3ujoaEHYCEsulaQp6onVOj7o6OgIROIKFsipKQyC0hAQlTAgmtQEICEi4IkNBK/0rIEQ6NQUajOHqhXqLpoKN3fUMlNA8VJoMbWo7OBSR0Agll062EYVkWaxRHL5xWe8zSqDbNPGHYGNyw5eh8QEInkFA2hUvYHLOJdpjfm7DshoQ5gIRWIGGkUXP0Ql3yKQn1qn7At2k3JMwBJLQCCSONWktCi4QoCbsBElqBhLFG+oUDVaimIPW7JCRM7lZAwhxAQiuQMNIojl647Wld3rWUhA3BDSFhDiChFUgYaRRHLzR7miRsCm4ICXMACa30sYQc2jDSKI5eSHumzjaXhOFuovnonEBCJ5BQNl1LqAozPfIeaxRHL9R7Nr+qi75Em7ApuGHz0fmAhE4goWy6l7AJVinuHm2kw+6cQEInkFA2hUtoCr220Qs77M4JJHQCCWVTuIQdohd2G9zQDiR0AgllU7iE1MpzRC/sMrihHUjoBBLKpngJywASOoGEsoGE/gEJrUDCcoGETiChbCChf0BCK5CwXCChE0gom15KSDNkFgRI6AQSygYS+gcktAIJbUDC3gAJrUBCG5CwN0BCK/0sYSKEoY5gaOKo6XkxrxgJaYqM3ju6+dW90TNMxQIJnUBC2XQtYRzCkJ5PMo/T06JSUkk4dfYVnrY9etcvelUyQkInkFA23UqYCNxknoygZ+XN4rSWcFrvp1SjBc/aTgAJnUBC2RQjoX5K0Cwp6zbfyYu6OsrxK9TGop8hTAIJnUBC2RQjofaLddOlIC9qCafOUotRNxUhYUFAQiv9KyEVghzMIiFhVBJSk9AACQsCElrpXwnjEIZh3BhrdVQDCQsCElrpXwkTIQytHTMcTk0DCQsCElrpXwkTIQwpcoWRjiqh01/S44QmnsWoWmcJzYZigYROIKFsupUwGcKQhDS1T90fc78pJWmwXm+FhAUBCa30r4TZQxjyEYUCCZ1AQtl0K2HmEIaJnprigIROIKFsupUwcwjD0aijpkAgoRNIKJtuJTRNvh7UMDMBCZ1AQtl0LaEIIKETSCgbSOgfkNAKJCwXSOgEEsoGEvoHJLTSzxLSuDwvlwUkdAIJZdO1hOG87VKBhE4goWy6ltAEkikZSOgEEsoGEvoHJLTStxKahyg23xlGUtOh1/QMNp7Gpv5Qis13tom51pqeNmcFEjqBhLLpUsKwJORIatOv6Ebi5juVXHpVtxf1Ji2iWm+NuWZJb3ZkBBI6gYSyKUrCxOTRKOBFXFU1c0vpgfvWmGuW9FmBhE4goWyKkjBRj6RSjTZEk7VNQdcm5polfVYgoRNIKJteSag3b3taF3phvDVNewnj9HmAhE4goWwKlnCUXFNbtFBTZ1UbkCIAc0moaZSwNX0uIKETSCibQiU0MfCNcapqqWuX5hlek4hISmhJnw9I6AQSyqZQCY1xRqqps3+ta5fhpqjbMymhJX0+IKETSCibQiWkUGuqDai3bHv6N/eq2iUVdsdO/VMT6km9NJaELenzAQmdQELZFCqhKtpOndr8qglFOmp+JU2PEaqd1D2jNyQltKXPBSR0Agll07WEIoCETiChbCChf0BCK5CwXCChE0goG0joH5DQCiQsF0joBBLKBhL6ByS0AgnLBRI6gYSygYT+AQmtQMJygYROIKFsupaQf5bJQWL2dq+AhE4goWwgoX9AQiuQ0AEkLBhIaAUSOoCEBQMJrfS3hKMtYQvDuIb6KYlXjIRtYh4WAyR0AgllU4CE+lFBbZ55OJfipnFcQ1qepvAVU2f1s4TawoaYhwUBCZ1AQtkUIKEu1fQz8vSIrlGR4xqaspGizEzrVG1iHnYPJHQCCWVTgIS6jkkC0qIOa8hP7pJzpk1oAlm0iXnYPZDQCSSUTUESkl66ymlsM6KxeVrCMO4hJCwASGgFEmoJdXGow2nHEkYlITUJDZCwWyChlb6X0NQ81TLVRlm01uqoBhJ2CyS00tcSar1MSXfF3t80srFocceM6bQhIGG3QEIr/SzhXb/QHaNsnRkKDEUjNae/pMcJp85SUanWIWG3QEIr/Szh5juVelzOHeOFUDTdH3P/FRTSkAbrdTEJCbsFElrpYwkbSPS/LCiQ0AkklE2xEnJX6YIDCZ1AQtkUKmGi+2VhgYROIKFsCpXQ/CBvCUBCJ5BQNoVKWBqQ0AkklA0k9A9IaAUSlgskdAIJZQMJ/QMSWoGE5QIJnUBC2UBC/4CEViBhuUBCJ5BQNpDQPyChFUhYLpDQCSSUTY8lHKUIbBHmufsYWm9KkwdI6AQSyqYACSl+TBuPbBImnrKHhHmAhFb6WUKKcbjt6VQiWSUsAEjoBBLKpmsJMz05AQmLABJa6UcJR83z9BxSzTBtohqaJb1gLDumNtPz9HpVpwmrr7TbvNz1DXNCPm02IKETSCib3BIqWYwuFGCbIB9NuBkKQ/rrHzOCTauS74q9kZPNJSG/qNOoRP8mjOSdCUjoBBLKJq+E256mAo2cCss1E1xNOxZ5RoLFSy4J9UYTui0+KC2Q0AkklE1eCSluE9unC0W1wGFGdSkYRl9L+ET9Ny4JdcLwNSxb0wIJnUBC2eSVMC4JNVNnVREWyqULRLUhagQaIGFhQEIr/Sdh3CYkdNGXlJD2q1VjFaWFhEUBCa30oYTarEQHijIv7Cc1kfCNjNoqUzdFSVgYkNBKP0rYAPVoxh0zhI7yq60yGyBhYUBCK30s4dRZ7Q1NPaNQ96Tj1F/cqVxTa9oqs+VsJGFiCCL2L9TPvEJCF5DQSh9LqJSJGofUW0PFnG4F6sopWaV7Uje/qoPhG8n0uv7L6/FL9AoJXUBCK/0soQQgoRNIKBtI6B+Q0AokLBdI6AQSygYS+gcktAIJywUSOoGEsoGE/gEJrUDCcoGETiChbCChf0BCK5CwXCChE0goG0joH5DQCiQsF0joBBLKBhL6ByS0AgnLBRI6gYSygYT+AQmtQMJygYROIKFsIKF/QEIrfS/hn33hv/zPukhuv+juv+fbaQESSgYSEqlv6wtv8UdeJn/3l3xDTUBCyUBCIu1tfa9eP/5//iQQyZcf/Lf1+ue+z3fUCCSUDCQkUt7WF+rnf8AfeZH8yVfq/5vvqBFIKBlISKS7rb95qy7awSD48efrv8G31AAklAwkJNLd1s/rx/nDLpbfrn+Eb6kBSCgZSEiku60H6g/yZ10sX65/jm+pAUgoGUhIpLutz9Yv5M+6XOp1vqUGIKFkICGR7rbqdf6kCwYS+gckJCChSCChFUgoHEjoH5CQgIQigYRWIKFwIKF/QEICEooEElqBhMKBhBn4nZ8/8B956rswbr/s7o/yPbUCCYUDCdMj/ZEY+2R8SCgeSJga/UjMX32Z3zdhXPjgJz5fv+U1vq0mIKFwIGFafl4//3p+00Ry4VfqF/FtNQEJhQMJU/I3b9VFOxgEj/5D/VN8X41AQuFAwpT4+0gMJJQOJEzJP5deEKoKaf0Wvq9GIKFwIGFKPlv/Mb9lcllhzUxIKB1ImBJ/MxMSSgcSpgQSlgAk9A9IyPfVSEUl3BM8w8lcQMIFBhLyfTVSUQnfC37FyVz4LOEivgevWA8JbVRUwtuCFzmZC3u+Xfz21jt4sQc8/8YFmf4Fe77tDJ7ge/CKjZDQRkUlXBx8m5O5aMq363/2af3HBwk3BGf4HnxiUbCHrz8tkFA2TgnXBV/nZC7sEhJmObnFQp7dWsIs2PPttuByvgefeCJ4nK8/LZBQNk4Jlx4JHuJ0DvyVcHHwDt+DT7wY3MvXn5YM1W5IWAJOCQfuDS7ldA7sEqrK4qNv6+e//h29flLtMH+CXSt+96a6cui4WteVSrP7+IrPsFu8X+9Y8ZnW3fo8P/vjqDoanXXrD97Q5zMJaFMCe769HzzM9+AT9wTP8vWnJUO122MJU5UYInE38tcF+zr3H7aV8A5e5tf6dcGtN2nJ6rR+XC3qbbw7ISHtv/ht7a3+v2m3OQ9Zqv+F+KwqxS46X7gpgT3fVEnvYc/MvuBqvv60ZKh2eyzhU8F9fBO+4S4JBx5PURSmk5CkUqWcNiUS5Pk3LJaZ/abUUzTtNufRkul/IXFWnSxOoDclaJNvtwXP8U34w5lgJ199atJ1sBEeS+hnN5vimQ45ui7Y+DonbUs6CW+9SRVStEi6GExxR+sJCWld1UONhU27jZzGtq13JM6qE+jzxZsStMm3dcFJ70YKXw4W89Wn5v3gZT64Ix5L+MXgZr4Jz3g9eI9voQ33Bic7zZpJK6Fu3OmaJksYtvY4UbOEaotuE7bsNhXNWMLorLGE4aYEbfItVUkvixeDPVfxxacmQ7XbYwmfDT7km/CMm4M1fAttWPp48HCH9m6WklATlnRqv6Mk1Nx6k9rYtJuSJCSMzhpLGG5K0E7CdcGf+9UqXPRusIyvPQO3pf6u8VjCnwT7+CY847HgO3wL7bhkZ3DSXSNNJ6GRR2MkoxItISFJZLpYzAk0elfTbjqEl7bekThrKGG8KUE7CQfWBO961af2WLBzKV96BlJ1sBEeSziwM9UsS3EsWh9cy3fQlkseDzY6uy8cEpq6o3k1PZdqo5GM+mSO6+ponIg6PXm/Ttl0Dt7d0DsanzWUMN6UoK2EV+0Mfsn34QPfDQ7ewFeeidTVbp8lXBycx3fhFS92ahJqrloTBO86JpE2S0hNsq2PakWUEFoz86p30DZjqW67XXBcbY8TrfijtyMJ9Tolb94dLZGE8VkjCaNNCdpKOHD1weAxb8rC7wbB+3zd2VgXrE9X7fZZwhuC9Wme+pHGw+kaGI/sCYKTH7Yr633ON8X7B4OH/WgXLnosCB7hq87KmuDhVBXSgjLTfEGG0BckcbzpyzEXbTNzTfAY34ZH3Bw8la6BsXTZTrr9k/TahOcSDtywM9joQx/p194NDq7ja86Mqnan+oDmykxdaanrRkBEORJefcS/ocIn/jxIn6k3LN5whN+EJnyXcOCqDerrRfpU7l99PQh25moPGm44ElyToizMJ6FuQFBTPKQcCVWrcKNnU6AWPZymRdgZ7yUcGPhDVdBvvOZyqS2KRV/7UNVBDr6Uo1805v0jwcudbzC/hKYDjWkn4S7dZu+W9pm5dINnnd26t7tj12gaKiDhwMCypyjd+n30RxIbzSXteTLzGH0TP9kT7Os4S687CWk0V/ePGwnNFH0t4X/iyfUkYTjBPpzJnxVHZqpatycNfGLRNcGRLmo3CSoh4cDAJcvufZxTS2PnhsVFZNW16v5c3dya/BJqAWlCvq5zkoTRFH2akn996Ftizr0+LjuuzLxENfC9GS184uHgSL7e7hYqImE/oLu5N97jqnbnk5A6ZlThRkNE4Wwm2kXDwaa5yO1BM4yka6iJmfyZcGbmVe8F69/xY0Lw5fu6auU3AAn9YemzXO3eSH9ayV8S3nqT1k0Xeer/SEIzfYJqqZRKp9NG6kS8ITPuzFx6YxDsu1m+hl97OQjeK6Q9qIGEXnH1sg2Oand+CemVGobKP5IwmqLfJCGVmz2TUDV+N6hEjz0n+OnCJy6/R30L7vxDvuACgIQVogsJdVtPyfcDPXdXS8gixhLSK5eEml5JODCw7j2T0jquXTZ8UU8t66qzuwlIWCG6LAnVy3/Wf7SA1PliJKT93CZsnsmfnTSZedUjt+nyUCjv3bvsEr7QgoCEFSK/hNQmVIrRtF0tYTxFn3tHuQSM59z3UMJ+AxJWiHwSUivPFHDHyTWqikZT9Hdt/ZZaDGuhSseGmfyZQWa2AgkrRNeZacbrewoysxVIWCG6zUyqg/YYZGYrkLBCdJuZeauYWUBmtgIJKwQy00+QbxUCmeknyLcKgcz0E+RbhUBm+skD9a/yuyOXFci3dEBCP7my/gG/O2J5tP5NvljgBhL6yX+t7+J3RywP1i/iiwVuIKGf/Eb98z/mt0coH99a/yFfLHADCT3lovqboluFHz9e/9xf8rUCN5DQU167vf6jBx/ld0gcH7/+K/UH/p4vFXQAEvrKa1fSNHqRrFD/fw4OpgUS+ssfXPaA+cwL5LKffp+vEnQEEgJQMpAQgJKBhACUDCQEoGQgIQAlAwkBKBnMxgegZP6l/Nn4X8VsfFBpfip/Nv4H9Sv5YgGoIp+qny92AiLzJmbjg2pzWf1PZbcKP1G/HTOgQKV57f/Vf/SgXA0/eLNe/yhfKgAV5W8Fz8Y/X/1/OxwE1eduwbPxr8RsfAAAAAAUz+DKw7wEACiB+aOrarUlvAIAWHDG52qKYV4DACw4y2e1hLX9vAoAWHC2k4QoCgEojUHVJFSs5FUAwIJjisJVg7wKAFhwhsnC7bwGAFhw9pOEq5bzKgBgwdlCFp7mNeA92zfxAvCG1SRhDTlXDWYO1ea8qdbM41PHrCUJ/ck50J4hykxPqjVDh+d28GLfM0TTZmrneBV4zCRlpRezL2b098UsrwDOuUlelcfqGV4AnThHWblqnlelMjhpeuVrvA4GTtP7IbRCOjayozbCy6ATQ2Yi4m5elcnyETNHRIFGUMi8eU8EVkiHth/SVwYJU2NmX9RE1x1muBhUDPEmMDBj3hFhQ/bzKyfMdUHCDJghp0Oy50CtDItCNDRiDpu3ZJxXRTBPhSABCdMzZiqkB3hVJstDCUV94kpm0HzgZ1fzuggGD9BFKSBhBkbMeya5h3QwrOII7g0sgdXm+3OHrIbyCbooSJiJQdPimhvjdYFwxWsHnt9p5Kh5X7ZIakvw2AkkzMYS86bJbRaa+cq1tQObdiBnGzATZyTNtuC8UiCrMsHV+LW8Kg1utR6aV6W24OK6DAZNt1rtKK+XzrjJq1lVJ4WEmQibXDIfUOMOt1n4Z2FeVdE1QtrKq81sOnU5Sw5BwmyEWSlyAICrXOiSscKTSGW8PeHF6G/zQVGdtj4wZt69VQLHwnk2AaLdtmGJqQBKsHCIv8tlD3fJhdvTw+ImkY6bCxPVASgLfofKb0zM88SmE7wOssK93dIs5Ib+HKartWclvUWl94QM8WQZPF6VHzMrv3ZOVJHDDmK2mpNwkkqpFoZ9MqizdEHY2y3JwtBBdMq42W3epjIbY/s5q+Q1aLwinJ8px8LQQXR2d4KnHtbWlqUAd5/BwW4JKxRSBu1DB9HZ1plwstihckZTw6JYVmPGS0ILZXRvhQ6isy0NYXVwroTm8yAP5dZOwMHuCS08LeDNDB1EcM10zHDeLfxQxVj4zDXGcgsh6uIqvWoffrOjgpOW1eEzlwv8FToZ2i9mAqvvhBbuKHmmZtjTgA7v9IQTVmqHFvBnfOdNqDAFurALI7SwjLZFRNTIQGdbFuZ5lKlWO7BQ313jYfE7h5gHBRJ+n86W9802FDYy1qIczEZYgVigwnAw7BWtbcGUpkKJajVlDQ1EXQxo6GdmSVgyLURhuCSK6rRgJW/fEE4CrJ0upTK4krtkZhHKIgdxG63XheE8Bx1BVbQnzIdNslUL/+5GNZxSG6U+s52/xGq1Ez2MADV4NKyv1LYgInNPCGch1XYvcD0jquGU3T3rMaujWuLs4V75EQWCxYSm3hG1yxayuzsRtLL8gUqPGYwqirXZkV68kfsjzWuHUBXtHcvj7m7e0nui/u4FL4Crxuoo92pzR4t+L2eSJ+dtoCckup8XpmY4H0aNLaMpWjkm4/riqqNFVko3xQrWTqM12GsmoxZ+z5oWCaLZT7VzyNoCiDsvFacL+lobOhC7XRteyJZK3xK38Iuv0zQxFPWsz8oMvOghY9GPByh2bO++cTjO0ReIOYwgLQyDI1FhuKqXPxc/FNVEa8PoFS2OTXEHivp2O9HVoM/yleEkDs1cTzp8gJXEt+lwrwbuEgpi6kXB7E+WhrW5E5vyvb+rR+KfiFSsKqBYBRmI22q1tb3QcPnhqLStbUEro3CWhDMvmLUrMza5B/fvTjQEFTsm8U250MS9lrXaoaLf/6SCPa3x9jFDJ+L3mBg+PJkyPPbymZG1zQcjl0ohnqirajQHCpwvvyTx8Zgdwfdrr1h+INmeM0x0MHFofORcYwmomDuB0aOyGNyezI7TxdRKlx9NfjJ2Y1yipyxpqlMaVk1MHBjZPjMTN/FmZvaPjJyYmIgbITFrc7YoQTEMTiaN2XG461/72BSNSWgm8OshvWfmhM2stGxZic6Y8mnQsDsPl+xu+Dj0pMMHWNh/wlYedmT23HY8tCuE/Q391Dk9HFu5tsHAucPI34VkbPJEawPRwdzao+izFsX+xMRBzdy5kZkM7YT5TbubPgBFTOQAWVm+aXdyGL8tw2u3o50gkLHk7EHD8OFNnQuzsfGR040FqWILurvLY/XMyIGJNi7OTewemcHcJcGMn24aOtJsmTgwsj/RyxYxNqP0aypAiWG0MyQwNjMzMzkSsUmtZqncgLKYX2mzijg0QZwbGdmt/vDGVmAgAN0ydvScpTxMBwwEoCCWHG1f1LVjeHeKBiQAID0zIxOpS8SJA+PoCwWgFyyf2X5gwjUKPDuxdmQlRpsA6DXUyXZiYmKCxgLnqINm4vDIOObDAAAAAAAAAAAAAAAAAAAAAAAAAAAAAAAAAIDKMDDw/wEQXhCAOrMyq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7" name="TekstSylinder 6"/>
          <p:cNvSpPr txBox="1"/>
          <p:nvPr/>
        </p:nvSpPr>
        <p:spPr>
          <a:xfrm>
            <a:off x="2009063" y="4476887"/>
            <a:ext cx="3482043" cy="253916"/>
          </a:xfrm>
          <a:prstGeom prst="rect">
            <a:avLst/>
          </a:prstGeom>
          <a:noFill/>
        </p:spPr>
        <p:txBody>
          <a:bodyPr wrap="none" rtlCol="0">
            <a:spAutoFit/>
          </a:bodyPr>
          <a:lstStyle/>
          <a:p>
            <a:r>
              <a:rPr lang="nb-NO" sz="1050" b="1" dirty="0">
                <a:solidFill>
                  <a:schemeClr val="bg1">
                    <a:lumMod val="50000"/>
                  </a:schemeClr>
                </a:solidFill>
              </a:rPr>
              <a:t>Figur 2: Forståelsen av lokal sosial bærekraft: Innovasjon 1</a:t>
            </a:r>
            <a:r>
              <a:rPr lang="nb-NO" sz="1050" dirty="0"/>
              <a:t> </a:t>
            </a:r>
          </a:p>
        </p:txBody>
      </p:sp>
      <p:sp>
        <p:nvSpPr>
          <p:cNvPr id="8" name="AutoShape 4" descr="data:image/png;base64,iVBORw0KGgoAAAANSUhEUgAAAoAAAAFoCAIAAABIUN0GAAAAAXNSR0IArs4c6QAAAARnQU1BAACxjwv8YQUAAAAJcEhZcwAADsMAAA7DAcdvqGQAAMlxSURBVHhe7J0FfBTX9sdH1iUbdxcIEty9RYsUKHV/bV+9r6/u1I32X+revnpxKFCKuwQLCXF392R9d2b+Z3aGZbMRIptkN7nf7ie99861mZD9zblz5xycYRgMgUAgEAhE30Lw/0cgEAgEAtGHIAFGIBAIBKIfQAKMQCAQCEQ/gAQYgUAgEIh+AAkwAoFAIBD9ABJgBAKBQCD6ASTACAQCgUD0A0iAEQgEAoHoB5AAIxAIBALRDyABRiAQCASiH0AC7PQwNJ9AuCLo14dAINoB+YJ2dnSHvoEPn0G4Gp5vJPApBAKBaAmygBEIBAKB6AeQBezsIAvYpekbC7iysrKqqorPIBAOZeTIkTiO8xmEQ0EC7OwgAXZp+kaAky3wGQTCodx66618CuFo0BI0AoFAIBD9ABJgBAKBQCD6ASTACAQCgUD0A0iAEQgEAoHoB5AAIxAIBALRDyABRiAQCASiH0ACjEAgEAhEP4AEGIFAIBCIfgAJMAKBQCAQ/QASYAQCgUAg+gEkwAgEAoFA9ANIgBEIBAKB6AeQACMQCAQC0Q8gAUYgEAgEoh9AAoxAILpJQ0PD0aNH+cwlzp8/39TUxGf6hDanAfRwJtDt6dOn+UxbaLXajiu0xmQybdu2zRkuGsIZQAKMQCBaALryzDPPbLGQm5vLl3Ya59GSHs6ksbExPj6ez7SFTqfruEJrdu7cGRAQMGvWLD5/Cbup/v33313tGeGKkK+99hqfRDgl5oLz8OEzCFdDetUDfKo3qbLAZ3oMWGmpqan33XffsGHDPD09jxw54ufnJxQKKysrs7OzQT8OHz584cKFIUOGQOXa2trg4GA4tHfvXpqmfX19QUtiYmIEAsG+ffuio6OhCfQA6gLVuP45oJOEhASuCWShFUhOenq6bU3bbiFr16T1NODWYceOHRkZGeHh4TBhbiZubm5ZWVltzgFGpCjq4MGDdtPQ6/VwmiDA0BXDMOfOneM6hAq2cwABvnjx4pQpU+zG5bJwLkBQUBBY0txZGAyGPXv2qNVqqVSqUChaT5W7aEqlEurDuRuNxrCwMO4iQE04U4IgwOZubm4+e/as3bWFUXJycmDy0An81izn5xji4uL4FMLRIAsYgUB0RH19PbfQCkIFknD8+HEQkqVLlxYXF3MmIEjU119/vXz5colEAmmoCWLz6aefgiqUlpaCQlx33XWFhYUglpb+WL777jsfH5+VK1eCnoGKZGZmgpJBFrRtxIgRXB27bu2atJ4GNAHBg7EiIyP//PNPrhOgpKSkzTkAJ0+eBHGFPsEwraurA6mDWw3Ibt++HbJQAWYFCjp16tSvvvoKsnZzsPTBYjsuTPWbb76ZMWNGSEgIKDGoqfUs4IIMHToUzF84x9ZTtV40f39/0LzJkydDzYqKip9++glGHDdu3CeffALVYM7QdvHixXbXFm4XfvjhB5hqVFQU1yHC+UECjEAg7KmuruaWoCExffp0+NIHXQE7csKECWAaQjYlJQVMN742hoGVuX79+sDAQBzHIQtyNXv27FGjRoGhBiIE/YCFalUsUJqysrLhw4dDZdAYUPeamhoQHshC5xqNhqsGWLuF0e2atDmN8ePHw0/oCipzJUCbc7ACOgd9Qiec+lqnAVk4CqcQGhoK5WBfgszbzYHrAbAbF07By8sLsmDsQtbu4nC0nqr1onFZjtTUVLCwoSGYwtAtdAjpq666Cg61Pi+Qbbg/sLRDuAZIgBEIhD3wPQ6mFQAJb29viqLAxgKTjiRJMLCeeOIJsDh37NjBVQZJgJKIiIi3334bVApKFi1atHfvXmgFaVA46Oehhx668cYbLdVZwHjlUxZgCLBoN23aJJVKuaVgwK5buyatpwEivXHjxt9///2ff/7hSqy0OYfWgDH95ZdfgqSBTckXXUIkEhEEYTcHjtbjymQyyEI/8+fPb31xgDananvRrOj1ej7VFp08L4TTggQYgUB0BGdy/fDDD2CKQTYtLU2pVIIpbFUjk8mUkZEBR0GlQFqgBNRx4sSJYPaBPXfixAkoBAuypKSEqw9KFhQUBP1A+bFjx2bMmAGHwECEcn9/f64OYNstzMGuSetpwKHExMSbb7556NChXAlHm3NoEzDxYebLli2DmXAlBQUF0CQvL08ikYjFYrs5cHXsxoVsc3OzQqEAMxqyrS8OV6f1VK0XDdIwXGNjIyRGjx7NLT/APYGHhwd0a6nL0vnzQjgtaBOWs4M2Ybk0rrgJCwBLNzQ0lM9gmEqlOnTo0O233w7KJBQKd+/ebTQar732WjgEugI1s7Ozz549Cwafn58fFIKajhgxorKyEn6Cph49erSmpmbs2LGWzlhAaUCBLl68ePXVV0Pz/Pz86OhoSIOWnDp1avjw4VAH5mDbrV2T1tMAAx0AaYQRQSkhDeUwExBCsLBbz4EDqoGyQgIsb5gt6GtmZibccEATMGRjYmJA20D87r77bjh3uzlAq9bjQsPc3Fy4VsOGDfv8889BekHFbS8ODAQ6atsE0lBuvWiQgHFhJnA14FKEh4cfOHBArVbfcsstUA0IDg6G0/f09LQ7L5BtTvUdC9qE1Xvg1psyhHOiO/QNfPgMwtXwfCOBT/UmyRb4TC8AnYOE3HPPPXze0Xz33Xdgy4KK7Nq1i6IosEH5Ay5IdXX1l19+uXr1ap1O984777z00ktSqZQ/5prceuutfArhaNASNAKBuAJgaC5YsIDP9AL33XdfcXHxli1bvLy8XFp9AR8fHzBVt27dCgb6s88+6+rqi+hVkAXs7Li0Bay48X3GqNVse53Pwx2f3FN53w+6A18aU/ZBVhgzTTL1VkHQSIyhTQUJur2fUHXFXM2BwcCwgBGDGWQB9x7IAkb0IqR3KOnZwvUBLpKQXmGEkn1ZAhfJlLeuZTQN2v2f6+P/FEZNVt71JS6UcDURCARiYIMEGNFvgHHc+Nn16s0vG85u0h3+TrtnLeERRAaxG3AQCARiwIMEGNGf2C440/Wl8BMXiLisIHC4dNY9OMn6/0MgEIiBBxJghLMgCI7DaIoqy+Cykik3Sec9SvpGclkEAoEYYCABRvQugvDxnm8kWD+qJ3byB1qCS5SSKTcbknbR2gauRH9mg27/51RVHpdFIBCIAQYSYETvQlVkNv/vfutHvfEF/oAtOCFfvpqhKe3uj/gSDDOXpOqO/shQJj6PGKBotdo2o/laaWgn3G9vYB3rvCU+IMzN1uczAuFYkAAjehdGrzbln7N+qJI23paRLX5GGDNV/fsTjI51v4dwCb799ttvvvlmy5YtW7dutfNg7HK0jr/LCbCuKxF/URBfRFdBAozoZ2TzHpWMX6le97S5LI0vQrgIs2bNuu6661auXEmSJGhPYWEh6HFqaip3FDQMsgBnRHJZa0DAw4cP2yk3wzDbt2+HOqB8kIVW6enpu3btEgqFnLfIKw5hhQsTBP2DglZWVloHPXLkiDUiApRDHegKEsnJydAD2L4ikYgbyw67uVlpsxMoz8rKss4KJgMTOHXqFHe+1gQcSkhIqKio4HoA45tLsP227AEOpaSkwARyc3O5o4iBARJgRH8iveoByYy71JtfNuXYmw6kZ4ho1CIMR/9EXYOTLWPr2oX4BX3yswm1axfNlxOtH374YcyYMVdffTUY1iB40CEX+Fav13OWZcdDWGbBYxttV6FQbN68GTo0Go0HDx6USNgXzSFrDdPr6+trjb/bnslrNzeusL1OSlpGIIY+oVV0dHRwcPBLL70UEhIyfPjwn3/+GXqA04EpwSn88ccfBw4csJ6aXQ8o1u9ABX27IfoNQWAsCDCjb5ZMvsntnu+4j2zJc9xRyex7FNe/Q/qhbxznBYTTaqUBID/4pdi6diF+QX2tWTgKP+2i+YI6QpYTpLKyMshyUZi4o1Y6GIKvYcE22q5cLof6IGkg2NOmTYP6XJ02w/S2Seu58Qfa6aR1pN5hw4b5+PjADQFMFWbl7e1tDQMMgg1tw8LCuFPz8PCAU2vdA4r1OyBBAozoRYwXdxtT9/MZC7S20XBui7mUXWej1fW6Q9/oT69v8ZC4nH8NyZiyD2rSdezLwQjnhFuCBuXg8zaAxtiG+LULtds6mi+gVCqhN2Dt2rVtrgPbYTcEX2oxTO2i7cIM09LSzpw5M3HiRK4EpK51mN4OaHNuHXQCI0LlnkTq7XkPCOcHCTCiF9Ed/xn0lc9YYAwazfa3zEVJkKabKjlP17YfQ8JfXE1T9kmoyRi1XBbhWoDFCXahNcSvXajd1tF8hUKhl5cXVIM0mJtcYcfYDWEFBNgu2i4k0tPTQSM9PT25Erswvdb4u23S3tza66TnkXpRrN9BAooH7OygeMAujYvGA+4kOTk5IGwgQuHh4aBSITaxdSsrK21D/C5ZssQ21K67u7s1mi/o4rlz52bPng0238mTJ1NTU0Gq3dzcoJ9gS+BbSIDCQRoSHQzBRREGwDC1i7ZLkiSIWWxsrNVQtgs2DFYsF38X6lvHAnWHsbhs67l10ElcXJxdpF5rn9YEnFdYWBgkuFFsE9ZlatseQN2hHBJ9D4oH3HugaEjODmcX8hmEq9Eb0ZD08etI3whh5OWFX0swJOeKhtT5EL8FBQUgxg8++CCf7zQDKYqwM4OiIfUeaAkagXAxJFNuZgw67Z6POe/ZzkknQ/yCvZiQkNC9r/iBFEUYMThBFrCzgyxgl8btnu9M+ef4jGOhTIakXZLpd0im3OKEFjBiwIAs4N4DCbCzgwTYpemNJWgWmmK3iOsaQX1xsRwJMKL3QALce6AlaESnwCVKQuHNZ9oCF8kI9xabURG9hLngvHbPWkHkROns+0B9+VIEAuFqIAEegOACsWj41dJZ94hGLSLk/HsXPUS++GnlnZ/xmbYQj1/h/uQuPoPoTXC5h+yap0lv3oUFAoFwUZAADzRIjyDVE9vl170hilsoX/qC6smdhIo3TIWRE8VjlnJpROdxtutG+qAYyQjEQAAJ8EBDuuA/GE40fryi8YubGt6fp935LmbmPeeBikim3calEZ0HXTcEAtEbIAEeaIB5RFVm0+oaSDOUyXBhB62pg7Ro2BzCMwSXqsRjl4lGL8ZJ1r8BgIvlotjZ4kk3CMLG2kU+INwDQXvAksYlSr7oEqRniHjCddCqPWtMGDtbGD6OS8MQwqEzJZNvYudgsyQOxrpwyAxICIJHSmACl+qTfjFQWRg9hctyiIZfDW1xkUw8erF4/Epoyx+wAFY+zFMy9VbRiHm4gPcUyEKQMChbPvzqy+VtFrZzKdq7bghn5uzZs1yABwTCmUGesJydrnrCEkZOEkVNMRcl0g28t3cOxS0fkt5hhEQhCBwmjJxoTDvI6JsFoaPd7vsRlJKQe0in3ymMmGhKP4RZYuCD8Cj/9Q2ooDBqsmTCdZhAhBOk4exm9tDI+cq7voKuSJ8I6dyHjBe2M0atICROGDON27AtnX2f/NqXTfln4VZAEDjc7d7vxaMWkyo/0GwQWqo8nXuBFSRNNv9RQeAI6VUPwKwk026HQmHYWPnK10mfcMnU20BWTRlHoBBw+/dPcEchX/maMHQMCKdkyi1UVQ5VUwCHxOOWu/3rW5gM6R4gnni9aPQ1xgs74CxAXGFoUdwiXCAUj15Cegabso63WQidtHcp2rxulhl1in73hFVZWVlYWMh5gCouLq6pqbG6Y+wzGIZ5++23p06d2tzcnJ6e3iWPTucsWJ1Kchw4cAAK7SIgWTEajWfOnFGr1UOGDCFJki+1EB8f7+XlxXnX4mizf6C9co6Oj14RuD/4+eefGxoaut0DRw+n0UmQJ6zeA1nAAw3d3k9pXaPyX98qbnjX1jxt/Ox6U9oBqjqv4aOl8AF5BmNOvuJVc97Zhk9XNf/6WNPXtwlCR4H9B5XhkGzpC+aS5Pr3rm74YKE+fp0g+PIfoWTGXcbEnU3/e6D5pwcbP15Oq2v5AxZAZaVXP6T56w1j0i52iBveoeqKoZPGr29vWLMA0jCo1Y4k3PwId/+Gj5Y0fLwctFY6536wMhs/vQ4++hO/isdeCxW4moB0xt3afz6Emg3vzzOXp8sWP8vZqSDnjV/c1Pj5DU0//rvp+3tI73DRiLlQLoiaBNNu+uaO5j+ehFa6I9+3V9jBpWh93aDQhUhISADR5dIHDx60C2fbN8CgUqkUZC8nJwduAvjSzpGamhodHc1nLjF37twOQhTAQD4+PsOHD7cVWgDuA/bv3y8QCPi8hTb7B9or5+j4aMfANHbv3v3f//63585DYBohISF8BuGCIAvY2emqBczomljlE8vEcYskU27GZSpT7mn4o4dDomFXEQovzooFwNqTTL9Dvf5ZRlsPWTDswPokPYOgOZh6kkk3ane+S9cWwRFzcRLpF01I3awWMOkVZgJb0KSzBEtgO+csYDB5FStf12x/k4upACUwB83ml+k6i0N5ykQ3VULP5vyzoGRcE1A4vhOGhp6b/3c/Xcd+RzMGNWi5KfsEZy5LZ/4LRtef+p3th6agiXj8SlPWUbq5GrpiLMvsACQkU2+lqvPhohEKTzCOqdpCqiwdjnBxHdos7OBSQNbuunWJfreA9+zZM378eM7qhfTVV1/92WefjR49WiQSffHFF2CMJiUl/fnnn0ePHoWjkyZNgnKuoVar/emnn44cObJ3795x48aBGf3tt98ePnzYzc2NM2GhwscffwzGHJib2dnZo0aNgvSPP/4IXYHKQparcOLECRjCz89PqVTCUZPJpNForHFtoUJubi4MnZWVNXbsWGjyzTffHD9+fMeOHTExMSqVCkafN2/ehQsX4O4Bps21WrNmDXcKkIaG//zzDwxXUlLyyy+/jBw58pNPPgG7PzMzMz8/H8rXrl2bmJgIJwJZmCecCPQssUQFBrj+zWZzB+NCCcwTThMqcH1yRwsKCr766is4QahAEIRdHe7UQGuhGlyB7du3w50Q3BZs2LABhLOiokImk8GJQ03rKdhdDfj5xx9/wFXduHHjmDFj5HL7V86gpk6ng8lkZGTA78h6WTr+zUKHv/3226FDhwwGA/wirNdn2rRpXAU7kAXceyALeABCa+o0O95pWLvMmHZAMuUW6fQ7+QMtIbxC4afyri/dn9zJfQTh47nHvdzGaaqcDf/CYxOVSLfnE1zhpXpyJ7tW7NniBlw671GwcY0Xd3NZ0jIEVcEGNOWwKDqGu9kEj7P2bFn6vjyQJYuLpFwOuFwT+rEoOkyDy4JGKq5/x+2e7+AscLECswRnNRcmGs5tkV/7suqR9aDlnLncZmEHl8KlAWOrrKzshx9+eNkCiLSHhwdoIegTqGBdXR18p8M373PPPQcGGY7jtl/xmzZtgm/kRx99FOzIxsZGEAawYqETLjYAAKoAIgQNoUNQIFAU0CpuoJSUFPhy5yo8++yzXESEiIgIqPnAAw/Mnz+f68FoNIJNDKM89dRToFJQ8vvvv1911VVPPvnkkiVL4uPjoQLM88CBAzDzO+/k/xlzhdapcqcDiWPHjk2fPp0b9IknnggNDYVZQWWY+aJFi55++mkQoYkTJz788MPu7u5cW2tXHY/buk+uFdyO3HLLLc8//7yXl1frOtypwQUESZ49e/Z//vMfEFQYFC7g1KlTH3zwQbhFgJpQAjO0bWK9GlBOUdQjjzwyZ86cvLw8dsY2QH240ZkxY8bjjz/O1e/Mb7a+vh5+TfBLufbaa9PT06ET6/XhKiD6EiTAAxYwDdUbXwCLUzh0Jl9kh8UsVq97GoxO7tP0+fXqX/9jOUSzP4kWz8+smMszGj9aqt31ARiObo+sJ30vx8zXbH6F9AiSXfMUn6cp9qftxiUubWgRPr07kJaFRJMefkivfkh+/dtUVY7u8Leara+BXc4esqDZ/lbj5zeayzLky16Sr+QXe9oo7OBSuDJNTU0gn++8885bb70F3+P+/v7wXezt7V1dXb1v376ZM2eChQeyBIWgNCCTkOAawvcyZxX9+uuvixcvBvkEAVi1apW1Ak3TICdgtEG6tLQ0PDz81KlTU6ZMgQqg+nAUym0rxMbGQp+2wgnU1taC8IAwg2yAjc6JARfUSK/Xg5EKFcBuA4tt6dLLr4FBIZh31pmAYQ2nCaYzyAmYv3azsg4BJdC53YIt1xUY5R2M2/pMrRMA3QLl3rlzJ0mS7Y0L9y5glYIqwzlyo4Nqcgm4N4KakICZ2zbhrgaUW6856Cv8dqDEFmt9SMDvFEo685uF2ws4x6+//ho6v+eee6ydcEcHOJQJbuIZfTOjbeA/kIXvEO5rqj9AAjygYZdqddZNQ4zJiAn5lTeAW+klFF5UfZn1Q+vYgKZ0Qzn8FATx8d3ATCRa7jpmzAbD+a2NX96M44QodjZfCtpcmqrd/ZF44vXci7PcJilh2BjLQRZB8EhQO7ONTdx5bF1PCELZPilLuH7x+BXGhL90R3805Z1lHS+3/HMCYdZsfVV/7H/iuIV8UavCDi4FYHfdXAj4Kudi3gEgDNxuHbCTQC3ASIWv6ZqaGpVKBZIJKhIYGMjVBMxmM5iJYCzee++9Y8aMgQpgOdmG3YUvcfgJwgPSBb3ZbuyCr374QodvfIIgoEJhYSEYdlABvuvhp1UJAJgS99VvTXCAIoLVCPoB5XFxcSBscCvAH7NUtp0qdAg3GVu2bLnmmmugIZTYDmrbM0zVuvTNYddVm+Naz9S2T2gFlwhkFcz906dPNzezf2JtjpuWlsYlrLqbn58fGRkJlxR+O3CRWzfhEtZrbnvxuRPksKsPic78ZuFmBWzfhx56aOXKlXDvYm07MIHz16vBFKFqi8zlmeaqPKqmkKoroRrK+Q9kawrMldnsmyMN5bSmjrn00mbfgAR4QEG4+6se2wSCRHqFkJ7BsvmPgWgZLA8yAbCGSY9gQUAs4R6IC8SmggSqPEO68AlOaHGRDKRUEMI+74FDdEOZdN6jpH8MofJX3PieIGikpQ/WzRZYnITSB9Kk/1BMIKJaxuTRn15vTN4jW/Yi6RcDikhV58mueVoQOpp9GSlqsnT+f4wpe7u3lYl1LXLty6RniDBignTWvabsk1w/cIdBBg0H+YQhZIufsS4di0bOF4H1jxO4UAKT4ebZZmEHlwKwu25coUtgKznZ2dmcAIA9BLpy5513gmBMnDjxr7/++vzzz8GCtN1ULJVKwSZ77733Pv30UzAE4ahAILDd0wQVoJ/3338fLCowoeDQtGnTdu/evXbt2mPHjt19991QAmYiVDh69CjcBEAW9ABEaMOGDXwXlilxW5m4uYHROW7cuDfeeGPNmjULFy4EyeH2OoEZumvXLp2OX9iwtuIAAQYZU6vVU6dOtc4KBh0yZAgMals5ODj4559/Bv3jsgB3tONxof82+ywqKoLr88EHH8yZM8fNza29cUtKSrhERkYGp7sVFRUwBHQL+g3NoQkovW0TSMDVsF5zSFAUBYkDBw7AL4udtwW7+pDozG8WrtLmzZu/+OKLL7/8Erq1djLAAB2lm6rMVTlUXTHdXMMYNOyqHrewZwfDsDpNmWltA91YCd9XoMpgHLdd2dGgYAzOTpeCMbC7l5e9KB51DegiZEGZdAe/1sf/yR0FKXW770f2+S7DNH6yAv5pkh5B8lVvctYkALeKmi2r2U1bYGIGxCpu/4QVWpoCCadrCkRxCxq/vAWGUN73oyDI8ifNMGAHa3a8A/9YJVNvBaGtW82+ywtC6PYgu1uq8dPrQC/lN7wtCOSNacOFHdq/3+ee5to2AUDzFLeubVy7FKxPyIL2qx5er/7jCaPlTSSPF48Y0w5CIdeVuShRvf45mDCkhdFTFNe/g0tVMA2YKukbaco6DhcNroNs+SsgtFCHbqyA+uaS5DYLId3BpWh93bg6naG3gjG0pB+DMcC4mZmZ119/PZ9HdIhGo/nss8+ef/55Pt9pQEdBTR977DG4yeCL+grXCsYA3y2s4sI3TM+kDYd7dLkH6wCf6EUzFQmws9MlAeYAdSE8gzHKRNUW293HgXwSPuGMup7z1MEBegkWMw2FTexmFltAPml1LfxrhoZQDW4SuXIQZkLlR9eXcV4+ALaCVGXtFoxItr5FIAFCqsLdfOjaYsZs4EoAuybsQrfSx3YOhJsf24PlFECA9af+gEsBGsw011rH5YDhCI9AuqEcbnVhLBiFfbQD5WDmeodBGqbKcJu82inkaO9StHndOsNAFeCmpiaw3nx8fIxG4/333w8mIH8A0T6JiYlbtmxZsWIFGNx8UacBSxoucr9cZ5cRYLB6m6tpXTOoMF/ScwiSVPrgMncQZL7EoSABdna6IcADEqsA83kXYcBbwIgBjysIMEM3VbM35b0jZ7hATLj7w10+n3cc6BkwAoFAIFwWykjVFLHugHrNmGTMBqq2iG7u2upXZ0ACjHANmn991HB+G59BIFpy9OhRirryyyTFxcUXLlyAhF39DpprNJo9e/Zs3bq1sZHfFY9wHhhdo7kqn9tT0rswDN1cTdUU8u4KHAQSYIRrYC5Obv2IGoEAjEbjiRMniFabZbKysn777Tc+Y0Gn0ykUCqh/4MABa327rB35+flhYWE+Pj4ff/wxemDnVLCK2FBut82lVwGlZ1+ttOwvcQhIgBEIhKuSlpYGtikIrYeHB47jJpPp0KFDnLVaWVm5a9eu8vLy06fZrewcdXV1wcHBtZc8aaSkpJSUlNhlbTuBJiNHjoyNjZ02bZpareYcjCCcAfa13eaa3lt2bg+GMptrixxlcyMBRiAQLklSUtL+/ftBIP/666/AwEAwT9euXSuTyUBiv/32W6VSSVHUkiVLOBdXAFTggjGUWjxpQDo9PT0oKMg2C0ps2wnXEEzkHTt2QD9ky9hKiP6BYai6EusbGf0ATVGgwXo1n+0BSIARCITrAWq6ffv222+/PSYmBsQyOjoa7Nfm5mZQ0+PHj0+ePFkqlep0OjgKSsw1aWpqIghCKBSmpqYmJyfr9fobbrgBDF/bLJjUtp1AK7CDX331VW9v77vvvpvrB9G/0A2lVu9+/QbcBNSXMIaeajASYAQC4XqYTCYwTD09PUGJQXpDQ0NBO6+66qrp06c/+uijs2bNssot38DimBOqcYmpU6dWV/Mvqdtm7TqBkoaGhkmTJkEJSLWlOqI/oRsrLW/6OgGsIV7K+RvoNkiAEQiE6yEQCMxmc1ZW1s8//0zTtFwud3NzKyoqAj0+deoURVFarRYqFBYW8g0ueWMG2dZoNHPmzKmqqiooKLDL2nUCrerr61E8PieB1tTRloChzgJDs2HZzN3fF43iATs7XY0HjHAq+j0e8EAF7NHw8HCwfWfPnh0WFhYUFBQdHQ3WanZ2dnBwsL+/P7fbGTQYslwTkFLOK7JKpQIlhlZ1dXVgQ9tmZ8yYYdsJVAbZhoRtEKfBhpPcfzD6ZrqxAuxOPu8kMDRj1BIyVfdcZSFPWM4O8oTl0iBPWAhXxyk8YVFGc3WBXaAz54GQqgiPyyGnOg9agkYgEAiEE8PueCp3WvUFaH0To+2OnxYkwAgEAoFwXujm6r7wddUT4BahqRLreixhJMAIBAKBcFIYg8Yu9JmTQlOWOKpde6SLBBiBQCAQTgnD0I2VTrfxqh0Yk47RdG2TNhJgBAKBQDgjYPvaRhB3ftj45ZSZz3QCJMAIBAKBcD4oU29EAOxVGJruUswYJMAIBAKBcDroxqq+jHTkKGh9M2PQ8JkrgQQYgUAgEM4FY9TSBudwOdlVLJGD+fSVQAKMQCAQCOeCbq51lb1XrWGM+k7GSkICjEAgEAgnAsxfxtjZVVynhKHVnXp6jQQYgUAgEE6ES5u/HJ00gpEAIxAIBMJZYEz6zm9icmKYzvgPQQKMQCAQCGfB4lR5IIQIYt1nXsk5pYsIMEMzJgOjb2a0DS0+UGIyuOJW9TbRm2gTNRD+5SEQCER3gK96XXeiGjgjDENrG/h0OzivALPb0NW1VH2puSLLXJ5F1eRTdSVUQ3mLD5TU5LMVKrIgTTfXWNYuXEzDdiTVrN1X/MzGnCfWZ1M0EmAEAjFIYXRNjBNHPeoqYCV2/DDb6eIBg4Iy+iZa14zRYNd2Y244RhCERIlLFLhEyZc5N4cy6n84Xg6Jmyb6LhvtzRVaQfGAXZq+iQdcWVk52ALyI/qMvgzIT1XnMyY9nxkQkO4BuMydz7TCaQSYpmltPaOpZ1hHmg6ZEo6TJC7zIOQeGEHyZc6HzkRvT6zJr9EV1urX3hQjEdqvSSABdmn6RoARXSI5ObkvRQXRSRizAQTY1fc/24GLZKR3GJ9phRMsQdMU3VRtrsqhm6oYyuQg9QUY0HK6uZqqzGHjadBdcJDdZxTU6rckVC+O83p8Xshd0wJaqy8CgUAMEhhd8wBTX4Ax6UDj+Ewr+tUCZtiN2kxzDfyfL+k1cJzAFV6EwhPDnUXkDmXUmyhmwQhPPt8u8AvC+STC9UC/PqcDWcDOCVWdx26qHXCQ7v64zIPPtKTf1IgxaOBys1Zvn+xhhlFYa7gqj9H3v39RjYH6/XRlmJekE+oLoK9vlwb9+hCIK8NQJuZKL+10Eqoiy3BuC3yMaQe4aIaG+HWmnFPc0b6Hbt8jR38IMGhhYwVVV+yoy9154HdM1ZXS9aUdrAn0NjlVum2JNdeN84n0kfJFCAQCMbhhdE2OWn8GAQZ9IX0i6MZKzZbV/fhtz8EYtO29K9vnAmzSUzUFtKa+/9b6GVrXRNXkM0YdX9BXwBnvTa0rqTfcNtlPih73IhAIxCUcuzZJuAcIwsZKptwC6ks1lPGlAG02ZR0H45gqz+AKzCUpVEO5Mf2QMfFv9nltb8DQ7bml7FMZYLQN5poCZ1jlZ8wmqrawM67CHEWTzvxrfMWwAPmcoe1uSUcgEIjBCOtqyfFvH7HOmgwaQu7F5zHMcH4bra4lPIN1R3+gKrOhhCpJ0e/7lJ2AQa3b+ylXzeG0Z+/1mQAzdEM51VjRf4ZvKxiGbqqi6kv7YEppZZp/Uupunugb4inmixAIBAJhwbJI68jvYVPGYc3mlzW7PpDOvg8Xy/hSDBNPvF4YOwsnhYRHMN3MBywSxi0SDZ8rGr+Cbqpk38pprDAXXoBPJ0MKdoZ+tYAZmnVTdSWfIP0AwzC6JqquuPceEtAMsyOptkFnvmmir0iAlp0RCATCHoebv8LYOfJVbylueEcQPp4vsqCPX6c78CXr7sPGSSQuELE/CQGGsx4jQJihgsUliMNWpBna1KbK9L4k0BRVW+TAWwmHw+7Hri3CWAcgDqZOY/otvnJiuHJalIovQiAQCERL+ij6L8OYCxNkVz8sHr+SUFxel7ZDEDxSPOE6+BBKH76o54CxZ9TyaRt6WYBZ9S3u++1OXQXuv6g60GBH7sq+UKQ+lNFw62Q/fxV7e4VAIBCINmAYrG80AsdFw67WbFmt3vg8ra7lC/uKNnWwNx1xgPrWuYD6WsEFItIrBCN7qpdmml12DvEQTwhX8kUIBMJpQI44usf+9PqpkW5ysYM9+zImHVVdwGcGLrhISnqH85lL9JoFzD73dSX1BRizkaoraXOlvvNUNZt+j6+cFaNC6otAIAYSM6JVmxOq6zQmPu8ojAMq+kJ7tPn6T+8IMMOAkrmW+nLANWL3ZHXXOdeZ/KZTuY13TPXzUgj5IgQCgRgQSITErZP99qTWlTc68mmdJQTAwAdnddH+THtFgOn6UktcXpcE7huoulI+02mMZnrT+Wr4B7p8jDeBI++DCARiACIg8Jsn+p3Mbcyrdph9NcDiD7YH+7S31Zk6XoBpdS1tcN49z52BMajppi5EVy1tMGw4VzV3mMeoYAVfhEAgEAMRsC9WjfPJqNAmlzrGyhokAgy09r7sYAFmDFq6uZrd1ebi0Oq6Tr46dTy7MalYfdtkfw+ZgC9CIBCIAc3iOK+aZmN8XhOf7zY01e1Hfq5HKwF26C5oysS+vNzfnq8dBkEKvMMxyzvabcLF0gerd1jAZU8riC5hNBpNpkHxBAjhPOTk5IwePZrPIHrA6bwmjZG6OrbtWHudgX3kV1voKJvNmLSLwRjx6CV8viuYS1LYjcq+UXy+F2i9EdpxAswwrMONtt41dl1woYT0DmszhHCdxvRPSt21o72VEgdvyh9UJCcnKxRo3R7Rp8hkMj8/Pz6D6BmpZZrcah18E/L5LsLom9l3TxwCw6jXPyNb9iIhtwnzyjDG1P3CoTNw4RWizxni1+EKT9HIBXy+F8BJAekXw2csOEyA6YYyWtvIZwYQhERJeAbzGRtohkGbrXoOeiMTgXB18qp15wubV4336cZXIqOpoxor+UzPoKoLDGfWy5Y8x+c5QJU3PCdf+gIuv4KZ3gcCjOG4ICCWT1twjAAzejVVX+KoZQTnAsdJVQAuQ74kewUkwAjEAKC80Xgwo/7GCb5CsmsaTDdXW4Mi9BD94e/IkDhh1BRT5lHDhe0YIRCNWkxVZpsyj5CewWTIaMnkm8AaNibvxigTG6xw+p0YThjObYEKuFiBkUJhzDQQYNvmothZfO8OAQQYLGDi8qKpIzZh0WyA/YGpvgAbNKkSox3vKRqBQCAGBgEq0TUjPX+Pr9CZ6EMZ9VXNnX5RmHbMDizGbDRX5QpCR8M3tiFxp3zZS4ob3wP5lM66h1D5y655BtSXrisxZR9X3LRGcevHYDSay9LBaDZlHVPc8pFs5WtcSAa75pa+HQnTUkrI1157jU92F1DfAfbo1x64t6BMuNSNzyIcR1VVFXoah0AMAKQiMsZP9v2x8r+Ta+UicliAnD/QIbS2vvXe4G5gzjkJP4WRk8DKxIVi3dEfGYOG9I3ACRKsXtGQmbhIai5ONuWcMueeNqUfouqKSY9AzKSHCoLw8fCTri9lN0n5Rds2N6Uf1h/70ZR+kPSJIK60iN0ZCImCV3oLPbWAYZa0bgA++rWD1qkZfTOfQSAQCEQrSuoNF4qawWA5lt3Y2SVRB701Y8o7KxrKG6zCobMUN7wDSqw/+iNXwiMUC0JGyVe9BR/lnV+wj3uFYsZs7yHStrloxDyuPggwf7iHtLT4eybAzIBefG4Bw56pg1ZLEAgEYuDhKRfeOTVgfJiyWW9OLeucmw5HvATMPUjm3yCiKe3uj0z55xhtA7tsieNguRozj5hLUgRBw6nqfGPSLlNBgv7Er9BKEDicKs80ph0wJu4E47iN5g6n5fn2aBMWaBKtqeczgwBCpiLcA/kMwhGgTVgIxMDDTDMaA6WSXtk3EVWVw5h76gmAff2XNovHXstlqboSc94ZXOYuGjYHwwm6qcqUdZz0jRSEjmEMalPGUcasFwSNIP2HQmXuKKHyIzxDMcoIKm7XnOvTUZAqP9zmLakeCLDZYK7KB0Hns4MBHCe9QnERcrvhMJAAIxCDGaoym6F6tsWVYTTb35TOe7TF67/OCunmiyu8+ExPlqDppurBpb4AwzhqxzwCgUAgHPBcD8fly1e7hPoCdhZvNwWYMWpdPeJC92AM2k76iEYgEAgEogO6KcCs+Tso9l61BoxgMP0RCAQC0VOYwbaM2pLuCDCYgK4YbN9RMCYDo+1xDJBBT0pKCn1p9amsrKymBq3tIxCDDhz+G8R0R4AtsXIH820LGMFVg3UBwGGEh4dnZ2dDAmS4srLS27ubztwRCIQLQ3R/H5Irgrd0l93lkwfjr3VU4cEGQ5kYbQOfQXQLhUJhNpv1en1OTk5MTIsIIQgEYtDQ6xawKfe0uSQZEob4dfzLvhYYg0az8UU2YdTqT693lEuQK9BDAabVNTBhPjOIodW16Dr0kKFDh5aXl1MUhSISIhCDFIdYwGwgwmeZdpxS4KTgiu+OEhKlnTT2Fi1fLO7aybNPfwe9+cvBUGZGi5xT9giBQDBx4kRk/iIQg5eue7owF5ynuRDClIkNbcTQxozDjK7JcHGXKTcebFzrPlk+LRDjAjFXwmEuTKSqcvkMq9BCTChmZ0KZTFknqLoSw7kt5tJU/jDDGNMPQQl8jCl7ocBclsam0w52x41XTyxgi98rZPZxMLS2jk8iuktAQADIMJ9BIBCDDZvYfJ3EVHCeqiuGBFiDxosgwAzpGQL9kF5hhCoA7GBTxhH2qEFjiP8DlyiokhSuPocp74zh/GbC47JPQ+jHlHqASxjOrDee30p4BuuP/0RVsptU9Cd+Ab0nVP7G1H3w01yeaYj/k/QOxbs+c5aWrbriCWsQur7qmL5xjNVwAGs8zqcRLkfoy3CDzacRCERLuuHPWHf4W0FwnDB6KvsQd9NLilv+D4xXa9R9MHm1O99X3PS+KeekuSJLOuteQ/w6wjsM6kOCVtfS6mrZkudwoRSaa7e/Lb/hHduEZutr0BY6BBsXxFs0coFm2xuy+Y9Bz7rdH4km3cAYtIZTv0lm3Ud6h/ET6jwgGd4ROFjbl+iCAA82z8+dgZC6ER5BfKaXKHwdK+hpyEhEvzG7L25YU8s0mRV9GhK0Iv1Udc4FuVdg5LQVfFEX+eKN/y677cHQqFg+3yH5mcn/+79X3vh2G593DmoqSn/6aPXTa36ozr0gkipVgdH8gUswDJ13fGvUzFV83nUY6i8bEdipeII9BPSyq+4FOxZguOjav98Tjb0WjGPRqEWCoBG2Agx/jeaCc/Llq3GpW5sCzCVgFGPiTkwgAgHWH/4OE0pI3yjD+a3yVW+AcpvL0kxpB2lto+yaJyHLzapTtArI32kBpimqMgf+PfFZBAdcUN8ojBTy2d4ACbBL0ycCvCWhGj58pvepzknIPrpx2j3vNpRmCSVyuVd37kHjf35l2Pw7VYEuvANAW1d+fsOamQ+uTd/zP5mnf9jEa/gDl2Boau/7ty984U8+7zpcN84HPnymN2HUdVRTJZ/pHGCbwpUVT7zeXJykO/KD8ta1IMCazS9LF/yHcGODi5uyjpkKEpjmavl1b7C2rI0AQ4Ixak05p+TLXmSMuisL8PB56g3PiuIWMfom4ZCZhNKHqi0iVH64QKzd+a542u3s6ncXwAWBLe44OxuQn1bXweT4DMIWHMfFvXmr2HgEazjMpxEuR3hf3Dyll2vhw2d6n6rMs4bmuqBRsyVuXiKZm7q6OPvI+oq0Uxd3fBExZZmuofLAR/caNI2pu74x6ZpLkg7BUZFUrvQNTdr2aWV6fG1+sk/02NKkwz5Ro6uzEy5s/DBs0uKC+B0liQdS//lOKJG5+Uce++q/zZUFlZlnMg/+Fhg3y9BUG//z6rAJi45++Z+a3MSavItZh/4IGTvPbNCe+O7pxrLcw589rPAOdA8ews0QTNLUv7+tLUzNPPg717y9KXH164vS4YagOvu8ROnVWJ6bvP3z8rSTmtoyr4g42zkf+/q/vjHj4Z4DKit9Q0iBqDz1hFfYiMwDv8FFoIx6OGR7KfJOboPTNOs1MLfaghTbbuEE4T4GxvKOHGV9NzT/1HbrRTAb9ef+fAdOGcye3W/dCOpO2ixd9jbDAuSdjKjfUyhjV0OtE3JPw9nNxvRDjEnPqGvZsL4EwejV+mP/YzS1gpDRhMLbcOp3Ycw0MH+hPlWSgsvcQSm5hGjoLLoqD+xJ0j/GlHlMNGIuu/fKLgGtKrLY58p+0ebSNHPBeaa5xpx7GhezDxx1ez82puwnPINEsXPg+5+dU+fACZKwicQAdHYTFqNFi89tw74QjJxyIAYT4VOWEqRg2/MLQGAgq/AJGbH4/lHLHwU9AyWDElIkHXHNfeNver7w3J7RK/4z/oZnMg78xtB0afKR4dfcN2Lxv3HL3teq7IScY5tmPfIZZCOmXhu37OEpd74OtjUcomnKI3QYlAQMn5Z3YiuUcDAMEz556ahrH5GqfGGs0ouH/YdNhaGDx14NSsZXwpjELR+PWfUkVAsZM5dr3uaUuNo8DDPp9lc9w0ek7/lx6j3vTrp9ddG5vWajzm7OrYHTh0mGjl8QOW2F3aWImr5S5uEHZyHzDLDtljIZQVbDJy0etuBu225tL4JHSKy+qdaobdbUlnuEDBXJlHylAQYp6pKGAWCAKm56X3HDO9JZ9ypu+Yhb0RWPW66843PJtDsgDRaR8u6vwUS2VMfEU24G89c2IZl5t3jSDVCNM3ZbJwDRmKUg7ewz48YKxS3/J1/1FnRuyjwKoq64kX3GLJ1zPygqV7mztFor7VR7sH0Zqk9eUnZBGIbq6h0cAuHSgGaMv/mFZW/uKEs5lrb7eygpPLMreceXIDlgt0FWomRD0whEEi4BgHWIE8S465/e887NYOFxhfnxO0MnLAQth7SusQZ6SN//C9TkjoLVaPkZrG+u5Uo4BGKJ5acUxpJ7BaprSkHMtHUVIrkHVwGUnjYbOcUCG72xPI9NtDUlLsHBLaSbdOrG8vyUnV8n7/jKf9gUghTazfmK2F0KDrtu4VLARYTJ84cvYXsR4CKHjJ0LVnLJhf1gTPM1Bh6kwJm9UYK1TfqEq9c9o970kv70OvH4lfyB7tHybSigcwKsa4IffAZhB4MxeuQaGjHoIIXisImLwUrLPrJeU1cGphvYrPyxdgBrdekbOyozz+oaqiA74ebnco5uAq0CyTz06QOx8+8aNu9Oriagb2Jf82ssy1H48AvFrWkozaYpEwgbWJaXbUQcp81msB0hCdNTBURyxZ1BKFFIlB5gxcLpjFz6INwc2M4ZTpkygawymrpyvkFL2rsUrbvlD9jQ+iIEj51Xlny0KifBJ2Y8VzLwwEmhU0sLjkuvelBx8weK69+Wr3iV9OvRlgVcIOJTl+iEADO0RYAR7ULr1X3kxgyBcAKKE/ad/f1NsNVAHobOvd07cnRFenzS1k80tW3LEgdlMkCri399LnXzlqhY19+gZ9Pufe/0r6+ZDVr3wOi0f77PPPQncelLKvf45ovbvwD5CR2/gCtpjcInpLmqCBJJf31Wk5fEFYLtOHbVk+fWvQPNa/KTYubczJV3BrBNx6x68vg3T8HZZez/1W7OUTOuO79+TdK2zymjgW9gwX/4VJht0bnddpcCemOffG/9xKBpsO2Wa2UHTuB2F0HhHaipq5B7+Lcp2AMGXMguaQwGWgvwlXdBM7pGqr6MzyDagVT5szvgewO0C9qlGYi7oPuAI188Nmblf664R/rEd8+MXHI/VKvOSciP3wl2MH8A0TP6bBc0QDdW0ppB4NQIx0mfSDsNvrIFTOvQA84rQ6NFAgSiz4mcvhLsUTArsw+vH3r1rXwpwrUQ9OZrnM5E15egaQrTd+HtI6oiq4ULzcSd1rVZuqmKc6TZNi0r92l4CkfAmHQY8pKNQDiI2Y981plXhAOGT5v18Cdxyx6edt/7rf1gIFwCyxK08+7DchSt1Re4ggAzukYG64LzjZYCTBsSdzK0GZKmzKPaf/7PmLKPO9IGNpU5+PAUtmEuOgx5cQV60rYzMAwyghEIBKKrsAI88PUXw0VtvFd9BQGmHfKCDcMwZoPsmqf5rAVTxmFrzIrWWMNT2Ia5sE1DHcagMV7cbTi/he+HC2RRmWNM2gWmM91QZkjYZkzezdqmGGbbFsxrqy1uLknhwmJAgq4vgw45B9zdAO2FRiD6DMpkyI/fyWcuUZJ4UN+MQqS4GjiBCwb+Pixc1MY5dijADM0YWfXqElR1PogrfIwZR+CvhC3CcdGI+S3iPjKMMXkvH1KqLazhKWzDXNimoWftrjWQxWWe2l0f0NoGLpCFIeEvGI5W1+pPrydU/oy2Ubf3U7t+4KSstjgbKMMiwJDQ7vkITHDohzvUVdiGNhY8AoHoNul7/ld49h8+0xYgwAWnd/CZS5QkHTK0fGm4L7ninBHtgUt6GtLGEL8OvvM1m19u/uURwwX2HwZYaJq/3tTu+rD518fAAjSm7mdf513/rHbnu9x7PabMo+p1T6s3PG/MOApZS4Wn1b8/rj/+k0X7tJrtb2s2vajZ+ipYdHaVuwwOKthFC5j1PdkNH09mA62uY11XdrCxDcflN7wjCBvLZ9uH9I3CxXJB0AjSO8w2bSpKwkghofQmZCrCI8gMWQuyhf8VjbqGcPOVzX+MUHgR3mHc/jrbtlzN1ohGzBOPWSoIHA69mQsvdNkUBkNfr+bTCASii6iri5N3fFmZcRoS5Wkni87v5TxtVedegPKic7u5aly2sSyHy1pbcVnApFOn7/2JYWjuUMrOr2mKvTMuTTrcXFnAVeZcXnCtIA0J1oHGzq9Mli0v0AMctWZth7BNwxCp/3wPWTC77eaM6BJdC2nQDqA48uveUNz0gfHiLu5rn67OF427VnnHZ3R9uTF1n/z6txQ3rSGD4/RnN8Ivz5C4U77sJcWN74liZ4E1aMo+DkcVt34MX+PmsnRzwQXSPUB+/Tvyla+DjW5bmRuuS7CxC9t6l+xKAtx1yIBY8YTr2M/4lb0YpcBkwEx6sLbhA9Yt6RkMZbhYwbkloxsr1RteMOWfo2sKLLU7BS5Vsf+jzVQN2y3d0NFLjW3CGPo0Ig0CMWAAMTv54wsjFt9PiqVy7yCrc0cQ2tzjW+KWPVxXnFF68UhzZSEI6silD5ZePApGsG0rSLP90PSxb55wD4pWVxWf/eMtqBk0es7xr5+AQ8WJB7KPboKShI0fZB9ZH7fsodTdP+gaKvWN1Sd/eEEVGB0+cfGpH56HmpWZZ2BEr/CRFzZ9aDsECLntcGd+fT0oblb0rBtO/e9F2zmz54PoCmxQ1y46pATAZgWTFz7wdQ1ZQegYdjVbLCO9QkECoIRQ+Qv8WffgVFWuIDiOC8svDB4JwgzDgbml2fmu4fw2sI+pmkJootmyWrPlFVBfur5UED6WaijX7l4LWbvK0ElXYbWpLToU4N70sGjKONLBM2BbWFcpFL8sbE2zQQBxQjx+BSi9KG4hYRFgK1RljiBwmGTKLYLo6XyRTVtcomCMWhBLhjJR1aybuhaQQvE4tlvh0C7f6dAGZAEjEN0Bx3GJ0jNxy8eqgChb98hF5/dx9qi2rqImL7EiIz50wiKoMHzRPfCX2roVCGTU9JUBI2ZYa3qExBo0jUZNAxyNmr6cLQkdFjZhAYwp8/BrqmT9eHhHjXYPHqL0C9U2VlFGXfCYq6HQPTC6qSLfdgiCJK1pkP+KtFPFF/bnHN0I1WgwCRDdhiDb3CTcMaIR8+Sr3oIP6RPBFwEMw+ia7XrDZSqrnNFwVOoGCfiGV9zwDvzL0x/9EROKBSGjuN6Ud34hGrkA7gnk174kmXKT/tiPdFNli8pdBxe1beK3K8AM3F066i0ghtHu/Vi7aw2troW7FVPeGSgxJu+xfwZMU+o/nlT/9h/15pcvv4CE44LISZq/3tSf/NU2TfqEQ7r598ehsm7fp6xBbIMgeIS5Iku98QVD/O/8H7NNW7gPEg2fq9nwnHbHO1g716Wb0OyTAz6NQCC6AD7r4U+9wobv//BubuHXCpiV7ItG9743esXjkG3pw9m+1dC5t2ce/ANMVbO+O3+JAqEU7uyTtn2asGFN+v5fLGW2Q2itabNeI1a6w8Tgs/ydPaRjv0kGH7iEFcWeYDizwZh2wHB+C0YKWkgy/FqDhlPlGcakv0258fr4P0SjFoPEaHd/ZMo/x2gbQI/ZCtX5xqRdpoIE/YlfwTgE89qQ8BdVC/dnOEYIbCvznXYey00cn25J+wIMxlzXHwCLxiyVTLqRzxCk8u6vWasfx2UL/qu48X23+36E+wth5CQosX8GDJXv+Q5uPRS3f6pY9RacpDUqhW2YixbpMUuVt38GlWVLX4D6toEscJm74sb3FDe8K1vyvPyGd7nCFm0nXKe44zP5ildlC59go1lByaVAGT2D6d66PQIxyAGDsir7XOjERQKRlKFpgUSmb2K3UwXGzSg4/TfD0LrGmsayHN+Y8WUpx6E8i1VZyq4VlHtHxIWOmw9GamDczMIzbMP64gywdEVyd3aYdqjMPAud1xakCCRyghSWJR8ds+pJ3+hxcMh2CLNBZ00TApHMM6A65wLUqUg/BT+tc0Z0A1aiur4KbYto/EqMMuPwa7j2JXYtWiASWgILAqw5e/3b8H+6oUw6535B8EhQHPGkG+n6MsIzRDLlFrbCCtaNGl1bIIyaRCh9hLGzQVbY+gseJxRetpW5PjsPa/7aBOG3pd14wHRzLdxq8hlE52FowrE+KVE8YJdmIMYD7g0IUlCTm1h8Yf+Qq25R+oZ4hg0HUdQ3VgUMny73Csg7sU1TW8pGIFZ6Stw88+N3RExZJnXz9AgdZtsK+nHzj/QfNqW5qsh3yATvyFE5RzYY1PVjVz3FjQJHBWLWVLUmVAERILHa+gpSKK4vyphw60sESboHx+Sf/EvpF6YKiLIdws0/wma40NAJCwvO7KrMiPeOGAUTs855ALgE6bt4wJfASQGja7y89tlFqJIUQuEpGjaH9B+CE5btTvCL9LkchwP0mPSPEQQOs34/E2D4Bg5jbWWL8F+uoGAdleNs8wg2azF57Sp3CZhYe0vQ7fiCZhiqIvOKbqIRbYDjAr+Y9u53ugPyBe3SIF/QTk99UXrKrm9nPriWzyP61he0FbqpilZ3cwnBDAIsc7fbDOQUgCL4RrW3H7ntJWjGpEfi203gtqXrL08jEIj+QqLyCZuwkM8g+o+erEILgkc6o/rCSQnEHbwN1I4AszuJkAJ3E873FgKBcAmkKu/QCYv4DKL/wEVS1gfiwIKQWd5ubYd2NmF161UnBAfTYpcmAoFAIDoFIeudoK79BU7gso52/7VjAbvOVl6rM2fWDaTlTfx+hzGhN5EuIfJlP3ZIwjHSxvOcwA1zn4OppmGCjv6lIhAIl0Nj6NqmKhzsRZu3wF0dQnqF02nrGG122BvA3YWqLTYXsvv7r4jVmbPu6I+GRHvn7P0Dw3TbofRAI+4fbPgGPs0BKjs5Hwu4n8/GfI5Nq8VGH8LGnMCmFGP+9/DlCATCNanXmjeeq/5oX/Ejv2f9dLKCL+0kBMntOh4I4Dje4ctvQBsCzO4h6u8tWHRtUScF2Ip0zv3isdfymf4Frh5yx8HT4c0s2MHSGOzifOwIjp2OwPR5WMwXrEGMQCBcFnepILtKm1DY3KQ3rxjLvtLTJSxGcI9eCHYScIHYEuq4I9oSYFM/PMK0DT1BVWQbzqw35Z/VbH6Fbq7WHf7WlMO+584YNOrf/8u9KGY4t0X9++OaTS+ZyzMsHbDRMPhq2gauK/W6p7sdW7CHMMgvXWegtNjFhfxbzvoCrPw7jJCwC9QIBMJlqVabgtzFnnLhuFAlJPjSToOLZFfULVcAJ+RefLJ92rGA+xzb0BOkf4x40k3CiInyVW8SyjbeRaOqC0xZxxS3fCRb+VprD6L6k7+JRi+GrqTzH9efabn+2Vcgh5TdQTEGLhxmuOSg1P8ebPR+TNjlO2gEAtFfnC9sPpXbeMdUv0evDlo2upt/vBZXGK5tBIMw4bIrL+Y5iwC3CD1xJdhQFcFxGEHipNDW1wkLw1A1BcazGzWbX9Yd+pquL+u2a5WeYImYgd7jsiD0w/zvvvzxvZUv58AFmGoG5n41FvUR5ncXlvcCZroUxdJtCuY+FwlwH8NH4rN8uKB73Sb+51cqM8/ymbY48sVjHVfoOdq68mOWUEgcDEPnHtvMZ5yG1tcBLl1jWRdW7+qL0vd/eDef6SdohtmSUI3j2PIx3gSOD/GTRft20z82LlG0Gb7edcA5d1pXpJUAs4Ez+0E57EJP8KUWcIHYfk+TEEraXeOF+tIFj8tXvaW4/m3lnV840ilVV2DMJj41yJHFYkP/d/kT8wVfziEbgo05ho0+gAU/gdXvxRptgl3n/hc7F4dp+UcMiL7BpGvmgvHBxy92Ml/aLabc9abf0Il8pi1mP/JZxxUcD8PkHN/Epy9RdG4PFzC4v+j5dfAIHTbv6Z/4TH9Qqzb9eqpy1hD3caFtRx3oKi5tBHfS/AXsfUEzZj2jbeQzfYgxdb+5JBmsVaosQzjsKhzs8NT9uFRFSJQYZTSl7sMlSsOZjbSuURy3iJB7Gs5swARCqjTNlHGE9B9C+kZRJSm4zJ30CsFMBmgLuktVZJrLM1nHkP0BIZazPlB6jkv7gg58ENNlshusCl/nP6WfYKHPY/V7sKZ4toKpmi0sfh+r/QtTzcYi38MajmCGQvYQY8JMVWzCpXE1X9BgARdfOGANagum1ZHPH9HUVWQfWS+SypW+ofmntmfs/yX78LqcY5uCRs0uTthXkngg9Z/vhBKZm39k0rZPK9Pja/OTfaLHnv5ltVCqlKq8T//8SkNJVuaB30DRmysLwLyrzj4vUXpd3P650jdEV1/V8RCc02ZAXV0MdSrSTl3c8UXElGVHv3rcPTBa4uYF9WEafrGTWtcxG7TlqSeCR1+1b82dqoDI8rSTpUmHzXqNwjuwsTw39e9vC8/tzj2xNXrm9U1ludaJwaHk7Z9DZU1tmVdE3LGv/ludkwCF3pGjcMv+IBjl7J9v1xemCSVyqbtPwoY1NbmJWUfWESQJo8CJ1+QlVWWdS9vzg1HbVJZ8LOvQHyFj5+EEb/CAyWs78/zTO7jrYJ1AXWGqT9To6uyECxs/DB479/TPq9u8gDIPP65DMPTjf14d5jh3Il3yBZ1UrL5QrL5hgq9C7DBrBzSMfZBHuaIZg5Mqf1zYqS//VhYwu3uoHyzgFqEnQEf9h4pHLabrS0FlhTEzRKOX0HXFkhl3iscsZfd2i2WyZS/CjQIu95Be8zSoL/RABo8kPVlv7KLRi0WjFrGLz5RJNIyN69kvoDeRugCtx5rPYWk3YFQTFvQwX4joJ9Q1ZdwStL6ZfRwgVnqOXvHYxFteyjq0DizI3BNbJt/5+oRbXlR4B0mUnhFTrwVbecqdr2cf3cjQdGnykeHX3Ddi8b/5MKAW+9J36CSoAzVzj29hixhm0u2vgrBZjrN0PARfCcMUPiEjFt8/avmjINJwZxA59dqi83uhvConAbS2zTpQwjD0iW+fHnXtw3BPEDV9JYgWTEbuFZi45eMxq56UefiHjp+fd2Ir29gyMc/wEel7fpx6z7uTbl9ddG4vZTJCD+GTFg9bcLf1pECbPYKHjF75OJxFSeIhkGEYccb9H6bv/QmMaYZhAoZNhRKRzA2EdtS1j8CNCDcZjjZnzmJzZaqyE+D+Y9YjnxWf33fFC9hf0AyzI6lGb6KvG+cjIBxssJIquL1wPSMY5AmXdnYZwF6AmX6648BJoWjYVeLx15EeQVwJSLJ4/EqcDc+JC6OmwCHCzY8NHWj5GyDcfNmY+THTweTlBNjWF6ggOM4SqH9RJ29DegWXvHfrV0CGTXVO4k1lMAPWIXzdw4cTP4ElkAshENLwTxrHQFQM6obGshy5F/unqmusAalO3/8LZdSDhTfu+qf3vHMzGMRsRxbAcCxLPgp1GkoyvS2awTW0peMhbCk8swu6AjEzG/WBcTPritIok96kbVL6hfE1WtaBbFN5nkHb5B1lE/wUvuhommZvkRmDut5/2FRNbSkUcsOZdOrG8vyUnV8n7/jKf9gU1mzFcRBsSzueyGkrNHWVu9++ESapripSBbJfQSDPYB0YLHctEjf20pEiCZcAuMlwtDdz2/PNj98ZOmEhQQo6cwH7hXqt+Y/TVRPD3SZH9s6rgwIxobh8++UisOYvn+wErQQY2W0Ool/e5nIxVDOw4P/y26zgviroUUwajdXtshzDMJ/rsRGbkHssp4KhGZNBm3t8s66xGiw8kLFDnz4QO/+uYfPu5CqAmC19Y0dl5lldA//4AKTLN2Y8p+ideahsNwRfaiH7yHpNXRn04xE6DLKkUCJ19y04s8vHEriXw64OoAqMjp17+6n/vchleXCcNptT/v526NW3qWtKbCVNKFFIlB5gRkMnI5c+CBLIH7CBFIon3vrS+Juezzz4h8TNq7GM9QUEhjLYvmDNc3U6oM2Z2zHh5udyjm6C24iuXsC+Ia1McyC9/sYJPv4q+/dQHAih9HYt79CE0gtuJ/lMJ7AXYAzJhoNArwJfGUqLhb2KTatmfWBNr8ei/o99GFz5G3/UYwHmvQoTt7A8EH2AdQm69OIRvugSFhuPoM0mfVPdqR9B0hj3wOi0f77PPPQnIRBRJsPZ39+8+NfnUjdviYrfBQrGYnXOBShM2vYp2ItcYQfYDQGqxh/AMO/I0RXp8UlbP9HUlnMloeMXQM+h4+dzWaB1HSBk3Hy5h3/WoT/AnFX6hsJRsLBHLrk/7+S2ooR9DaVZMXNu5quyEyDGrHry+DdPwRXI2P8rX9qSgjN/Qyfp+36OnLYc7FRtQxVM4+xvb4xe/libgt2a1jO3AzR+2r3vnf71NZh8ly5gb8Mw2K7kWjB/rx/vIxK0UhDHAr8MN1/4H591bnCBiFBc+d1fW1rGA2YYc0Ume4ERPcdRgYFdOh6wfCT7U5NiyVgASxcMX20GZrRYSISEzYqDMVMNpk68/BIwIPJnDeKmk669KD2w4gE3VeSDDHChcw9+fP/Uu98CS4471Jr4n1+JmXVjVx9VdmmInpBx4Ffv8DjvqDF8HmFDe/GAm3TmbYk1c4d5dMPDRreh60tpXROfcVpwnPQKay/wfnu0uH9hKLT+7DiQR2gApNdWfQFQ04ajvPoCtB6r349V/ITV7myhvoCxAms87trqO+CQewWCeQrW2PkN73tHjupAGgvP7NI1VLkFtHxNvxN0fogeEjv3DqS+XSKrUvtPSt2NE3z7Un0Bwj3AMW+U9CI4ofTpqvoCLSxgRtdE1bObERAOgYR/Nx3GouoULm0BIwaWBYwYJLS2gPem1okExJyh/bMngzHqqNpCp12dxcUyMH/5TFdouYJPO+ZtdKoiy1yaymcs2Lpx7iqm3NPsK8IAZdJsWa3e+KK5+KL+9Pqu9na5n76CcdD1RCAQiP5CY6B+i6+IDZD1l/oCYFyyD4OdMkgD65DRvZv70lsuQTvIa2NrAe4qpqwT+qM/cmmcFOAiNnwsVZ2HK7wUN7xD+kWzDjq6+Muw9tN30OhpOgLhVDCJW9ae+t+Ldq6vKtJPcW8iIVoDX7SrxvuGevazb0hC7kn0fEHR4eAE+/pr53betcbOAnb08zaGMeXGG85voRsve5cEa9h4cTdb2GxZNKNMILdUXYnh3BZOtummSlP+WZBbKGF0TZhAzHqj1DYY0w7S9aWG81vhpDGhmN3Og2HmsjSoBoe4h4Vc1pTFPzs0l6TQ9WUwHBsWydIPV0g1lBvTDxkT/2ZMvONruqECGnIfuq7lw8hugyxgBML5ECvc4WuTz1ioSI9X15TxmUuAQbLn3Vv4zCBGJiKlwpZK0U8QKn8cTC/nAcdJz+CexG6ys4AdLBjGi/8YU/YRHsH6+D94Fx+USbtrDRtHQeap3fUBrW1gzEbDmfXG81vhPkJ//CdQSlysIBReuFRF+kSA0LIh9+uK2ZeyVQHsUjsU0mZT6gHozFyeaYj/k/QOxS2bjUF3QVMhay5J1cf/yY5WkqLd8xGcF4zC92Mp1O/7FM6WMah1ez+FEkZTr939IeERSDdVUTUFbEBKR4CWoBG9QvM5PjG4UVcXJ+/4MmXn15w5W5p0uLmyAEoqM05z7kG4YBKQBgM39Z/va/OTTToNKRQLpUqzgb3zZhgayrMO/cF2Z6E69wI0LDq3G9K5J7Zq6yshi4xj54H0CMLFnfWR2bvguEWSejSZlvc1jnXeBOZv9gnJjLuFkZNkC5/g3qc2FSVhpJBQehMyFeERZIYsIBBL5z0C1YRRU6nqfDgl0icSNFgQNta6+Q0XSUnfKFzmIQgdw9m+VnCFjzB2NvzfmLRLEDEew0lB2GhzwXnOCBaNmCces1QQNIKrzCGMWyQaPlc0fgUb+IGmwP4WBA5n/W2NWsTeHDjqJqtzu6BNFFqpRnQFxojlPM6+tTWIaa4sPPvHWyOXPhg0es5xS7yj4sQD2Uc3QUnCxg+yj6yPW/ZQ6u4fdA2V+sbq07++Hj7pGq+IOC7OhFf4yAubPoQmZ355DdKBI2fmx++EbGNZTu7xLVChrjij9OIRG7+VTuF5CsECRqdHcP9rMKivmx+oGJ/tLr0pwPBFQZkIiYLPcJgMmEkPKgsf0jME7HcoY7XZoqmtg/t2jCBgqHjKLcbEHZrtbzNGHQxHN5RDz3R9mWj4PK4OWNJcwhZuIJwQwNiQINz9zSUp7Gr5xd2she0oOvdM/b1/CtefrWrW90PYRIRL4jYNi16LqROwglfY96cHJRUZ8aETFsHXoEdIrEHTaNQ0QGHU9OVsSeiwsAkL4O8b5LOpsgjKA4ZP40Q0eAzrHN49MLqpIp+h6caKfL/YSQqfkIgpS6G86Pw+Lhqjtq6iJm9Q3984NQQB2oHbKUtfwt4EBBFyDz7bA+yWoB2qAZZ7BHNNASSpikzOow1YvaB74vErLL6aF1q9N9vTYcBBK1RtEZjF0nmP4gRBa2oJlT8ZOBx6ho8geoqdodwB5qKLpP8Q+HMUBI9k4z04CIahjmU3cK+IdPCpbDLuSKp5Yn32hnNVZrRva4DRcJgPA+Xgz5uYNh2r/AWrtg+uN0gw67sR/YlJ2vZpwoY16ft/4fK0yQAyzKU5QscvAJN32r3vjV7xOF+EcEIsD1+JtoyrXgfn5N8xq6Q2EtULHg/EE28wHP9JveF5c3EyF6CY9AkXRE5q/v1x9eaXdfs+tQRfagOBXzRVnqHe+IJdbGA7GH0z+2LS+udwhRfckkim3268sF29/ln1+mdgRL5SJwAVNxecN+efM6bs0e5Za92Z1WPwmVFK7o26Dj4qqQDHsbGhyunRKodHFEH0M+5zWHebDv9IYzBchI09xQZ8HJQExs0sPPM33NbXF2eApSuSX3l/LEMzZclHx6x60tfigRnu2pX+4XUFKerq4pIkNuJnYNyMgtNsn7rGGovTR5w2m/o3VDCifXDCI5BQ+oAY8wW9Dy4QC7zDHLgAftkRB7tNqTrPad907lV0h78VhI4RRk6C09f+/Z540o1chKUewvq09Ym4og+XbReqJ0a4tetcBswd5IjDdekNRxxlX2KKMexC9CW4pRQ+M2hoKM0qTtgvVrgPuepWyJYkHvSOGiNRetomPEKGEgJxXWFq0KjZUKc690JF2imf6LGG5vqwSYspkyF970+g30q/MJm7r9wriKtg7ZPLxsy52TYq4mCAsw34jHPDGLV0Q3mvux2EL3OJG+Hu3/mF1c5gI8AmPV1T0MI19KDBXJamP/4LTgrgtygIGS2ZeoujrjIJt0s9fPkYCbBLgzxhIVwQFxJgFpoCDaYN6l4yIEF8QXrb3E7UQ1osQQ9O9QUEgcMVN74nX/WW4qY1kmm3OfYeB4FAIBC9CEESnsHso1n2lVzHrkjjhNyD9IvuDfUFkNL0Mo7d14ZAIBCItrC8vxrBeuBnX3LpsQyza85KgW8kofJ3QFC7drARYCQVvcFgXVToFMoJWNjLfLoDQp5mQxYiEAjElcBlKtI3ivQKJqRu3dqfheOkgFD6CHyj2Jd0uvhmbFdBFnAv0wt7y50RcSA29Ecs9if2E/URFvQoRnbiyTfIavibfLoDQl/CPPi3uhEIBOKKsO4UPYIEfjGkyp+QuYOmdijGOBzFRTJC6QXKTfrFEEpvzOI5qrdp8QyYTzgBrA9nO4fMDvdT3TcMEgtYOQnz/xcm9GPTknAs8gNs3HmM7L835REIBIIgcbkH4R4Amirwiya9w0j3AELlBwYu94Es6RnMvhzrPxSOEkpfUG6+bZ9gK8BOJBVWv80cjFHb/NMDjJZ1duNiDBILmKP4fSzjbiz1Oix1JSaLxbyv48sRCASifyHYaHi4zJ2NqqT05j6QxSVKdutWH75MbIuTCrAdcOGU93zngOD2fc4gfQLMRQsQ+bM/Peaxq9MCNzbN4bGAXanGWwbwImWsT4m4ndiYw+xRtyl8uRXPRezR0Qex4P+ibeoIBGIA0KdL0IxRpzvwpXrj8+o/njDlnIQS/eHvTLnxlmOMZtOLVO1lqxcAw1ezZbW5JAWjqeafHuScUxpT96vXPa3+/XH98Z/YV6cMGs1fb2p3fdj862O0po5N7/9cveE5zV9vcQ6twG7WbH8bOodWbFDCPmZwbsLyuRHDaKx+L5s21bCr02zJJUKeYh05MS0dDIW9hgVZAgxUbcAkUdiYI5g0mj8E+NyExf6MaVIwYwUWtRaLZD3pIxAIhEtzWYD7RCgY0ahrFDe8J1v2oiHhL8gLoqaYctmQYVRNISaUkl4hlmoWKJNu91rRqEWC4JF8CXyp15WYso8rblqjuPVjRq82l6WzhdX5onHXKu/4DBeI6fpS8ZilihvfJ1V+ptwzcFR/8jfR6MXy69+Rzn9cf2aDpRtE7wDSCPbr+AtYzBdYwat8uB74CR/fS3FVRb6Y+9VY5e981krJh9i5EVj+y6ybp+Rr2H+Znov5QwAhwc6PxfKex9Jvxcq/wQIfwgSutxziuuSd3HbJIyMDac6vexdh9n9wN2XqgrsiymQ48sVjR7/8T+LWj5O2sWFDu4e1H21dOV/ULQrP7jbpNZDIPrLeMp+OzkjXWFN68QifsVB84UDqP9/zmVYwNL1z9TIupARi8HBZgPtgCRwXSqmqHO3f72n3fMxtqiIDhlIV2WC5mnJPCSMnctU4jCn7MIlSGH3Z3x4AOk03VoJZrNnyCqgvyC0UEip/gf8QrgIh9yS9w9mEewAGFjPDUDUFxrMbNZtf1h36mq4vYwxazbbX2ezRH7gmCIehSWJjD9TvwZrPsNubg//Ll1f+zLpEFlsCb3hfzxrH1essB2wwVvFrMKDQQm+M1mJCG+d/0IPhUrz06i2sHssv35YhehXKpM8+soGLYK9vqmPTXX8EAA2FUgUp7MJLHWUpxz2Ch856+NMxK/87esV/+NKuY+1H5hnAF3UHJvvwOsKyMzZm9k0wHzgjuCbtnVFNXlJDaYv1tsqM094RcXymFdDV0jd2dMajNWIgQb722iU3h0YdY2Dv73oPU8F5U8YR2TVPiWKmm7NPiEbMxQmS0TXS6loq/6x48k0WPyYsVEmKIGICVZrMvpQFgsowxqRdYD1DTYymZEueEw2/Wjx6CeuxmTKZMo9BV5Zml9NURRZGkFDBlHlUuuBx8dhrRcPnQhNcIBTFzoHmwjDWIXtvg4vluLhnrigbj7Cq5uTIYjHfm7HcJ7CKn7D6/Vj596yz4qCHsdLPMVqP6fOw4Ccxcy3WeByL+pBdSa74H9vKbQr7ZLfwdTYNcjvkG2zYH6x1C12JfLDGo/yJhz6PNZ++fBEESvZpce0OTJvBlzgz4X3hRjS9XAsfPuNo1NXFVdnnIqYsg3R9cYa+uVYkc8vc/0vAiBmNZTnn/nwnYPi0+J9eyo/fkbbnB5+osRI3LzA3wf7LPbE1aNTsY189DofKUo4pfUOgSd7Jvy5s/gjM6MwDv4WNX1BXlHZh0/8VJ+wDmzIobqZIzvsbaijNOvPLa2ajjhSKEzaugUOtax796vHaghTopzrnAgxk0qnP/v4mDJp18Peg0VcJxFK7fpK2fWI7q6Lze2FidYUpMCuuq4z9v9YXp4Ngp/7znaa2zG/oJG4yQMKGD6rzEhtKMryjxh7/5gmYQFNlgVHbCG25CsUJ+xPWv59zbJPZoCUIwZlfX4cbF6O2ySucF93Mg78NuepmmED20Y2BI2faTb46J4G7pNby0uSjoePmQzl/1ls/8Y0eJ1X52A7kHTGK69zhDAuQw4fPIHoNmzvZXnP2YYUNS2A2mIsv6k/8xlyKPSyMmmpM+htngxu3vPvDcdnCJ0B3qVo2oieHIGg4VZ0PhaaCBP2JX+nmK/m/xXFhzHT98V9MufHGtAOGi//w5X0F3k+b6/qf+n1suB4JuxrBWrd1uzHf21gjWDUDq/zVUqMlQ37A3KZi5+KwEx7Y6QjM3MSXtwbsY8BYYckgep3G8ry6wrR/3roRPie+e9YrYpTSN6y5it2ukXdqOwhzwoY1UTNWzX7ks+EL/lV47h8Qnpr85Nh5d8x57AsQy5g5N1/1+DeqgEhV0BBdQ1XuiS1XPf71zAfXghktlLnV5ifTlGnafe9Hz1gFwsONCLgHDVH4BM/495qgUbOM2ubWNdlR8i6GT1o8+9HPQZuhSdJfn4VPXjLj3x+QIrG+kQ+TbNuP3azAJnYPivGKHGPtavq/1+Sf2h41feXMBz4CXeR64AgZNy903Lxp974vkims84Ez4o7CeeUc2zjn8a9GXHNfVdY5z7DhcLcx7V9vD5nDP3mxiHFz1pEN6pqSCTe/0HryXG/W8jmPfdlQkkUZddazjlv2UFHCXruBuM4RrkuXl5J6giAkTjRmGV1bLBo2Wzyaf8JHeoeBeWoXhZcMHsk69pS5S69+mK6/tPYIeiaSyVeshgRdWyCMmkQofXCBSMiZv6zAX06T/kO4iEai0YtFoxaxnVAm0TA2HDeiL1BNxxgjZrh081T5M7toHP46q6y1O/lCW1TTWFtfl8OmBe4Y0XJlz2v55RVp7xUYpca07NcWog+ozDg95a43r3l5A3x8ose6B0aLFe5gB5t0zZWZZ3xjxtXkX/SLZY1Fk14jEMs1teU+UWM8w0YwNA0GXMCI6XAIVNxvyPiSpENg1YH0gg6BJEOitjB11LJHIFFXnK4KuByCDNqa9FrQOejNzS+sdU3rKM1VRTIPf5CusuSjeSe3nl//3rD5d7sH89Jo20+bs/IKG2Y9pG+qDRw5A9o2VxV6BMdwPXBY5dZ2PnBG3NHCs/+YdJpTP74IdwaTbl/NyS0Myh0FoBWY4CUJ+4ct/BeXtZ08lHC9XZ4kwxCkACeF1rOGaytRetkNZOkb4cLYCHCfvNohjJwknnAdGRArHHYVX4TjopEL7ML/CYJHcrH62VekQ+KMWcdxuSf8c4QSXKwATRWPv470H8pWJYWi4bzo2qatAgwIguNgUFHcIlx4hciAjmdQvTDjfze74hrxFjb6EOZ7K1bwOmaq4w/VbsfMdZj/PVjNZnZRujXN5zDvlVjAfZjfndjYE3yhFVDfMSdYn5RRH7Fr1OXfdGQiIxxKU2WBZ2isJcnoGqrdg4eyzz4F4os7vhw2/07Wx5AF2mzMj98B+gqqBhICJZTZADWhan1xRk1ektTdX1NbJnHzgn7S9/zPjZVbRldfpfQLt0nwaOrKZR5+IDzQW5s1raNwCcpklKq8wUKddMdrgXGzuE4A2364+ia9Gn7azsp6CO4nuERDabbVuuUAwfOOYLcd2M4H2nJH9c11Ixb/e9q978UtfUis8AAd5QbljgLQCiTff8S0vBPbuKzt5K29QVbuyfZZnnbCKyKOIMnmygKZhy/D0Oy1HT/fbiC2a4QrYyvATrtYyjDqWum8R1xSzAbJErTmItZwgF1wdp/DLjJr07GkuVjRO/xRgDbyK88Vv1jyFvQFbCuOrAew2r+xkOcw/7uw/Fewsq8wXR5/qPEYln4HVvU7FvBv1rDOewHLe5Y/hOhlwJgz6dQSFRuZDqw6mqYs245wqbuPUd0YNnGxQCQNHn3VvjV3HvzkwaFzb1f6hYGqcbuNBCKJm3/kwY/vB9XxCImFhiHj5qf+893xb5+GrvxjJ8NPQiCEcpueeUAdoQkkuN5a17SOAgn3oBiRTOkROuzg2n8f+/rJ4oT9lj5Y7PqBBNRUBUZzswKD3rarxrJc78jRkKjKPu9lEUgrqsCos3++U1eQajcf7mj4pMUXt39+4vtnT3z/HE2Z4VagoSQraesn3FGA24E1YtG96Xv/B7as3eStvUE10OAjXzyWc2zTqOWP6Zvq4MYCzujwpw9Fz7pB6u5nNxDXOcJ1sYkHbFDbvYaL6DmkR2BP41gNmHjAsb9g7rPZ57uDyjsYigfcLS5s/ihwxHS/2Ml8vrs4qp++4dAnD0y/733rXujqnITihH3jbnyOy/YlLhYP2GWxtYAH02Jpn4GuKofQE/O5Aav6c3CpL6LrMAx96scXGoozfWL4J6zdw1H99Bmtnxzb7vNCDEhsLGCjjvWGMVidJ/YSpFdIT717DwwL2PdmLOJtLHnZoNs8hSxghAuCLOC+ocUz4EH7ykwvgixgjqp12OkotHUZgUAgrFyWB5wQML3jDssQv86YwroFNuWeNpckc4WOhDIZzm3hPD87F3BH0/tvVyMQV0RdXVyZwfp85VDXlBSd281nuoVJr0nf+1PxhcvbnTjsBnIglZlnknd+ZegFZ402jja7Sed7aO+6tUnuia365kvvESAGIjb2GSsVvbtchpNsQCg+4zhg0rhA5Jy2JtzW8CkEov8oSTyorr38Pr3ZoCVFrKOobnPmt9dlHv6qQJuAGRbsBqrOSUjY8D6f6QGNZTkpf38TPHoO6eg3CSkbR5vdo0s9WK/boU8euJLnZ4Yy6h1+vginwsYVJY4z6loHajCtqTOm7GGaqmhdIy6Wkb5RtLqOECtwqZu5JIWBO8b8c1RpGuEdRlcXmDIOExIlHIKGjEFjSjtoLrnIxmsUy+EfuCknHqTMlLofY2jCzde2DjQhpCqqMlvgPxTqsOXph8zFF3GCJBReULPFWF4h3MvEbQ9hNppz40nfSMdpOc7Ntke4hCtKRHs4hyvKzEN/RE1fQYokuce3eIWPYF+DiRwtEEsbS3Oyj6wzNNeBJOgaa6qzz1VmnSWFoqrMs/AXBLoCAiDz8IMebGvmHtucf/pvuadf8OirqrLP5Z/6C5rUF2e6+YXbDiSWuyXv/FrXVEuSAmhVW5CSe2yTprbMPXgIjuNF5/bQZlNxwj6viLj2piFRst5XwKpOtLzS4xk6TOEVmHXoz/K0EyBjYrmqdWX44845thmE3zNsOIii3aDNlYVZh/6Ac5K683+Y0HljeQ5G02XJx2Am0AQmk3NsY2N5rntgdPbhdXCCbgERApGkvQlDD03luSHj5lekn6JMBtbRx6UpEaQArmF9SaauvkLq7ldwagd33fRNtSWJh6CyKiiac5kJGLVNUBl6U9cUQ2XaZNQ3VnuGDqfNRjCFS5OPqPwjBWIZTMP2VwNXoDb/YnVuQkXaKe/IUXCOUN/uEnEVanIT4QLmnfwLsuzF6fCJI3JF2Te0VJpL79T3HMao1W57HbSN1jWZLOvPgDXMPiT0+z4FNaXqSzUbXzRmHSNUfpodbzMGLWihdtcaMMdxmad21we0toExGw1n1hvPbyU8g/XHf2JDCjKMbt9nGG0mPIIxkx76MSTuZGgzG75w2+uW8kDdsf9xEQ+tYzEGtW6vJaZKO0OwAZoc+hi8J7fVCITjYP084Dh54vvnfC3Om7KPrCcIoizlWDJrVl6VdWRdbX4yqPLZP98BzQDjOOPAr/Al7jd04vkNa6C+XU03/wj34JjwKUtBcrIOrwseOzdxy1pL7IEWA4kV7gxlHr7wX36xk6GH9L0/c4KddfAPqJmx/5eMA78pfUPbm4ZVmaQqH/iqiJ17u3vw0CNf/Eei8vaJGnPk80fgvrp15Qub15r1Grl3ECiZ3aCgcMe/ezpgxIzGikuvmMONRXlebX4K3DFo6stBbmFidcXpwWOu1tZX/vPWjUrfMKFEkbAejPh2Jww9uAVEwXWozAKpjrx8GYWS4988BfUFQkn8z6sJUmi9bnCn4hU2PGLqtXCJuGkwDM1VBv3mKjeUZkFXUA6nLJQq3ANjTv30EjuNlr8aqJOw8QORTNVYlgP3EFx9u0vEVajMOL1vzZ1SN++ylON1BancuIj+xU6AWevQIZjB3PSJFI2YLx6zVBS3iC+1QRi3iI2OMHYpLpJKZ/5LGDNd4BdDN5abipJgGmCYEjIV4RFkhiwAf17zHhFGThJGTaWq8y0dYAyOC8PG2rrQgkFJnwjR6CXCqCnSmXebso5z5dxYovEr6KZKjKbaHgLDZAv/Kxp1jSOf2jrueiIQ3UbfVKdrqoav70m3vaIKiKJMepqihFJlyq5vZe4+BWd3sdoQEAlf0CMX3x85bQVYewZ1/bgbnwXzztIBY1dTr673iRqr9AlJ3fXdhJue8wge6h40xD92st1AIBsmndo7coxIrkra+umk21d7hA5jqzXXQk2DpmHyna8HjJje3jTkXkGW0TFSJDZpm32HTCxLPuoVPjJswiL/2Ck4TjCUqXVloUTWXFXkHTFK6RdmN6jF5sPBbOUCS3BAD8MX3hM0ajY0gTpQwRLwYB/IKqhjTf7FgjO7QsbN63jCYG6aDdrRyx+DWVmn1FxdpPAJhp6hCVwuMIgvXbdQk17jGT4S5NbqLasiPd6uMki7V+QYKDeo65rK8/Ljt8OJs9No8ath5z/06tugodiyAFAQv7P1JeIqSNy8Ryy+PzBuJnybopVtJ6GFAHPLs47BZCAkSj7dFuxTW0Aghr8YSwELWKLQEIxaUFn4kJ4hpMUhJTsxy79UvhWOS+c/xjrI2vQSH8/fAqNtxC8NigvEjI73Vsi1Yh/H4hZxbXMIscLxG6Yct6KAQHSb5qrCwJEzQXRBJCDLOkp09wENoE3GmDk3x8678+r/fiuUyKFayFjWWTokguJmgQ0HRpV3xEjW+VTLmg0lWe5BMWajHrRc6u4HVheYwkrfELuBQC1wS8A+kGH46xTJ2L/NemgbHGsdonXn1mlYgYEwnPUz21ieqwpkb7iNumZSICKE4taVRy55ADTs0KcPGtQNdoPCPcfcJ77LPbk19/gWrjJg7QHqgGhl7Pu59OLhkHHzCYKInX9X1Izr5j39Y/CYuR1POHziYk0NGxrVtsOa3CQunlJ56gm4OJDgrhskQBQ5T1hWrJWLLxzgKtcWpnqFDYOa0TNvAKN5+r8/YEW95a8GqlmHayjJ9Ika3f4lYuotFSDB+fKEOoh+p6UF7DgFAsuSqilgvS5QJqrK4mG/c0BDkErx+BUW780LOY/Q9sBffEM52NbS2fdy8fw5wBo2lyQzZgOkTQUJZOAwrtyOTg3hCBx5Q4NAdBewpdyDh45d9UTCpg8hyy2Zgp6BfILNp64uqco+Zw1aABWsnpC5hF1NKK/JS4SvcjAoKZOhOufCuT/fIQRiaGs3kFHbRFPm+uIMMIUxBitLPZEfv6MmLylk7FzrEB1Mw0p9UbpnKPu3DFZ1SeIhEJLj3zw1cukD0Kdd5brC1LLk42DhSdy8RFBuO+iYq7OPbNA310G5xR81CwzXWJZbdH5vRdrJyswzPjHjawtSPEJiQcaaKguhlVmvKU7Yz37ftDNhSIMkg043VxfDPG3nD7Y49FaSdOjiji/BloUS7rpBAqxY+GjrL0f0slbOPPCrpTLvHVqi9IQ7A4xmCs/+AxfT7ldjHc6aaO8SwU0M/L5Ecnf2BqKl109EP2KzCQt+5yYd+xTWERAyFV1fpjvynTnvLOkdgUsUoI5USQoucwej05pgjDpz/jnRUNZ5ujnnFOkXI/CPYQwa3YHPTdknqcILbNRenGgd5ddwer3h7EZz4QXJlJsJuQcXLZhQejMmg/7w98a0gxhtksy4EyTQOhbItjF1v2jEPELh2cEQDgTOmt3h1UPQJiyXxgk2YYHq+A+bogqIAKPQLSAy9/hmUCO5V1DAsGkliQcNmkY4Ct/gEoU7Z5/pGqqgBGQMEiAYYoWnbU1SIM4+uhFMQLBtvcJGlKefipq2UhUUBV/9dgOBnW026GmzEboNGD61LPkoIRCOvf4pUii2DgHGXHvTsAINpe6+oMEeIUPAcK/Nvzhkzs1+sZNBHe0qixXuoLjQ+ajlj4JtajcoxlAwUMDw6WBEcvWhB/egaMpkBPt14m0vQx3vqNFVWeflHv7jb3pWU1sGY0H/Cq+g9ibM/pUrPdyDhniEDNXWV0pVPtYpeYYNBxXHCSJswiLoFjrnrhsIoZt/eFVOgnfEKMGlYOEeocOaKwvhu81k0EZMXkJTVHnayYipy6AhDF2TmwjzVPqGWacBCfYeiCC54eBEBCJJB5eIMhrEcjdVYDQIsNInxO1KFjDahNU3XPaEBTDaeqrB9cKsgsmr/vMpxa1rnc3iJNx8uZ3YPWLA+IIenDiZJyyw7c7+8dbsRz4HfeKLuoJJ11x4bg8YmpNuf5Uv6mVgwvE/vTLrobVSd3YztotyxetWmnTYsqW5OvPQH9PvfR+sdrCthy+6jz/c5yBPWH2D3SYs11uXoJuqNJteEkZPd8L1XrQEjXAqGIYuSTw08ZaXuqe+QENZjknbPO7GPopGxU147KonXFp9gSteN4nKuyTpEFjM0+55t7EiD6z2YQvv4Y8hBi4tLGCMMpmr8tgHt4ieg+Ps2nvPdxsiC9ilQb6gES4IsoD7BjsLGFlsjoTfs41AIBAIRCtaCjCrGUiDHYPlrScU3QKB6E/UXfNNzWQd+tOk1/C59jFqmzIP/Ja88yt9Uy1fhEB0nVYCLOyRh1jEZdCr7ghEf1PS0jd1x1iexzGdcVJRV5jqwfrFDDr61eMMemaH6C72Atxnq9CG+HWmnFN8xnEwBo1m44t8pl/BBUiAEYge0VxZmLzjS85vIhidGft/zT66oSTxABipusaaivT4/Pjt2UfWMzSVe2Irm7BooW2r2sJUvyHjKZMh+8gGyLIhlXZ8WZOXVHrxCGSLzu1pqshP+fubmtxEyOqb6uReQQQpsJbX5vPR27hYTA0lmVxD/2FTfWPGh09eYlQ3MjQSYEQ3QUvQvQZyg4VA9ABb182grHZ+ldtzcdzS4XML39RlKcfsPFfzfpVjJ8X/sppzm9yi3MYVNttwzNXn1r1rqcBCGfVpu3+AtiDYXAkC0VVaWcBgt/XgySUYoMbkPYZzW1iPGXwRY0w/BCXw4aIC22EuTKSqchmj1nrUXJICJXyioRyaGxP/5sP9UiZT1gmqrgR6M5fy/sTZQS/uNpzfQtXz3uAAtsPk3eyObtpsyjrOTqk8gzsE3dJN1eyszm9htI18YVkaO8O0g47aBI4sYASiJ9i6bm7tKrk9F8e2rcCitfFNHdnaczXnV9kncozVbbJ3RFwrf8uMXUMo0jfV7nn3FplnwIRbX7LUQSC6Q2sLuPsbd9sMRqQ/8QtdV0Ko/I2p++AnV9OKKe+M4fxmqM8YdcaUfVwhdUmAWwcyunJkJA7KpN35HhvcECcM57fR6lqorzv6A1vf0q1uz0cYZcZIoWbbaxjc+pZnGuL/JL1DcUc544SvASTACEQPsHXd3Nqvcnsujm1bQR2rb+o2PVfz7p11zVKVDymSQolHyFBrOedv2dqQMhnKUo9zo+saqkLGLwSNt0ZTQCC6Qat/PTjRbRFqMxgRVVMoHrNUGDNN4BeDyz24mhzmggTjxV2yZS92sPPLLpARWwQ3uh1GRmLgr23XGtGoRcLoaZAVT7xeGDsLJ4Wg0HRzjaW6pduR88Wjl8LQrM9qC7jCRxg7G/5vLkoyF17g1Lq74GgJGoHoAYyt62Y7v8pW18etXBwLbVvZ+qaGaq09V1flXKgvSj/z2+tRM1Za+7Tzt2xtmLj1Y4FIBhXgkK6xOmD4VMs8EYju08btW7fdF7cZjIh0DzAk7mS9LjeUE0pv7igHrvBi9GrMbOLzbWEfyAjS5BUiI0E5LlXR6jr2KJjg8et0B74EqWa0DVwJYG2LS5VgVQsChoqn3GJM3KHZ/jajb6Zq2EBJdEO5pW53wEW8i1cEAtEtcM/Q2MKz/4SOXxg0avaQq26RefibdOpJt73iN3Qi3GPHzr3Nsm5MDZlzM9SmTMYR19xn10rhEwI/faLH+sdOATt4yl1vVmTED73q1rhlD0Lb2sLU0csfA1GHHsImLrb2CdYwtII+IeEfO4kUSibf+QY0BLPYIziGM3kps1GqavFthkB0g5aesCzQ6lq6qYrPdAWqukB36Cv5dW+A+hrObWFMOsnkW9QbnhXFLWL0TcIhMwnlZdcqhvh1hHcYY9Sack7Jl73IUCb1H08qbvoAEwh1uz4QREwQjVzA1RFGTwXbV73hecWN7zFwj7r9bfkN70APxsSdmEAkGjGfqsol/aKpikzDxd3S2fdBBdnylzVbX5VMv0sQNEK94Tn50hdwmbvuwBeC8PHQG3QL40pm3s0YtJrNL8tWvgb3CoTKD6at3fmueNrtbOSGnsEGG7Y52R6BPGG5NH3iCSutXJPRfjAGRGvge+/VB1au/ny9QHSFR0WNjY3bt28fN27cxp++vOn664ZNdnDIFuckNkA2HAVj6H3aEGDGqKNqCuH/fL4rsMZu2kGMFBIqX+nch3GhVLvnY7quGBexi8yiMUuFUVP4mpfEVX/sJ7C5xZNuAM02pR/Cld641A2Es/MCrDv4FbeMLJ3zb8I9kKtAN1Zo/14jX/EqCLwx6W9MLAOrFPrkBJjS1NK1xZhRK5q4SjR0trk0VX/iFzhj0i8KJJyzsHsC6RlsXQzoKQ2HsMajfBrhcoSthr8yPo3ob37dW3zHAvb2Wq/X//zzzw888ABX3gEGg+Gbb76pr6+fPn36vHnz+FKE00KbQcIYk4FNUCZ2U63ZyB/CSYyEjxCHhEAIisDu1OlXd0ltCDDcHJorMuEnn+0BYExrd30AwglpqjzTcOEv2eI+cuPeAZd1vZfAcYFfjOPD+yMQiJ5hFWDEgIKhGV0TbdBgBg37LnhnxQtn/xOIcLGCDR3bH88N2zL1HLeDl5B7kj7h6nXPqDe9pD+9Tjx+JX9gQMM+sUbqi0AgEL0KmI+gu/Wl5opsqqEc0gxNdcV0ZNgeTAYwFKnaIqoym26uZswG/mCf0JYFbInxB3PiM4guQsjcCfcAPoNAIJwGZAEPEMDk1dSDSDEMKC5f5iBwXCwjFF7d3ozcJdp+2OkoC3iQgrxAIxAIRG8A0gsGa2UO1VRlsXf5YsfBMAYNVVcMNjEk+LJeo53dRiJp/z6admVw9A4SAoFAOBxG13RZensV5rIMY1RHL8r2kPYsYFHPdwIPUnDcAUH4EQgEAmGFMtN1JVRDWa9Lry0WGTZX59Gaer7E0bSrsoSj3qIZZOASBfzgMwgEAoHoGYy2gQIV1Dd3ZYOV46BpurGCfTXX+jqT42hXgHExWkftDgRaf0YgEAiHwDBg9VKNFX1q+LYFY9Saq/MZg5rPO4gOBFiBHgN3FRyuGGsBIxAIBKJn0GZ2J5S2sX8M39bAXUBdCa3hnRw7hLZfQ+KgagoYoyUIYL/AMLrD31FVOYy6FhNJpXMfwQwaw/mtDG0mZCrpwidwoZR1KonjVEkyrakXxS0Sj13Gt+0ncIGICwiBQCCcEPQakstg0lP1pUwvrPr2FIu7cMLdH1J8SQ/oaKcVawT3H1RlFmPSKW5aI13wX0HQCEHgMFzmLluxWnHj+4TCx1yYyFVjNHXy695Q3PSB8eIux96bdAOHuZ9EIBCIwQq73ltT6IzqCzAMrW0AU9ghdnnHAix3iMg7Crgh0J/8TbP5ZVMRr76AIHQMhhO4WEZ6hdKNlXxpv4CjF5AQCASiR4D6UrXFrA9nJ4bRq6l6B2hwhwIskmJERxV6F0JAVeWqNz6vP/2naPQSdkV6/2fCsHHyVW+Jhszk61hh4HAzH2Swn8BBgfvEeQoCgUAMTIx651dfDosGl8L/+Xy3uIK+9uPLSIy+mfQMEUZMYuWW2wInENP1pcb0Q6ack5YqLIYzG4xpBwznt2CkgPSJ4Ev7BVBftG0NgUAgugervoUuob4cbPD4uh5p8BUEmH2o2U+iQteXweigqbhMpTv4JVVXIlvwOEObMbNBMuff1pC9ovErMcqMCySya1/qX+chhBQ9AEYgEIhuYTZRdcVsLCOXAjSYbqjgM13nigIMVl3/qBqta+QMXzayI9wFSJWgxOJxK0RxiwTBcYRnMFcNJ4WiuIWiMUv61381jhNoBxYCgUB0B4amGkpZ+8oFAanqtqusjl5D4qAbK/tndzFtNhWcp+tKcZFUEDWFkHvw5TaYS1LY0EOXxLgfIWQqwj2QzyA6zZZjZRpdP79ijxg8iATETVcH8RmE00DXlbCOrlwXHCe9QruxCffKAswYdZZ1+Z5u9xrQ4KRnsMUJJaJroPcyEYhBDq2upZuqe/Ik1RnACQHpHY4JhHy+c1x5eRkMUJzsWqeDDoJE6otAIBBdhTFo6GaXV1+Aoc3d2BTdqee7uFTFpxBtQcjQ9UEgEIguwrBxDgbM8ipj0tHqrj2u7ZQAE1I39IJNu+DsBjE+jUAgEIjOQTdWOqm7q+7CWvMmPZ/pBJ3b4SwQ4UIpn0a0BCfRxUEgEIiuwS4+6xr5zICBDd9U3nmbvrOvGFk2ISMjuA0IRRvbsxEIBALRLgNr8dkWxqSn1bV85kp0VoBxqRtOCvgM4hI4QeJSdz6DQCAQiE5AN9cOsMVnW1gBpkx8pkM6K8AAIffkU4hL4HBN0NNxBAKB6DyUidb2c+S63gXse/bFqivTBQHG5e54v/p6dDZwjGjTPQgCgUAg2oNursFoF3M52VVofVNnoul3RVBxAkd6YwMuc8MIUmOg9KYB/o8JgUAgHIPZQGsH3N6r1jCM5f3mK9A1i5Y1+NCKKw+OK9g1eTPN/H66kkaewrpIZpGaT2FYs9ZcXteFvfsIBMJFoRqrQJ34zICGMWgZ/eVvuTbp4pIyKezHAIVOBS6Wc+EfVFLBwhGem853asUfYaWwUptVzP/r3Hi4VClFW/wQiAEOY9IzBg2fGfgwtLqGT7ZDl5/pEkpv9unnIAfHCaUXn8awYA/xiED57pQBva3A0cyf4LvvPNwLY7llmkBviQIJMAIx0GHYqEGDaLGQveEwavlMW3R9U5VAzDrGGtyw5m/LwBcgwDIRcbbAlQN69C04js0e7X0ksWbfuaqFE/34UgQCMVChzYzrP/01l6TQdSV85oowjOWeo126LsDQxs1ncD8Jxkk3Xz5pw6wh7mUNhrzqK+98Q3CMjHCLDpbPGuWN9hUgEAMeWlPPdN78panmnx5kzAZIGhK26Y79jyvud6iSFKqumM90AjbMYvvvBHdHgNknwYP4nWA29EI7wf+vHe19MrepqrlTr2AjgCdvjB4ejnYVIBADHYbu2BZsD1PeGXNBgnT6nXze5WCYDsL1XzkecNvQFFWZAz3z2cEDjgt8o+AWhM+2wkQxv5yquGWSr0xE8kU9g2ZoAr1+7bKgXx8CATC6Rqq+jM90BrCAf3lEuuhJ/eFv5ctX45bnnsbU/cbkPewWHLmHdO4jUGiIX8eAGFVkgsiJJ1xnLkqi60tIvyHSOfcxRp1290e43IOuLcJl7sLoqca0A5hRK736IdIvRnf4W0FwHBQyBo1m00uKW/6PMen5+nXFuFgpW/wULpSa888Zzm9laDPYXdKFT0AJjEh4h0FDbpqdgiAFfjFtLht3V4DhgqprqSZ2E82gglB4syvwHaIxUBvOVd0x1V9AOGBpdU/6b7vTf+MzCFdj7XW7+RQCMYih6oqv+E5OCywCTMjcReOWc2pHVRfoDn0lv+4NXCA2JO6kmyqls+4FOaS19dKrHjCXpOoOfCFf9SZ8RWs2vyRd8DguVqj/fEq29HnSK0zz1xsgupKpt5rzzpgKzoMGtynAfH3vcP3h7wj/IaLY2WBnEl4hMCKUkMEjoX53BBjHSfdA7h7Cju7fm8OdwmDzDo0TJGF597dj5GJycZzXxnOD7u4EgUAg2oA2d+/tI9GkGw0XtjMmdmMNVZULksm9/CkMHklX51uqYILQMfDVTHgEEp7BhJLdnwQazMXlJeSeoKZsiXuAIGwsW+Lm20GkBL4+JNwDMMvjZ1Bx/cnfNJtfNhUlWqp0CzBz9W3vz+3B4hics8of/sdnBzzwW3Tzw4hOLSz7uYkmhLv9fbGzMTEQCARioMLomroX+EgQPEIYNVl38GtI4zKVVcZoXXObBmXnASG/cjQIhtHt/0wYNk6+6i3RkJl8Ybegwfpv64ltj55O4RIlIVXwmYEOLpLBvwA+0wlifKXeCuHJ3EHgdA2BQCDahwYB7i7iscsxo86YslcQNJwqzzAm/W3KjdfH/yEatZiv0S1I30hT2n5T/lndgS872swkENP1pcb0Q6ack3xJ92Bo9i6kFeRrr73GJ7sFyBKja+ze3Y0rQRACz5BOmr9Wgj3EqWVaE8X4KNvdtHVFcmsu5tRc5DMIV2PRsNv5FAIxODGbOuMVuRU4IPAfyn73hsTRNYWCwFjh0Fl0TRGjrRePXioIGMrVI938OGsYJ4Wkdxhf6BlMiOXwjU36RLKHLKvKOJRAWiiBaqRnKC6WgbiKxy4jpCrSNwrHCWt9gFB4EQpPYegYqjoPZiIcNsc6kDXRNRiGfYOmJd3fhGWF0TZSjeUDW4NJlX+3A1GsO1M1Z6i7v0rE57sI2oTl0qBNWIhBDq2uo5sq+cxghr2fGIK1fCfCAQIMULVFA9jDJ1j51hurbkAzzC8nK1eN91FKuvNiEhJgl6ZvBDi1uTmjGXlhQ/QKKwMDe/KokqoraW8L0mCD9AzBJS0e2jpGgDGz0VyTP0BDPOIC34j2PG90Ep2J/vN05R1T/YVkl/esIQF2afpGgDeXlcGHzyAQDuWPCRP4VDdgGKoiazB6jGgLdlm7pRfFHm3CuoxARKoCwMTmswMGdv+6fw/VF5AKieVjvNefrRrwz8oRCATCCmPUIvW10vpNaAcJMEiV1I2NFjywIOCkZO58pmd4KYQzYlTbk64QnQqB6C8Yhkn7+eeU777jPqk//ECbzfyxdoAmuX/9xWd6k9NvvtmYm8tnWlJ59uzRp57K37mTz3eFDrrtPF26CMbm5sOPPw6JY08/XXX+PFfIoa2oOPDgg3ymK3Bn0We/iy7RcSygwQZDGTG6xd+UwwQYAOOa22Y2MMBFMgLMescR7iUJ9ZQcyWrg8wiEM4Hj+PC77hp5332V58+P+Ne/Rtx7LyG4kqcdms7dto1P9xMVZ87E3nprxNKlfL7v6dZFmPnhh77jx/MZCzJ//7lfsy+8dhMn+F20pmverwY8cJekb7FZqqevIbUEJyQK9nk7TfEFLgtOCkivLr93dEUCVKLcKp3ORPsqO7spGr2G5NL0zWtI6c3N8OEzPSb/778jFi/GCeL4c89VJyY2FRS4Dxly5q23GrKzM9ev95swQSCVcjXztm8vO3bMrNUampqSv/kmdN48+IbZc+edYfPnn1q9urmoCIy8rPXrA6ZNg8pn3nzT2gMcgg6rL1yQeHrKfPmnYhe//rryzJna1FTvUaMKdu0qPXIELHKBTOYWHl569Kh3XBxMJvGTT8IWLICxuJpCmSxnyxZNRYVQLk/89FNutmJ3dyiECmDHh19zja6q6uDDDxsbG1P/9z+TWg1dwVGorwwJ4boVKhS2c2Mo6uRLLzXl5x994gl5YKDc39826x4V9fcNN/iNHw8z56ZtvQhwlD2ptuYAdzenXnkFhoARjQ0NEUuWgNmqDA6GVuc/+KA+IwNOExT06NNPRy5dWnPxYuqPP9alp2dbLh079JNPaisrczZv5qZdcfp08rffVsTHa8rLvUaM4M6i9Ngx6zRESkcGOFkVGMinugrD9Nf+Z7C8Dee2CAKH2e067ndwgcjWTHX05AiS8Ah0+YfBOE54BHUQcaEnzB3mkVGhLaln/ZwhEM4MQ9NhixbF3nZb8cGDYK6N/Pe/QZhBb/jDGBa5bJnU1xfKQ+bMMdTVgdQ1ZGa6R0YKlUqQMY+hQ+GQ/5Qp+Tt3Fu3fb9cDdD7xhRdAP7iuIFt2/Piwu+4afvfdoP0gUVB50osv5m7dylWoSkwECw8MR0hba8Kdgc+YMSBafhMnWmerDA0FCz7ugQcUwcH1mZlQXyCRQOVxTz5ZtG/fqIceGvv443BbYOmVxW5u0Ln/pEnQPGj2bO+RI+2y8OWwZNMmVVQU39jmIsgDAtqbA9xMgHBCdsiNN/LNLID5roqOHvXww9brAKKV9PnnYx59NO7++4PmzOGW1kHsRz344PhnnsnetAlucdJ//XXKa69NfP754gMHaCPvzsl2GlxJv8MFE3QspqwT+qM/8pkOISRKJ1Qizq2mFcffHeBCKenuyhoM6qvyt4u371iuG+tzKKO+Xss+DDCa0b4shJOC4zjYf5AAI6zsxAkw5sCG8xo+nDvaAhwPnjOn+NChwn37IpYt48o4JVAEBurr6lr3AIaapRYPiO6Y//xn77/+lfbTT5DV19ZC5Yw//zTr9VyFwt27wcImBAK7mlasswUK9+6F5qB8lKW52GKtCsRiLgFYuwXs5ibz91eXlYHOaauqxCqVXZZv0w7tzaG5pIQ7X6mPD26zsB+xdCnctey5807ro2iQcMpkgjsYSEs9PRvzWY/HpEQCPwmhkDabwYgHCzv1hx9Svv8e7gwwwrksvBaY9HA/wad7gLksDcxZY9pBuqHClH+Wqs6DLFVbZMo8ylVgtA1sGi5c1gmqMseYtAt+FZhQzJq/XGFdCTQxl6Zy9WFWxvRDUMJ2m7KXL7RAlWewhcm7rXcPMChXEz5dCMXfDozx8j88oFd+eeyGLDc/+MfI510Kdqe4gzZetQdcmJsm+v51ofpwZsM3R0v50oHI5LAFE0Kv5jMWSEKwaNjtIR4xfP4Sw/wnQvmowOl8HuFMgJT6jh0L1hV8wNbkS1sSOn9+ydGjNUlJYJJyJfp6NgxqY14eWIGd6QHkZMmGDVUJCdqKisOPPz701ltjb7mFP4ZhYL+CBcxZtNaauuo2XCyxi9Ll5TAQmOB8UYfYzQ0mDDqX+v33E597DoTQLsu3uRJ2c1AGB2ss74nBhBmbrW2kSAR27binnsrauJEvIghWZS0PFHR1daqICK7YilAuF3t4DP/Xv6DzTj2n7z+u7Gy5E5jLMw3xf5LeoThB4hIFfD/jUhXpE0HIPAznt9FadkuNMf0wJGA4w5n1hoS/2G9Y0N3UA3CIKzSe30p4BuuP/0RVZkOh/sQvIKVgaBlT91kiGvAY0w7oLWMxerVmy2qMphhNvXb3h4RHIN1URdUUdMkbcZvgIP428fl76+6JkHvAlXI5DQbpZeNp9D4iASEUEN8fK0st1Qzgd5NmRq+YEr6Iz1gQkZKFw26P9BrJ5y2oJF53TXpxQextE8Pm8UUIZwIMteqkpORvvrn41Ve224bBGFWGhFz88kvQWrDtBBKJKirKKgl5f/2V/O231YmJIVdf3V4PViij8dz770MFiacndKWKjEz/+efsTZtAorgKkJj6+utn3nkHxrLWlHh5cUdt8R45svLsWZgVCDlf1CF2cwOTXV1cDOUXv/mmNjnZLgvfn39ff317F4EvajWHgGnTwJYFg7jk8GHi0hkBhXv2QJ2M33+PXLKEKwEbesxjj53/8EO4dDBc9KpVXLkVdgHg0UdPvPgi9Jb55598actpJH3xRbZV0fsPu+XWnoArfISxs0GASZ9IUBZB2FhcqhSEjjbnxsNvxJR9XDhkBldTtvC/olHXtNi+IxBL5z0ijJwkjJpKWWIoUTWF4jFLhTHTBH4xl10cQj9pB6VzHxaETxBPvB60ABQXTGdB4HBh1BTxqEXQJy7p6cN1Br7uTZeNYAc54mgHurmajf3kIgpDSFXsA+w+obTB8O2Rstxq9h/oa9dGRPvyu1pa49KOOJ6e+6XepP786LN8nn0lWvHOsk3bLn5zJId/tgfcNuEZL7m/SCCt11b+cOp1vnRAMKgccZx5662wRYv8LH4bjj399KiHHrJ9VuoqnHzppRH33AMzB1Uu+OcfMEZtsxOff56v52hAqs++997sjz/m890FvtKPPfXUpFdekXg45r3QbjviAOMVc8RLwOayNJBGWtsou+ZJc34CVZEpmXUPlFPVBfqTv0qm3QE/5ctfYQwa7fa35Te8A4esadtCY+JOTCASjVygP/wdJpSQvlGG81vlq97AhZavX5pW//GE/Pq3OWdVut0fCYddBXazdse74sk3mgsTQR3EY69la/YMsPEIpTef5v7XS7AjuYgdzJrsfaW+QJC7+PXlEW8sj5g1xJ2T4UFLhNfwcSFzNid9yecvISRF7lL+nynC+QGhqklOtq4/uy6R114Lxi7YlzmbNg254Qa7LF/J0ehra5O++irk6hbPa7qHoa5u6C23OEp9uw/7LowDTC+qtgiUUjrvUTDx6eYaTCi2Pp1lPQSb9Ibzm0Uj53MlnYKmzRWZhHsA3VQhW/Isr74AQRBeoaaiC5Bk9GoYl/CJMBddJP2H0I0VguCRYDRzFXtKHyxBW7GoPRskmc87IThOKDxtnwT0GZE+0vtnBS4YfuUg/wMVuPYrRz8UX7CntMF+WfLauPteveY3H0UQn0c4N0KlcvH69db155kffuiK5i/gP3nyzDVrRv7731PffBNOwS7LV3I0Ei+vqa+/DmLP53sAdNXeU/a+xPZJZ09g9M2aLavV65/DFV6kR5DAL5oqz1BvfIF9wQnHhTHTqbJ0QfAovnZnAKH1CDZe/MdckKDb+4kpN54vh0s3/XYwtTWbXtRse1085WZC5g7aby44b84/Z0zZo92z1iGL6raPxnt3CdoKo2uiGsqccS0ax9nYUk7sw8vVl6A9ZX5ljZfFlcDJCK8R1iXoyeELrx153zv77tMYGqGy7RL07OgVUyMWf370WbXBhV2XIF/QCFene0vQrBFZxz4771VMWcfMFVnSWffy+U5Aq2u1uz5Q3PgepKnyTMOFv2SLLz8js0N3+FtB6Bhh5CQQL+3f74kn3QiSzB/rLmzYRL9oLt1HW9hxqRsbf5F0sg17BEl6BDuz+g4AzJSxTltp/dRrq/gDcL8plC0d8S+4wwD15YtsOJKz7b1997u0+g5OKs6c0ZSX8xkLJrW6aP9+PjMgKNy71+4cbaGMxtQff+yMd0x9bW3HV6b0yBHbvV0cV2zlFFAO2AJ9BRjGmHZINHQWn+0chNyT9AlXr3tGvekl/el14vEr+QNtIRwyw3Bui2bzy+oNzxGeoaSP/ab0bsBQl7fB95EAA7hYRnqH9+r7tV0CF0kFMJ+WwaEQDqdKXfzHuf+zfjYlfsEfwLAFsbepDY3H87rjxRfRLzAUtfdf/+Iz7VB59iz3yo2VgSHAnTl3jvRfflGGhnbGO6aupqbjK1Ny9Kihro7PXOKKrZwBpg/8IeK4fMVq0s/+ncYrgOPSqx5U3PyB4vq35Ste7bi5IHA42MryVW8pblojmXYb+2Jxz8HBDOc1uO8EmAVMb+9QQuEJl4Av6RdwnF3c9wrFBN0Mko9wCHEBU/3dwv5v5d9rr9sNnyBV5MiAqZCI9unKEx1E75P3119cbIa8HTt0VVUp330H9h9zKXgDZ6JxWdu3X6yt+LzFnqtNZZ0hwCFoCFINaZDnsuPHwabkKlsTcAhkRltRATWhAtve0oNt1naI1sPZUrRvX31mpnVQwLYrsCnBcIf5w/Rg0Krz5zN+/52hads6tucuEItJiQRKTBrWta+6pMQ6pYacnIrTp8tOnICB2uvKDtZlx/ffQ1e2/Vg752jd3NqKzzsbNnYewg6rEdy3AsyCE25+IH54P4kfjEt6hhDuAY65l0H0gJ/OvP3FsWetnxpNWX5tKiSK69mX5RFOQv6uXWa9PvaOOxpzc239HZ59993AadOiVq48/frrIDBn337ba/jwgKlTC/75x64V1w8IUtbGjR5Dh5556y15YODI++7L3b69JjkZBDj+9de94+LcIiL23HGHe1SU7/jx5z/4AJoU7tmT9ssvMFzJ4cNQE/RJERw84r770n76CbTQdojWw9kBXZUcOQKDgnkKbe26ApsSTidswQKvESOgZlVCQuxtt4Edb1vH9tw5w7SpoKD81CnovGD3bqtrLffoaKt3zPa64mpyQA+qiIiwhQvjX31VrFKBpsI9hLG5GW5lrD637WZr14qr42w4ahPWAIRhrBuh+0eEcJGMdWWi9O5bFcQtq/8RAylkk0tT2pCbU33R+jGY9RpjkyXBbjVcFncvGMeeMj+uMqK/cAsLAyGpPHPG1rEU6A3YeaCLuVu3gg5ROh38BOEEnWBjD7RqBbqY+Pnnsz/+GCcIriaG45FLlhRbllIhC6oG+q0MC1NFRcn9/ZsKC9lhGCbG4okicMYMMP6gcziK4zhUay4uth2izUnaETp3LgzqERsLbe26gqP+kyfDHCABhVErVkCidR07YG4lhw7BJBuysoLnzOFLbehMV3DL4h4TowwOhpsAQigE/a5OTCw9dixiyRK4Vlyd1s1tW3HuNp0OF3H/0D9cujj9ZwWyjlt8BCDDUhVk+MJeg5AqBb6RhMoPGb59SZ2mskHXIgQyzVB12kqtsY3QPY26mib95cddepNWZ9JAfT6P6CfAKJz5wQeF+/al/fwzX2RB7O4O5iB8lm3bRkqllNGI0Ze9Lti1UkVGynx9y06cgK8ek64773IIZLKGnJxTq1enWBwsQ4ntEO1Nsj3sumqTK9YBwaZNJlBEqY9Pxy4hOzMcKRbDl2LovHlF+/aBrodcdRV/oMPmXCs+41Q49C/XXJLSBT/MlMmYxvqh7B4O8aB5BS75J+nv35xARHgECnwjCJkKbhf5QgeC44TUjbW2PYLRE9++58f41387u4bPWADr9s3dd50tamMLyXcnV2+88BmfwbB9GX++vPNGO/1G9D2V58+LVKrg2bNZSwvHabMZPgKxWO7nV5OUBBUqzpxhb6fDwmrT09UlJaVHWRf5LVoBOD7l1VdBQrRVVSDGbCx6hsnftSt88WL2aPuwTpKh5t9/+44bV3PxIgjtsLvuIkjW0aDtELZpuBXIXLeOsbkbaI1dV21iX+fSuVsOWsBxnzFjLn71VbCNWLZJB8OBpjbm5tampQnlckIk8ps8GUrMOp3Ul4/SCLRubteKK3QuHOEDywpVktL5l5pAQTlH0N2AVteqf3mk19fPL10cx8YD7i6EAJco2RAIBMluXnfA2gWOkwJC4Um6B+Iyd6d7/akroHjALo0rxgO2A7Q2888/KYNh+F13gdC6R0fn79zpFhkZsWwZu+p79ixog8TTM3DGjMLdu03NzZHLlsn8/aVeXpdbwZ+jSOQZG+s9apS6uBhKwBQuP3UqeuVK9xh2DyocBVW2S3gMGVK0d2/I3LlgEYbOnes7dqxHbCwod01iYtTy5fLAQNshBBKJNW20BCeGacC47AlcQhUdzT1VVQQH+02caNuVSKkUymTK0FC+ZmQkO4GWw4nc3KznLpRIlOHh0JsiMFBXVRW2aJGdGQpDcEF52+7qUlAHmKH3yJEgpQ1ZWeOfeQY6gRKwd73j4rxGsv7S4QRgIJ+xY+2a27XieusluhcPmGGdEDtMg0GA4Zuc9Azh8x1DmUyZx0Qj5vLZroCLZOKx1+KOjgRvByGWcy8E9ZEjji7BGDTsR9fE0OYuiTH790aQuNQNh9NjH/T2615rB+HSjjgQyBFHT+ieQ+mEjz6KWLKkg4fBTg3DHHjggWlvvWVrAfcv3XPEQZVnMt0SYNZ78+6PCKUPVVuI0ZRs8TOQNsSvI7zDhNFTzfnnDOe3gjQQMpV04RO4UAqHGJqiKjIZbYN4ys3C6Gkt/D+n7jcm7wZJFoSNlUy/E0RBd/g7qiqHvT8QSaVzH8FxQnfsRxiIbqwQRk2VzLz7shPp3R/hcg+6rhgXK2WLn4Kx4KRsK0vnPcLNuatYHESyfnad8eEBaCfh5kv6RQv8oknPYJgoLlPhQkmLABcccMMolOBSFdRha/pGk34xhJsfLlYMDPVFIAYzoQsWWCP4dp5xTz7pquqLYSaNJnT+fOdR327D9MARNF1fKhq1SHHDu6Cmhgvb+VILYAfLVqxW3Pg+ofAxFyZyhYy+Sb7yNdnyVwxnN9ma3XRdiSn7uOKmNYpbP2b0anNZOlWZxZh0UCJd8F9B0AhB4DCQc+ncRxU3fUD6DRFPup5vaQGmIR6zFMYiVX6m3DNQ0kHl7uGUT++tcEvTSh/SPZD0iRD4D4Hr1eLjPxTKSY9AqAM1XXqpGYFA2BG2YEH/BxXoW4QKRUyvhXzoS/AemEDs6yre4ZAQBA2jG1p4HAPjSn/yN83ml01FvPoCgtAx7K5euSeGk7aLplRNId1YqdmyWrPlFVBfEFT+QOewToN9bfVSBAjH4twCjEAgEAhXxBGbamldcwuPEQyj2/+ZMGycfNVboiEz+cIOEIoFIaOgMnyUd34hGrkAjDqqKle98Xn96T9Fo5ewai0Q6w58rl7/LOkXRbh1+NJjlyp3zKVrgwQYgUAgEI6mBwJMq2t1+z4z5Z0xnNssHNEy1KBADIasMf2QKeckX9I+gqDhVHW+MWmXqSBBf+JXurma0TeTniHCiEmsfnPOMimjMHy8MHoq6R1hDXTYLl2q3D7W5QEkwAgEAoFwND3wuEAovMA8petKJNPvFIaNhRIyeCS7BRrHZQseZzfnmg2SOf/mNkXzhwCcYAMD4zgYzULLFmhcJJOvWA0JurZAGDWJUPrQ9WW4RMm6Y5KpdAe/NFdkMbpGwiMISqiaAt3Bry+3vZQASP8hpG8UY9LZVeaOdodLFwcJMAKBQCAcTc9cHpG+keIJ1wkCh3FZQfBIwjMYEiCc4nErRHGLBMFxXIn1EEgvu8gM45JC0XBeO3GxQjR6sXj8daQ/uy+P1jVyhi9jAvsVxyUKxqBlzEYG0DWzO5OtbW064QQYgzp2lbvNpeUBJMAIBAKBcDTdfTvZ1vR0OJJJNwgiJ1DV+ZhJL1v6AukRJFvyLGbU0TUFwugpkim38PXaAhfLO1/5Clx6o8cZ3wNG2ILeA3Zp0HvACFenm+8B1xUzejWfQbSE9AqxvCuLLGAEAtGK/J07eZ+LDAPpjt06to3FoQRt7L5bXRj07xtvNDY28vkrUXL4cNrPP1tb6WtrueB91hKuAlfZ2ejq3EoOHTr08MNOezoATiLXv+2A49ili4MEGIFAtIAyGHK2bOEcHOrr663pLgENhQpFT9wUw6BLNmwQqVR8/kpUnjvnNWKEtVVNcnKDJTShtYSrwFV2Nro2N4bJ/PPPGe+/P/yuu/gSJ6R9J9sIq8sKtATt7KAlaJfGFZegmwoLL6xdO/vjjyFdnZRUYAmZUHLw4NgnnmjMy0v94YeJL7xw9r33zHq9tqJiyquvusfEHHvmGYFMZmpunvrGGydffhmMTlIkUgQFQRMwoAv37KEpCo5e9fnnjQUF2Rs2gBFQn5kJQ0AdblCAq0mKxdrKSq4mNyh39Pizz8oDA5sKCkRK5dQ33zSp1XZzOPz449PeeINrFXbNNSdffNEtPJwN2zdkCNcPV6Hi7NmapKS4Bx5IWLvW0NhoqK+f+eGHzUVFKd9+S5tMw+68M2/7dm4geUDAhOeeg4Fsa1odg0A5nCmcJk6SMl9f6N96EYbddRc3Ilw9LmGdPNcnlNtdBG5u0BX0SQiFtNnsFhoKDe2uCXc7kvTFF1DuP2XK2McfP//hh23+ImZ99BE3z57TvSVoRtNANbbwodE9qIosjCDZPVADBpwQBPCe2pAFjEAgWtCUn1+Xnr7nzjvhc+rll71GjlSGhDSXsMHg8v/+O/yaay58/HHU8uWzPvxw2O23F+3fDxZzbWrq0Jtvhi/9i19/HXP99XM+/dQtIkIVHa2rrs7dvn32J5+AuYYRhFCprEtNBZ0DnY5cvrwuLY0bEbDWnPzqq9aa0AN3FIaoSUkJW7hw9tq1DdnZlF7feg6gOtZWnrGxipAQ0KSYG27gSrgK2Zs3a0pLxz311MVvvglftGj6W2+Btulra6GOUC6/+uuv/SZO5Aaa9X//V5eRAUPb1eTmA3BnOmPNGkVwsFdcnO1FYANUxMVBHeiWO2TXJ5TbXgTr5Lk+Z37wgXt0NDRsfU0sI7PRkcMWLICzS/r88/Z+EVzN/kQg5BM9gWH0p9fh8j7yhsYYtfrT6/n3g20wxK8z5ZziMz3G1mMjEmBE3zEu5KoX5n/HpaVCRYjHEC7dmo6PArZdIRxL5blzk195ZeEvv8DHe9QoVWSkWKXS19WBSFSdP+8zZkxNaiobUR+sQK0W7C1NRQVU8xw2DAxfsO3AMoNDoOK+Y8eWHjsWOncuThAge6qICEjUpqWNvP9+SNRnZIBIWwZkabMm9MAdvTwEw+AWA7H1HJShodZWVkmDClwJVCBEopLDh2PvuAOOlp84kbdjB5i2sbfdBmpnnZV1ILjhkPn5ta5pmQ77XNn2TEHvrQ3ZkoICKIFEVUKC7SGuTyi3uwjc5KHcrs/W1wQOAY25uXBLAYZve78Irlo/QwqtL9t0G1pdA+Yv62OyJaasE/qjP/KZDul8TQ5Couz5tK+AjW8vJMCI7vCvKa+svW4391m96JdlI+8VdmLPhVLs7qvkA4pdPeT6J6/61EfBr0B6yHxJ4vKNod3R1th2Ndg4lvtXVtUFPtMLNBcWegyx3P0wjK6mxiMmBr76SZEo5fvvh956K34p8jxtNBbs2hVy1VWsWli+9CmjEWoSAkFDVlZNcrLM11dTXi7x9IR+0n/7jZVb6LC62g3Expq4hLUmjGKtCT1wR2EIuUW6yuPjvYYPb3MOtq1AiqS+vqxiXSqBCgFTpwZMmZK/cyfMU+LlBQboxBdeCJw+3XYy1nPhEvY1L2HSaKAVnClYnKCaXP+88jGMuqRE6u1tvQh2fV4e7lICymHy1j5bXz3+mlyiLj2dH8tC61+EM4CDAPf48aa56CLpFcany9IM57YY0w7SDRWm/LNUdR5kGV0TG6u/vsx4cTdVmY3RZlPWcSinytmVBrqp0ramtROow8dsYBhj+iEogY8xZS87Z6GYe4PZOpxtdAdzYSJVxW4s6Am229OQACO6g5c8oLQx74tjz3557LkLJUeuirn+1glP88c6x5nCfevOf1SjYZ8SgfqCio8LnsMdAmyPIuyYGbXcaNZtT/6+VlPBFzkO1nbUaCTerJMBo1rNUBS7kQrHQVEMjY1hCxYIJJLgmTMP3H//4ccfH3LTTWC6gVpwG4gEYrFbWNjhxx4DkxEkHBqCKqT+738nXnoJ7FG/CROgQ0IohPLLPV8ieM4cqHnypZdA82xrckfBKG8sKDj69NN527bFPfhge3OwtpJ6ejbm5Fz88ktrCbfLadgdd8CtAAizx9Chhx599MTzz5ccOmQ7lvVcIOEeFSVSKGxrWubCAuVgksKZFu3bB0YntLU2hGvlPmTI4f/+Fy4CSL7tIa5P63CQ4C4CV4HtMzKSu3o+Y8ZAud01YTsHGKa5qAhku4NfRP+iNVJmmoHrgPd4HxZdX0JYvFyZyzMN8X+S3qE4QeISBaHwwqUq0icC9JIqSdHu+YihzYzZaDi/jVbXEp7BuqM/gB7j4hY1QXeNiX9DJ+aSVH38n9Ct/sQvdF0JofI3pu6Dn9ZI/rbDsfOwwLrGPL+Z8OhOdOQW2CxBo01Yzo5zbsJ6eu6XepP686PPctlbxz81MWz+K3/frDY0cCUAyGqDrsY2Jujs6JUrRj3wxJZFfP4SnnK/Vxb+/Of5/wPd5YtaIRerBISgUcc/hGuvK2fjkVlrcqsv8hmHYqbN54sPXhWzCvR44LwHzDAgXdPfesv6vJOD26PU+R3RfUZFfDxYwHEPPMDne4OW18TY3HzihReu+vxz7mAf0NVNWMmlmu+Pld0w3neKVzOmb+ZLu4Vu/+cCi+9lVhFP/SaZdR/pzRrEpqwTVEWmZNY9kDbEr8Pl7qI4/quA1tbT1QXGzKPCyEnQ8HJNhtFsekk4ch4h82DMBsOZDYqbP9T89ZZs/mO43EO3+yPRpBsIuScXDNhuOBgCdJ1WV8uWPIcLpdxA3QRuSzxDLOHqLTkkwE6OSwjwzKhrrxv98Pv7769oKhKR4pWjHxoTPEsikJlpY3LZqU2Jn2uN7N+hrWrOiLp25agHntq6ZE7Mdcvj7rd0w3Ku6MDv5z6wHoUSH0XQXZNfClJFQrqiqfCTI0/oTVrbriK9Rjw4452T+f9su9gD76y9Qy/tgqYZ6lT+P3BVZ0Yvh+s8AAQ4+euv2d1VRmPQ7Nkx17eItApG+cGHHpr3/ffWh6D9jr6u7sgTTygCAuCbfPLq1b0UM7H1NSk7eTLl229H3Htv0MxOxAJyEFYBPpnbWNF45Re7SxsMp/PY9d7rY4mlkT3SF93hbwXBcaCjkDaXpZnSDtLaRtk1T5rzE2wFmIvVD2l9/DqqOlcQMMxckiwaucBOgNXrnxWEjeEUFBdKRKMW6Y/8gAklpG+U4fxW+ao3MJq2RvK3Hc54/i84DXPBOfny1bjUDY52HxwX+A2xuglDS9AIBxDqMZSizdVqVgPunPTCyIApv59d8+aeu349+/5Q33FQwlWzhcRJAmeXd84VHfzlzLuQOJC14Ytjz3J3G9ajwIpR9+tM6ue3r3zur+XHcltE5wYC3MLvnfpaWsXZ7cmDZU9WTs3F7cnfx/iMnh97C6gvX+rixD344Mz/+785n31mp74AKRbP//FH51FfQOLpufDnn6e/997stWt7L2Jx62sSOG3agp9+6kv1tWValOq6cT5X/EyKYCUq1FMSHejONew2hMKbbq6GBFVbBDIpnfco/DOgm2swobiNYEQMYy5MkF39sHj8SkLhxRdaa+I4ofInA4eLJ1zHepmOnoIxmLkik3APoJsqZEuetTVt7YeDf4TeYaJR12j3fWr7SLgbsGvaNv+SkQAjuolEqIj2GTXEd+y1cf8eH3L13ow/QYODVFEjAqZsSfo6pTy+TlN5sfTE9pTvQIOD3Nt9jU9taCisZ3dMVDUX51RfrG313Fcl9QZTz2DWGSnDyfy/wfzlD1hWue+f/lZ2dRJIOBiFfOlARylyB+t/0O5BQzg5XnLhMwtD37kuckSYF96zHcWkXwwXRZ/RN2u2rFavfw5XeJEeQQK/aKo8Q73xBbqpkqvJguOiYVez1TY+T6v5Z1W2NSXTbzde2A52sHr9M+biZBBCwiPYePEfc0GCbu8nptx4rglgNxxXKBo+l/QINpzdzGW7iajFHTMSYEQ3CVJFPjJzzf3T3oz1G7/hwif7MtlNDSEeMfAztybJUoUlryYVfvopL+937Son8v4eFTj9oRnvDvefCHexfKmFf0993WjWDSr1Bfzcun8x+weGyd64kd3l2z4NOTmc58gr04neHI66pKTy7FlI5FuddPYMrh/rWTuqW2cg2lc6OoR1dIyTQsYaer5bgBnKBk6gKUHQCMWN7ytuel86536wInGZu+K2TxQ3vEu4+Ymn3MytPwOiUYsUd3wGNeUrXuUKbWvCB8oVN61R3PSBKHY2+1i3sUJxy//JV70lmXaHKfMoLpZz6892w1mHkMy8WzzpBnak7oILxHzKAhJgRDfJrbn4xJZFT29bumb/g/EFu7nNVnIxu/oEpqqlCgttKRcS3X8r/1T+ri+PPQ/m9b+nvfnYrA8kwsu3kPGFu8EQHB00g88jnBLG8iHFLb567DBrtdweq8OPP96x/+fO9OZwSo8e1VRUUDZOOnuCtR/urB3VrRNi3W3UPXCxDLTQVNwr2xgJuSfpE65e94x600v60+vE41fyB3oPHMeFEj5tAQkwwpHUWB4De8sv79T3kvv/f3vnAR9FtbbxzNZssqmbXkgPIQ0CiYReRNqHhU+8Khau3qv4iQ2lXUXlongRsWK9liuKVyygFCnSQ4KkAAlJCOkd0vsm2/d7JmcYl00hQCqcv/mt55x5z3tmJmGfeWfOvAefFc0lpNopV5wJmFud+u8TL2869oKvY+hYn1lcq4VFXN6OM2XH7h393NALCm84VLW1lUlJRXv2nN+yhQRzJQcP1mdnI1pV19XJ3d0FIpFBo8n54YeML75AQEm6XEhIyP/118b8/NbKSjt///wdO5oKC7O3blXV18MYm2Csqqvr1BtamoqKMr/6qjaTvcsCqk6dgn1Dbi4JK7vy0G7Lwu9z3rZtRr2+YNcuttC+8oRZXz6bB0n30fFAuvJDKDlwgITspMD7IUfNVyuSknAqzIYe0jCX33G9BiwnLiJr8vc+DCOb9oT8vrfkC9YhMha6snfv+hSGvaS47IqECjClN8mrSVfr2m4LuZ9MoZKKZLNHPFjRVFxSn0MMOoW8vKSwdidVUxhGwKfEutBUaMDX2+V3m388836Tqu6RsasxFtdEGQhq0tPPvP++xNYWcgL5wVVV9vff52zdKvfywqaG/HxcZsUtX26pUDhFRsa98AKbzSo9/dTGjZBSkUyW+/PPQrFY7uHhOGKE39y5UltbGIvlcruAgMS1azt6Qwuq6OUyZsyZd9/FDlw4cQJVrylTTr39Nj9cpx7IDgN+nytTUg4+/rhMobj4xx91WVkd+/LZPGz9/Do9kE79kFFgn/Xttzg6lMhhEj9mVZSrTp+29fW9bOghDmMpx79hrkLB5cjlZ4MKMKU3UaobfzzzwQjX6Jdnb35q8obVs/5jL3PekrzB9G3gjmj1mvOVKdODF6ALwlmutR2xQPzMlI0rbv1kYfQLL0z/sFFVm1oWx21rR6Vt3Zz4BuJss46UfgbaE3zvvR4TJzqFhyN0QwiraWyMeekl93HjSBKMor17FaGhw2bMcIuJYRjGqNOhPeyRR/zmzRNaWjJCoUAiQXToGBoq9/auTE5W19dDmRBWoktHb2hRNzREPfccIkh2eIjc11+PXrrUPijIPjDQNTq6MjGxKw/t+8vC7zPUFHviPn489kQolXbsS3avmwPp1A8ZBa5kzs7oDj9khSj+EHi3FSdP6traIp94wuzAiYehCyOSmOayuMnpeEOeCjDlWtid8dXv59lZVx05XXrkXwce25+1Jbcq7efUDzceXlLeyCVvy6pM+W/Kxo5lsDnpjZ3pX+RVn43P34Uqv1WjV68/sDix+Pc6ZeWB899vOPgECZdNu8P/J8f/kVWRbDZFi9KfNJeWIvpEoT431zUmBlWPCRMQ3ZJNDkFBEBUilmwqKIkEP3wXYoACUSa2cOpU4Pz5vnPmjF+3Dgrd0Rvf0lhQgC46tRo/MhcXvUaD6NPGy6sbDzxoZHfAaGzIzXWKiECB5Ibs2JfsHil0eSAd/LQPwvbC/qBw8eRJUiB+TN36zJypbH+T22xotAx1GMvLcqrcvOBijQowpVdAwNpNOuL61qqTRfv2n/8urTyepOAgVDWXJpcc7FgGCGSP5+/cl7WFqLXp1lrlxWN5v2BTUvEBta6NNJp1L6jNRLX7OJvSd+jV6oacnOIDByoSE8mCDWTBAGwyGgw6pVJsY2Pr51d27BgkKuHFF8P+9jdsIu0o8MYI/hDXtlZWWjo4QMjRt+T33w06XUdvfAsp4MsN+1CTlnb2o49EMhkMuvLAw7uCcuPLUWJnx+eG7LQvb9/VgXT0QwbCQbVWVZXHxZ3fskUREWF2CNhtbXOz/x13tJSV1Wdnmw1NPAxpruExsFF35XQfvYzReFUv+KriN+vKuZkHPYURmM3AAsI1a9ZwRcqgJL/mbF5Nn0wCpPQDs0c8yJX6kqzmZvxwlYGgpbwcGmMzbBjCuDErVgglkraqKsTB0EKIjdTe3j4gwCEwUNvaWpuREXT33a7R0Xw7uvPGNj4+1ampivBwt5iYtpqamrNn7QICbLy9O3rjW1BA0IlGh5CQiqQkNKpqa72nTXMKD+/UA9lhwLvSq1QSW1sEtdqWFrmXF46i074WBkP3B9LRDxlI7uGhqqtjhELvqVPZZQov+SFuGQsLqYODfWCgfXAwWvzmzjUdmngYWO72uK7sx4xIbFTWQ+K4+pUwtNQq//u8JHJOf967Vif/rCtKEQ0bxdWvBCOz15zdKw5gl67qIQIre/aJ+OXQVJSDHbog/5BmKC7Ifw2UHT3aVFwcumgRV+93oHkIMaHB57/7DurrMZG+mdZrXNuC/KYYGi4YWrt7tWzoYTC0/LjSev4/GWkP43tGqPgzBTQPjYAHOzQCHtLcJBEwwl/HkBB27bwBAnFkdVpa/fnzHhMmmE6zolw/1xkBE4w9XpXBqFa2/rJGEnYrW/jtTV1ZujplmzYvURwQwwjF6pNbdSVpCFg1p35hrOyE7WslaTIPth3+BJ9sFOs90qhqUu5cJwmdZsEwuoIkVfLPaFQd/Vx9apsm7TdGZoteRk1r628btOn7tNlxkuGTNWl7tCWpIs8wY2tD2763Nen7NGd2WkithE6+ne4G67nolNDJp+NaxZ3CCEUCO/aFTDPoM2AKhXK9uN1yi137zeSBQiCRBN97b/hjj2FPuCbKoIGRyskiu1eLob5cOmqe/C9vCu1ctflJpBH6aj1/jdWdL0OGLYwGfXWRJvOA9YLX5fduEHpFqJJ/EsidGLGlvo7NYanJPi4Jm4FOksg58nvWW93+ovr0DrTris4I7d2tF7yBKNbC5F5327EvRcMns+0L1mlSthuU7KvYne4GI1cYmqpI+Yowss4X8qICTKFQKJS+hGEE17SIEJusysmXLdi7W1xafYF9UssI2NCTEVoYjfqqfJFXBEnxKPYKN1QXYjixX7Qm83cEr4baYpF7CCOW6avyWn9b37r/PYv2BCki3yh9w8XWfe/qLnCva7MYDIbaEvEwNu8HLhqECh9DTTHKne7GVcAwXa2hRAWYYo7C2i3Ki305hHLDcP2phnvuQatUnv/uO9Pl63m4jMq9msy5pby85OCf8+EHFb2eQdrsBPL+Bz/tCtQnGTkYKzv+/rahrZlInThkir4kTVuQLAoYiwBXW3RKm58om7XU+vYX2RvI6CWxsr7jJcvYe1XHv/pzRQcopaXcqGn/yzQaDSrOW+foNB1nNXcK+zJ0F5ZUgCnmhLuP63QBwb4mwmP8Y+PXyqXXu4QZxYzrTzV8VR6S16+3cnGxCwjomNW5PC5O3djYu8mcdW1tIssefQ/2P72bQRoQh/wJJFVu2+AGgseI+yR9t8gzVH/xvCbtN23+SdXJ/0oi56KRkVoLFD7qlJ/FwZPZKuJjnVpXelaVsMWo16JFk3lQfXqHvrYEGy34BRIQOgdNaDv0sa4oRZ2yDcotdPbjNpkBeW64KHDo0dNxgXWXC1bSSViDnf6fhOXrOCLENXp/v0+9DnaJivQYn1C4W6vvj7cALcVWC6KeblTVNKn6MOPuYJiEhRixsaDAaDBcPHHCMTQUStCYn5//669NBQV2/v5527ZVnTlj6+sLGUMoadBqEbwqwsJgg02q+nrYwENTYaH3tGkVSUl6lQrfPuhSdfq0UCwWiMVQl4bc3NbKSpmzc9HevcV791q5uqrq6sqPHdNrNFBiBH+wgZOqU6d8Z8826nRwghExHHYGm6R2drrW1pwffpA6OJDldU1HV9XW1mZk1KSlYXRFeDiilOaSktwffxRZWWHE2vR0RUSESCarO3cOB6W8eNG+/bVg3rlQIsEFQUef/CHwc8cMGk3uzz9fPHkS9hJbNvTBDhfu2SOxsanLyuJfK+L3p+bsWYfhwwt/+w1Vh5AQDAoPBbt2XYiPZ8+nTIYj8r/9dk1zMzl7Zv678cMPhD3EuHyBOORPIKkKLS0LduxwHDHC9ACJB/ym8nfsqElNZd0KBGanyPQ0cvad0SuTsADDCIyqFq7SNezhs8rnzxdIu0CuIDOehLauXDzNsMslIb4UD59kqCkxttZLR84TuQ/n7B29BDI7se9odmA7V0YqN9SVif1jhPbukFWBwhuBr7G5Whp9t9DWRV+RA2EWeYYJ3YIENk76qkLG2t4y9n6Ey53uhrGtSZMTL426Hc5Je5egr71nV2Y0AqYMFuLzd67d97Bp4o4+xUpiM9Znprst+2jnxgbf/nWZmdBXPktzfXa21+TJrdXV+x9+2MbbW2xtzaZTNsmWfOHEicyvvvKcPBn2tZmZ8PBnsmI/Pz6HM776E/7xD3hAIWndOoiZrY8Pvtx958xBgc/qTGx0SmVFYiK0xyyZs1NERNzzz2d98w0uDtI++gg7bDY6n2kZAoNrCOjZidWr3ceNayoqgnHu9u0CgQBdzn/3HbpAVtnlFjrLFG3mk0tDbcW9RtIxw7NZcmliBrrK/Ny7GaTBxcREMi5/xohD0ypk9Y/Vq12ioswOkHhI/fBDrVJp7eHRUlZmdorMTmM/ANVkhJdlIuscoVgSeutlBRTdgqG1KIi8wqGsbBPDSMJnkrldEFfJyLnSMf9rGrAKFcPQyE/+EvvfIo3+X6F7iHjENFShrJIR09guDp76qnxd+TnYE0uRVwQsMTS3dGBnu6EtShEHxvZkZln7s+ouRZoK8M2LgBHe4nPb3aOWzAt/NMApgmu9HNhMD75ntDf7JwsiPMbD/i+jnx3pOYm0DHMYPs5vDsxifWcvjH5hWtACW8vL7rdA4W4LuR9dJgfcabqSINxi0wi3GPQa5cXeJvJ2CIIl2Qq3EwPuEApEcH7v6OdQFgsluJDFDsN+SuB8s6UXuh8FP3NDF82PfMJfwaY5BPA/JYBdfSzcfTyC1HD3q3ihfsiB7/cRDz/MZ2nG1wEintIjRxABS+3tazIyivfv95o2DZETly05Nvbcf/4Dm+Lff0eAi0jLNFkxvvFRJTmcW0pL5Z6e8Iwu0BWBRKJuaHAaORISju99PqszscEQ9kFBsEF3kgmZS+YcEGDp5BS9ciV6YTjoSsfRSaZlxMc4HPJlhu6Qeb1ajXAQmnf2k09iVq1CHOkWE0MyUZtliu7okxyCtTu3BIhZhmeDVmuWXJqYAX5/+jSDNEDASsaFJQpmDlFFZHxy7droVatwRGYHSDyIrawgvYrwcBsfH7NTZHoa24t9D/4Bd30zdgAxKOtEfmOg0Fy9BzASK0nIVK7SNTji7g+ZCvBNCvTs6clvzQx5QGfQOlq5PjlpPVSN23YJ/PU8EL1sZsjCulZ2kgLE7IHo5Vq9pk3TcmfEY/YyJzT6KULRvmTSm5MC7hQLpVDBZ6e+xz/HHek58YXpH3raBai0rRDR56dtspZy0/FnDL9vduhDj459WWHlFuQ8Ei3+inDIJNkKtzOH3//kxPXj/f4Hin73yCfvG7304VtWwb9EKLsj4u9/H/9PYgm6H2VO6KJnpr7jYuMd7BL11OSNIa7sNxp23scxBAVXG69A50hsbTe/MeEyFV/K0owwqPz4ce9p0/BtPnzhwoA77pj+yScwgBnJlqxpadFrNEF33z38/vunfvAB4mPTZMWmDiHeRCH4LMcNeXn27e8jEZEwszHNqMwP15CT4xQWhm8qSBeC5k5HJ8PBOcJlsY3NtE2bCnfvLti5EzE9VEfb2gqJRTtscIyQTN45yRTdjU8ejE7UGsYQOTg0Sy5NzADXt48zSAMYYFyEzhWJiSiYOcQnNBtCjgujjgdIPIQ9+qhbbOyxZ5/F5Qj8m54i09NIjPsBxsrh2t5H6lPEfjFsjHs1OyYOHNfd/KxLsG8fdZvPiwrwTcrkgLucbbzeOfL0jrP//ibpX3vPfTsn9GGZ+LJMadC5MPfYfyesLqo9h+oY7+kpJYd2pn++K+PLdb8/2tBWQ8ycrD0qmos3Hl6yOfGND+OWOchcELaiHUHqPVHP/H7++68TX0cvjGUlsZkSeBfpBcLcxn6a8NKmuOU/ndnENZlgY+lQrbzwzpFnPj/xakLBbkThliKrDQefaPf2RaBTpLOc/U684igBTuEfxa3AVmzClcSkgDvQePZCwjfJ/0LhUM6PH8atOJzz5xqxNxhGgwEiVHLoEJ+lGXGVQ3BwY2Fhc0kJ1BHqVXbkCGt2KVuyUCJBZIkgSVleXn3mDMqmyYr5VMawRIBVm5lZHheX8fnnbJLF9pulrJaYZnV2dORtTDMq88OxCh0TQ/pCvM1G5+25glyet3074jYU4Jnc3UUZ3SGTCD1rMzK8pk7lnZNCVz5hwGOW4RlXJ+himlyamPF9+zqDNPRSXVdXl5V16q23pPb2sDRzWJeZCR0d+dRTqe+/b3aAxAH64pxg5xFhS9sfaf95iqZMMT2NxL4/EAgEcgVXvuFBBGNzhYOlAnyTEuExPq/6rKXYytHaFT8VTUVQMndbH25ze7w7zncO1LeglnueVN1SDj0md3H1hsveqdiW+jFZCOFCY2F5Yz6x8VOEWUts82pSyRDQRWz1cWDjTsLJon35NelcpTN+OP0ecZtbnYrPn1M/IvOzyC45ydmbh1ccJb5gV1lDHgroW1CT7tTZqsM3MLrW1ugVKwRiMb76p3/6KYLCqGefba2qElpazt6yBXFV6aFD+ApGACpTKDzaMzgKpdJJGzZUJCXVnjsH2TBotQiUIUijnn0WIRocBt93H+xhGbRggZWrq1apjFm50mXMGFNhC33kkaaiIozrP28ebwP/fHd+OARzju2xsmNIiHNUlNnovD0KAXfdhd3A1UPJgQPDbr0V3cm9WYZhJr75JnQFseCU99/HMfLOUYBBVz5hwOM3Z47b2LFlR4+OfPJJ6BO63LJ6dUVysvuECeyUpUvGfF+Enjh8tBg0mtC//hUFRJ/Yt+L9+xE38/vA25v578YPB8NEr1yJq5Pgv/wlBOf/0hnjO5Ib+84jR+LyBXpveoDEAa5mmoqLG3JyYteswXm77BSJxaankdj3DwK5Y4+eBA99BNYKi/ZXnrqB5oIe7PRRLujX/mer2Qs/+EtA/AptmxI4/67IxSX12baWCsS1SjX3Jom9zOmhmFX+TuHYhIj5fGUKGonx0u2ziQ3427hXHaxcNx56coL/vAWjnuJaL5FddfrT+BdReOP2bXHtaxyRdmDqyswtLhcejX3ltf2L6pTszXBP+4Bl0z/66uTa9AsnrmqU+ZFPhHuMe20fe6Mbav3yrM3fn3o7qfgA2doX3CS5oIG2paXk4EFEXTH/6Kd32BD+pmzYMGnjRv6Oay+Cw0HUTpNLg+vPBW2GUVmvbxwab09dOwKhyCUQET9X7QIaAd+kaPTqE4W/QeH4n+d/mcMHu+DrxHVioeTB6OXMpUcjDW01m+KWvXvk2Tat8vHxrwU6R5J2M6QiK6LZWj2bMubVPfebjkJ0sRfpn1EoV6SxoACiFbV0KVfvY3C9WBYXN2b58r5QXyCUSDTNzaWHDvnMmnUzq29fwFjZcxOMb1yENk5XVF9ABfgmpbKpJNBpJC+uHalvrfou5a3hLmNmhSzkmtpB+PtZwmq9QevrGMo1WViQmU1AKpL5OoZcaCpEuaKpBJ+Bzj1d4evauOZRNO0p5USCS4/cKNeHU2RkyIMP9ltODIZhQhct+vOF195GQJNL9x343rF1xv+46g0HLi/Y6WY9gArwTcq+rC3Ocs8Ho1f4KUJRGOU1+e5RS7htl8iqSD6c+9PMkAegrxKh9LHxayM9Jjhau473mysSSkrrczg7C4u/jn1p5ogHwtzGPhr7ilAgSijYjUZI9bmKxPmRi2OGzXC18fZxDLkt5P4w97GkS29xzaO0qBuUmqbR3tMQyge7sNlfKRRK/8BY2gg6LI57g4DLCztXfHLVbqECfJPCBrInXoL0Lp6w7sWZX94e/jeVlsvN26ZtqVVyT2j2ZG7OqkyeE/qQzqhrVNXeN+b5l2dtnh58z/a0j7OrThMb8J/E12O8b3103Csyifzj46tqWrjnkd8mv5lafnxu2F9X3fb5kklvQucaWrm503WtlWY5N0zHNS0DVGHPz/xS69pQVWlbSbXno7RoGslTZML2tE/cbIctmbSBCvAAUnb06LnNm7nKNdFzD3qN5viyZceXL6/NzLwQH882GY2HFi82aHo/+RrG+uPVVzHW3oULVfX1XCvlEgI7t/5ccr/fYBfe77Dub1fQSViDnUG+IH/HSVgUU26eSVjXzKmNG72mTiXvCl8bPfcAqa7Pzo5YvBiFpuLi0EWLVHV1kOTbvvqKs+gDMr74QmpnF3TPPVx9qNHrk7B4jG1N+oYLuAbi6kMfRiRhs3H1+JVimgt6sDPIF+QfqMTRQ4WbZEH+6yFn61ZNY2PODz9cTEjwnj697ty502+/XbhrV9WpU0V795YdOZK9dav3rbfWZWUlvfZawY4dlg4Ojfn5p999N//XX3WtrYrwcPQNXrCgPD4+/5df3MePR9B5ISEBHjwmTIhfsaL00CH4qc/Kkjk7J61bp29raywsxKB6tVrT1CQQi6tTU6tOn07btMk9NhZKiRFNncMDwmXY16SleUycWJ2WdvLVV4v37XOKiPjjlVc82tNXwa21h0fK+vWmltzhWViUHj5s6+fXd4+r+5reygXdEXZ5Bq3KqOuP3O/9AcMIHTyvan4ZvQVNuS6MRgO9iUK5ZqCCDXl5/rffPuXddxtyc/UqlWNo6IT166e89x5C1cj/+7/olSu1SqVOqazLzBRbW0//9FOH4cPzfvkFBohfqy7lCcndtk1ZXj76hRdQhQoOv+++ye+8c/bTT4MWLJj01lv2gYGKiAh8yr28xr/++sglS+Te3rGvvoqoFG4lNja3rF7tM3s2RmyrrjZzXpOR4TNr1uS33647fx47XLBz56hnnpn24YdWbm423t7NZWWa5mZ0lHt6mlmCiqSkhBdfxD8SXFiQFooZ7I3oG+W14Ku6+UygAky5LuLydzz/S3/lkqXccCgrKpwiI+2DgnAZx4jFjEiU9e23R5YsiV+5srW6OuOLLzK//HL088/LXFxqz50Lf/xxRiAoOXAAknxyzRq0xKxaBQ8CiaTs6NGQhx7iHTqOGGE0GBCtusWyWb7ZJJchIXyeEKLZJGEI77apqAhxakfnxBuE1srVFfaQ9jPvvZf1zTdCiQRBbWNBQe6PP0LmW6uqzCwB1Hrkk0+OWb4c/kkLxRyhSODg1cMpS4MZdgFEO+733nPonwWFQhkwII3y9jucF0+eVISGkiULp3300fCFCyGZ49aujVq6lH24a5InWVVfH/bII9gU/ve/S+3t4cF93Dj32NjC3ezce1ZrR4xAATqKXiTXdE16upWLS2tFBaQRWshmkHZxYUWRd3up0NE58UYKBq0W1wq3fvYZu25j+0qLF0+cqEhO9p0718wSBTBsxgzrPrt/e8PASGSIg4e0BrOPfh088X+u3mOoAFMolAGjNiMDIWPcsmUFv/4a8cQTMoUCEvjHyy9fOHEC0nXkqaeOL1tWnZrKLmAgFpM8yT4zZ6Z/9hls8GNoX1NIERY24qGHsrZsgehCa8kiEBK5HBHq0aefLti1y3nUKPStz8mxDw7GJpmjY2Ne3tmPP+bd8nmYzZzz3kie6obcXDg89txz/nfeCWMbb+/yuLjRS5dC5s0sUYCiI4JHgXJFBFb2+OEqQ472R7/dL7rQFXQW9GBnkM+CpnQPnQU9eEjdtAmx8vVMtzYjb/t2qGzE4sVc/Qal72ZBX45RX1tqVHMvQw4ZyMQry8sW9ug5NAKmUCg3OAgzTq5Zg/gVoTDXdN00l5YW7NxJ1jWi9AaM0NHraicxDTBQXzu3a1ZfQAWYQqHc4DAME7tmzdQPPhCIem3CrY2398yvv+5FhxQLRjCUNJio7/XdOafvAQ92Bvl7wJTuCRTHWlpalpWV/fTTT1FRUUVFRZWVlc3NzXFxcbW1tVZWVvX19SkpKRcuXDh79qyXl1ddXd2+ffuqq6vRgirKVVVVBoMBZuiIQnx8vFAoNPN2USQauu8BUwY5ffcecCcwjEBmY9SqLPRarmVw0hvqC+gz4MEOfQY8pFk1YXNubq6np2deXp6rq6uNjY1arZZKpfgMCQnBv77du3fPmzcPIRqkFJZBQUHl5eWjR4/eu3fvjBkz9uzZc+edd8JPYWEhBBvMnDkTumvmzVoul4jFSqVSp9PZ2dnhE+0ODg4QeLIb8AkzJycnlMko+BQIBH5+fvn5+YGBgenp6ZGR3PJWDQ0N8ADjqyqYdsSeNDU1ubtzSy+b2pCq6a6KRCJ8ymQydHF2di4oKAgODsZe+fv7NzY2mnakDAhQiP6eoGw0sM+DNVyu2UFHL6kvoLegKZQ+BBqjac8zjHC2uLiYlEF2dnZCQgLiWkgvQAtvCQVCfAxpFIvFYWFhCHbREe2pqakRERHE2MxbXW0tXEHAEEZDyGtqas6fP49wGbqLUS5evAgNO336NEQdjRBvdMEnJDk5ORkF+IRU8wPBFTxcbcG03NLSgnFBayv7HWpqA1A13VWylXRJTEzE5QV2MisrC1XY8NcQlIFiAF4PYgRCxTB2XvQgfDdJIBA6eveK+gIqwBRKH4IYjkgIRC4qKgoqSNqHDx8+YcIEBKlCIff2Am+JyA8RKsQJZcSm8+fPT0tLQzk2NhZ6SSTNzBvBtNHW1hYeEHnDAwQYWovQGTJcVlZGjAFUvKqqSqVSoWw6UPdotey9QXzi+oC0dAqOAgfYlXx2uv+kC3a1rq5OIpGMGzcOOk1v0d2kMIzA3l1g29NlhfoHRiwVOfn24lNqKsAUSh+iVqtHjx5NyhA8qAspE6BDISEhu3fvRrQH8eMt3d3dIbTQocOHDx8/fhx6jEaRSDR58uQjR44QTeroDfCNkLecnJz4+Hi4RWyN6BlDwKGbmxuxJERHRyMAVSqVpgN1g7e3d2lpKVwVFhaizLV2BuJ4mJGQulM67j/pgvBXoVCgipMTExOTkZFBtlJuQgTWDmy4KRgEM93w5yiVCxW+FleT6vmK0GfAgx36DHhI0z/vAVMoNzJ6naGp0tDW3P48eiAQCIS2Lj1cY/+qoBEwhUKhUAYxbL5oT6Gj5wAs28AwAksbkbN/X6gvoBHw4Ae/oME3E4HSU+ivj0LpJQx6Q1O1oa3Bol9kixFJBDZOjMyOq/cBVIApFAqFMnTQaw3NtX0qw6z0yhWMFaS3b6+eqQBTKBQKZagBGW6pM7Q1WhgNvabEDMOIpAJrh36QXgIVYAqFQqEMTSBg6hajqtnY1myEEl8j0F0xI7NjZLaIfbm2foEKMIVCoVCGOEaDUa00alVGrdqoUbLC1p20Mex/QjEjsbYQSxipNQJfbkv/QgWYQqFQKDcURr2WzSaNHyicXse1MgwjEFoIRBYCISOWWjAD/xIQFWAKhUKhUAYA+h4whUKhUCgDABVgCoVCoVAGACrAFAqFQqEMAFSAKRQKhUIZAKgAUygUCoXS71hY/D8PArk84vm21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graphicFrame>
        <p:nvGraphicFramePr>
          <p:cNvPr id="15" name="Diagram 14">
            <a:extLst>
              <a:ext uri="{FF2B5EF4-FFF2-40B4-BE49-F238E27FC236}">
                <a16:creationId xmlns:a16="http://schemas.microsoft.com/office/drawing/2014/main" id="{B57CDDF1-08FA-4E59-B292-04F74E590B03}"/>
              </a:ext>
            </a:extLst>
          </p:cNvPr>
          <p:cNvGraphicFramePr/>
          <p:nvPr>
            <p:extLst>
              <p:ext uri="{D42A27DB-BD31-4B8C-83A1-F6EECF244321}">
                <p14:modId xmlns:p14="http://schemas.microsoft.com/office/powerpoint/2010/main" val="4292928164"/>
              </p:ext>
            </p:extLst>
          </p:nvPr>
        </p:nvGraphicFramePr>
        <p:xfrm>
          <a:off x="824004" y="4667466"/>
          <a:ext cx="5943600" cy="4275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bject 4">
            <a:extLst>
              <a:ext uri="{FF2B5EF4-FFF2-40B4-BE49-F238E27FC236}">
                <a16:creationId xmlns:a16="http://schemas.microsoft.com/office/drawing/2014/main" id="{3F48991B-740E-4440-83B5-F78F9D0F1ECC}"/>
              </a:ext>
            </a:extLst>
          </p:cNvPr>
          <p:cNvSpPr/>
          <p:nvPr/>
        </p:nvSpPr>
        <p:spPr>
          <a:xfrm>
            <a:off x="371793" y="10220277"/>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20" name="Rett linje 19">
            <a:extLst>
              <a:ext uri="{FF2B5EF4-FFF2-40B4-BE49-F238E27FC236}">
                <a16:creationId xmlns:a16="http://schemas.microsoft.com/office/drawing/2014/main" id="{77E9B5F0-53C1-41FF-BEB9-D74E3782ADD5}"/>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 name="Plassholder for lysbildenummer 3">
            <a:extLst>
              <a:ext uri="{FF2B5EF4-FFF2-40B4-BE49-F238E27FC236}">
                <a16:creationId xmlns:a16="http://schemas.microsoft.com/office/drawing/2014/main" id="{D6441150-D945-8CBF-43B2-5ED00635F750}"/>
              </a:ext>
            </a:extLst>
          </p:cNvPr>
          <p:cNvSpPr>
            <a:spLocks noGrp="1"/>
          </p:cNvSpPr>
          <p:nvPr>
            <p:ph type="sldNum" sz="quarter" idx="7"/>
          </p:nvPr>
        </p:nvSpPr>
        <p:spPr/>
        <p:txBody>
          <a:bodyPr/>
          <a:lstStyle/>
          <a:p>
            <a:fld id="{B6F15528-21DE-4FAA-801E-634DDDAF4B2B}" type="slidenum">
              <a:rPr lang="nb-NO" smtClean="0"/>
              <a:t>5</a:t>
            </a:fld>
            <a:endParaRPr lang="nb-NO"/>
          </a:p>
        </p:txBody>
      </p:sp>
    </p:spTree>
    <p:extLst>
      <p:ext uri="{BB962C8B-B14F-4D97-AF65-F5344CB8AC3E}">
        <p14:creationId xmlns:p14="http://schemas.microsoft.com/office/powerpoint/2010/main" val="1053897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bject 15"/>
          <p:cNvSpPr txBox="1"/>
          <p:nvPr/>
        </p:nvSpPr>
        <p:spPr>
          <a:xfrm>
            <a:off x="474313" y="1059225"/>
            <a:ext cx="3032791" cy="9222396"/>
          </a:xfrm>
          <a:prstGeom prst="rect">
            <a:avLst/>
          </a:prstGeom>
        </p:spPr>
        <p:txBody>
          <a:bodyPr vert="horz" wrap="square" lIns="0" tIns="12065" rIns="0" bIns="0" rtlCol="0" anchor="t">
            <a:spAutoFit/>
          </a:bodyPr>
          <a:lstStyle/>
          <a:p>
            <a:pPr algn="just"/>
            <a:r>
              <a:rPr lang="nb-NO" sz="1050" dirty="0"/>
              <a:t>Gjennomføringen av innovasjonene i Fredrikstad bygger videre på erfaringer fra Kristiansand og Stavanger (se Hofstad et al. 2021, 2022). Før vi dykker ned i den praktiske gjennomføringen i Fredrikstad, er det nyttig å rekapitulere disse erfaringene. Vi starter med noen generelle erfaringer før vi dykker ned i praktiske erfaringene med de ulike verktøyene som benyttes i SOSLOKAL.</a:t>
            </a:r>
          </a:p>
          <a:p>
            <a:pPr algn="just"/>
            <a:endParaRPr lang="nb-NO" sz="1050" dirty="0"/>
          </a:p>
          <a:p>
            <a:pPr algn="just"/>
            <a:r>
              <a:rPr lang="nb-NO" sz="1050" dirty="0">
                <a:latin typeface="Calibri"/>
                <a:ea typeface="Calibri" panose="020F0502020204030204" pitchFamily="34" charset="0"/>
                <a:cs typeface="Times New Roman"/>
              </a:rPr>
              <a:t>En erfaring fra Kristiansand og Stavanger er at </a:t>
            </a:r>
            <a:r>
              <a:rPr lang="nb-NO" sz="1050" dirty="0" err="1">
                <a:latin typeface="Calibri"/>
                <a:ea typeface="Calibri" panose="020F0502020204030204" pitchFamily="34" charset="0"/>
                <a:cs typeface="Times New Roman"/>
              </a:rPr>
              <a:t>samskaping</a:t>
            </a:r>
            <a:r>
              <a:rPr lang="nb-NO" sz="1050" dirty="0">
                <a:latin typeface="Calibri"/>
                <a:ea typeface="Calibri" panose="020F0502020204030204" pitchFamily="34" charset="0"/>
                <a:cs typeface="Times New Roman"/>
              </a:rPr>
              <a:t> er sentralt i arbeidet med lokal sosial bærekraft. </a:t>
            </a:r>
            <a:r>
              <a:rPr lang="nb-NO" sz="1050" dirty="0" err="1">
                <a:latin typeface="Calibri"/>
                <a:ea typeface="Calibri" panose="020F0502020204030204" pitchFamily="34" charset="0"/>
                <a:cs typeface="Times New Roman"/>
              </a:rPr>
              <a:t>Samskaping</a:t>
            </a:r>
            <a:r>
              <a:rPr lang="nb-NO" sz="1050" dirty="0">
                <a:latin typeface="Calibri"/>
                <a:ea typeface="Calibri" panose="020F0502020204030204" pitchFamily="34" charset="0"/>
                <a:cs typeface="Times New Roman"/>
              </a:rPr>
              <a:t> kan bidra til å bygge sosial bærekraft direkte i form av nye relasjoner mellom innbyggere, og mellom innbyggere og andre relevante aktører: politisk-administrative representanter for kommunen, organisasjoner, næringsliv. </a:t>
            </a:r>
            <a:r>
              <a:rPr lang="nb-NO" sz="1050" dirty="0" err="1">
                <a:latin typeface="Calibri"/>
                <a:ea typeface="Calibri" panose="020F0502020204030204" pitchFamily="34" charset="0"/>
                <a:cs typeface="Times New Roman"/>
              </a:rPr>
              <a:t>Samskapingsprosesser</a:t>
            </a:r>
            <a:r>
              <a:rPr lang="nb-NO" sz="1050" dirty="0">
                <a:latin typeface="Calibri"/>
                <a:ea typeface="Calibri" panose="020F0502020204030204" pitchFamily="34" charset="0"/>
                <a:cs typeface="Times New Roman"/>
              </a:rPr>
              <a:t> kan gi grobunn for lokal tilhørighet, kunnskap og fellesskap, samtidig som kjennskapen  til politiske prosesser og  aktører som er involvert i dem styrkes.  Ideelt sett gir slik  involvering og kjennskap større eierskap til de endelige politiske vedtakene.  </a:t>
            </a:r>
            <a:r>
              <a:rPr lang="nb-NO" sz="1050" dirty="0" err="1">
                <a:latin typeface="Calibri"/>
                <a:ea typeface="Calibri" panose="020F0502020204030204" pitchFamily="34" charset="0"/>
                <a:cs typeface="Times New Roman"/>
              </a:rPr>
              <a:t>Samskaping</a:t>
            </a:r>
            <a:r>
              <a:rPr lang="nb-NO" sz="1050" dirty="0">
                <a:latin typeface="Calibri"/>
                <a:ea typeface="Calibri" panose="020F0502020204030204" pitchFamily="34" charset="0"/>
                <a:cs typeface="Times New Roman"/>
              </a:rPr>
              <a:t> kan også bygge sosial bærekraft indirekte. Diskusjonene, innspillene og refleksjonene i </a:t>
            </a:r>
            <a:r>
              <a:rPr lang="nb-NO" sz="1050" dirty="0" err="1">
                <a:latin typeface="Calibri"/>
                <a:ea typeface="Calibri" panose="020F0502020204030204" pitchFamily="34" charset="0"/>
                <a:cs typeface="Times New Roman"/>
              </a:rPr>
              <a:t>samskapingsprosesser</a:t>
            </a:r>
            <a:r>
              <a:rPr lang="nb-NO" sz="1050" dirty="0">
                <a:latin typeface="Calibri"/>
                <a:ea typeface="Calibri" panose="020F0502020204030204" pitchFamily="34" charset="0"/>
                <a:cs typeface="Times New Roman"/>
              </a:rPr>
              <a:t> gir innsikt i hva sosial bærekraft betyr i det lokalsamfunnet </a:t>
            </a:r>
            <a:r>
              <a:rPr lang="nb-NO" sz="1050" dirty="0" err="1">
                <a:latin typeface="Calibri"/>
                <a:ea typeface="Calibri" panose="020F0502020204030204" pitchFamily="34" charset="0"/>
                <a:cs typeface="Times New Roman"/>
              </a:rPr>
              <a:t>samskapingen</a:t>
            </a:r>
            <a:r>
              <a:rPr lang="nb-NO" sz="1050" dirty="0">
                <a:latin typeface="Calibri"/>
                <a:ea typeface="Calibri" panose="020F0502020204030204" pitchFamily="34" charset="0"/>
                <a:cs typeface="Times New Roman"/>
              </a:rPr>
              <a:t> foregår i. </a:t>
            </a:r>
            <a:r>
              <a:rPr lang="nb-NO" sz="1050" dirty="0" err="1">
                <a:latin typeface="Calibri"/>
                <a:ea typeface="Calibri" panose="020F0502020204030204" pitchFamily="34" charset="0"/>
                <a:cs typeface="Times New Roman"/>
              </a:rPr>
              <a:t>Samskaping</a:t>
            </a:r>
            <a:r>
              <a:rPr lang="nb-NO" sz="1050" dirty="0">
                <a:latin typeface="Calibri"/>
                <a:ea typeface="Calibri" panose="020F0502020204030204" pitchFamily="34" charset="0"/>
                <a:cs typeface="Times New Roman"/>
              </a:rPr>
              <a:t> kan dermed bidra til å styrke sosial bærekraft prosessuelt og konseptuelt.  </a:t>
            </a:r>
          </a:p>
          <a:p>
            <a:pPr algn="just"/>
            <a:endParaRPr lang="nb-NO" sz="1050" dirty="0">
              <a:latin typeface="Calibri"/>
              <a:ea typeface="Calibri" panose="020F0502020204030204" pitchFamily="34" charset="0"/>
              <a:cs typeface="Times New Roman"/>
            </a:endParaRPr>
          </a:p>
          <a:p>
            <a:pPr algn="just"/>
            <a:r>
              <a:rPr lang="nb-NO" sz="1050" dirty="0">
                <a:latin typeface="Calibri"/>
                <a:ea typeface="Calibri" panose="020F0502020204030204" pitchFamily="34" charset="0"/>
                <a:cs typeface="Times New Roman"/>
              </a:rPr>
              <a:t>Erfaringene fra Kristiansand og Stavanger er at man i praksis mangler en systematisk tilnærming til  </a:t>
            </a:r>
            <a:r>
              <a:rPr lang="nb-NO" sz="1050" dirty="0" err="1">
                <a:latin typeface="Calibri"/>
                <a:ea typeface="Calibri" panose="020F0502020204030204" pitchFamily="34" charset="0"/>
                <a:cs typeface="Times New Roman"/>
              </a:rPr>
              <a:t>samskaping</a:t>
            </a:r>
            <a:r>
              <a:rPr lang="nb-NO" sz="1050" dirty="0">
                <a:latin typeface="Calibri"/>
                <a:ea typeface="Calibri" panose="020F0502020204030204" pitchFamily="34" charset="0"/>
                <a:cs typeface="Times New Roman"/>
              </a:rPr>
              <a:t>. G</a:t>
            </a:r>
            <a:r>
              <a:rPr lang="nb-NO" sz="1050" dirty="0"/>
              <a:t>jennomføringen av </a:t>
            </a:r>
            <a:r>
              <a:rPr lang="nb-NO" sz="1050" dirty="0" err="1"/>
              <a:t>SOSLOKALs</a:t>
            </a:r>
            <a:r>
              <a:rPr lang="nb-NO" sz="1050" dirty="0"/>
              <a:t> innovasjoner i Kristiansand synliggjorde behovet for å arbeide fram </a:t>
            </a:r>
            <a:r>
              <a:rPr lang="nb-NO" sz="1050" i="1" dirty="0"/>
              <a:t>en infrastruktur for </a:t>
            </a:r>
            <a:r>
              <a:rPr lang="nb-NO" sz="1050" i="1" dirty="0" err="1"/>
              <a:t>samskaping</a:t>
            </a:r>
            <a:r>
              <a:rPr lang="nb-NO" sz="1050" i="1" dirty="0"/>
              <a:t> internt og eksternt</a:t>
            </a:r>
            <a:r>
              <a:rPr lang="nb-NO" sz="1050" dirty="0"/>
              <a:t>. Sosialt bærekraftig lokalsamfunnsutvikling er avhengig av at kommunen inntar en bredere samfunnsutviklingsrolle hvor det skapes synergier på tvers av kommunens aktiviteter, og hvor innsatser koordineres og ressurser brukes mer effektivt gjennom utvikling av mer sømløse prosesser. På samme måte trenger lokalsamfunn </a:t>
            </a:r>
            <a:r>
              <a:rPr lang="nb-NO" sz="1050" dirty="0">
                <a:effectLst/>
                <a:latin typeface="Calibri"/>
                <a:ea typeface="Calibri" panose="020F0502020204030204" pitchFamily="34" charset="0"/>
                <a:cs typeface="Times New Roman"/>
              </a:rPr>
              <a:t>s</a:t>
            </a:r>
            <a:r>
              <a:rPr lang="nb-NO" sz="1050" dirty="0">
                <a:latin typeface="Calibri"/>
                <a:ea typeface="Calibri" panose="020F0502020204030204" pitchFamily="34" charset="0"/>
                <a:cs typeface="Times New Roman"/>
              </a:rPr>
              <a:t>osiale og fysiske møteplasser hvor de kan diskutere lokale saker, ta eierskap og formulere egne, felles initiativ og innspill til utviklingen av sitt nærmiljø. SOSLOKAL i Kristiansand viste hvordan en ekstern og intern infrastruktur for </a:t>
            </a:r>
            <a:r>
              <a:rPr lang="nb-NO" sz="1050" dirty="0" err="1">
                <a:latin typeface="Calibri"/>
                <a:ea typeface="Calibri" panose="020F0502020204030204" pitchFamily="34" charset="0"/>
                <a:cs typeface="Times New Roman"/>
              </a:rPr>
              <a:t>samskaping</a:t>
            </a:r>
            <a:r>
              <a:rPr lang="nb-NO" sz="1050" dirty="0">
                <a:latin typeface="Calibri"/>
                <a:ea typeface="Calibri" panose="020F0502020204030204" pitchFamily="34" charset="0"/>
                <a:cs typeface="Times New Roman"/>
              </a:rPr>
              <a:t> er gjensidig avhengige. Dersom kommunen ikke evner å opptre helhetlig og samlet er det vanskelig å ta i mot initiativ fra kommunens lokalsamfunn. Deres innspill passer ikke nødvendigvis kommunens sektorer, men treffer ofte hele kommunen.</a:t>
            </a:r>
          </a:p>
          <a:p>
            <a:pPr algn="just"/>
            <a:endParaRPr lang="nb-NO" sz="1050" dirty="0">
              <a:latin typeface="Calibri"/>
              <a:ea typeface="Calibri" panose="020F0502020204030204" pitchFamily="34" charset="0"/>
              <a:cs typeface="Times New Roman"/>
            </a:endParaRPr>
          </a:p>
          <a:p>
            <a:pPr algn="just"/>
            <a:r>
              <a:rPr lang="nb-NO" sz="1050" dirty="0">
                <a:latin typeface="Calibri"/>
                <a:ea typeface="Calibri" panose="020F0502020204030204" pitchFamily="34" charset="0"/>
                <a:cs typeface="Times New Roman"/>
              </a:rPr>
              <a:t>Innovasjonene i Stavanger la til et viktig element til Kristiansands erfaring. Her ble det tydelig at en infrastruktur for </a:t>
            </a:r>
            <a:r>
              <a:rPr lang="nb-NO" sz="1050" dirty="0" err="1">
                <a:latin typeface="Calibri"/>
                <a:ea typeface="Calibri" panose="020F0502020204030204" pitchFamily="34" charset="0"/>
                <a:cs typeface="Times New Roman"/>
              </a:rPr>
              <a:t>samskaping</a:t>
            </a:r>
            <a:r>
              <a:rPr lang="nb-NO" sz="1050" dirty="0">
                <a:latin typeface="Calibri"/>
                <a:ea typeface="Calibri" panose="020F0502020204030204" pitchFamily="34" charset="0"/>
                <a:cs typeface="Times New Roman"/>
              </a:rPr>
              <a:t> trenger mellomromsaktører i «gapet» mellom kommune og lokalsamfunn. Kommunikasjonskanalene og informasjonsutvekslingen mellom kommune og lokalsamfunn er svake. </a:t>
            </a:r>
            <a:endParaRPr lang="nb-NO" sz="1050" dirty="0"/>
          </a:p>
        </p:txBody>
      </p:sp>
      <p:sp>
        <p:nvSpPr>
          <p:cNvPr id="19" name="object 19"/>
          <p:cNvSpPr txBox="1"/>
          <p:nvPr/>
        </p:nvSpPr>
        <p:spPr>
          <a:xfrm>
            <a:off x="4125063" y="1059225"/>
            <a:ext cx="3173134" cy="9222396"/>
          </a:xfrm>
          <a:prstGeom prst="rect">
            <a:avLst/>
          </a:prstGeom>
        </p:spPr>
        <p:txBody>
          <a:bodyPr vert="horz" wrap="square" lIns="0" tIns="12065" rIns="0" bIns="0" rtlCol="0">
            <a:spAutoFit/>
          </a:bodyPr>
          <a:lstStyle/>
          <a:p>
            <a:pPr algn="just"/>
            <a:r>
              <a:rPr lang="nb-NO" sz="1050" dirty="0">
                <a:latin typeface="Calibri"/>
                <a:ea typeface="Calibri" panose="020F0502020204030204" pitchFamily="34" charset="0"/>
                <a:cs typeface="Times New Roman"/>
              </a:rPr>
              <a:t>I Stavanger så vi hvordan det å ha en representant i lokalsamfunnet lettet kommunikasjonen og relasjonen mellom kommune og lokalsamfunn. I tillegg utforsket vi sammen med kommunen hvordan en politisk representasjon i lokalsamfunnet kan utvikles til å bli en brobygger i politiske prosesser. Stavanger har kommunedelsutvalg som er tettere på lokalsamfunnet enn kommunestyret er. Samtidig er kommunedelsutvalgene integrert i den politiske styringskjeden i kommunen. De har derfor et uutnyttet potensial for å innta en mer aktiv brobyggerrolle. </a:t>
            </a:r>
          </a:p>
          <a:p>
            <a:pPr algn="just"/>
            <a:endParaRPr lang="nb-NO" sz="1050" dirty="0">
              <a:latin typeface="Calibri"/>
              <a:cs typeface="Times New Roman"/>
            </a:endParaRPr>
          </a:p>
          <a:p>
            <a:pPr algn="just"/>
            <a:r>
              <a:rPr lang="nb-NO" sz="1050" dirty="0">
                <a:latin typeface="Calibri"/>
                <a:cs typeface="Times New Roman"/>
              </a:rPr>
              <a:t>Å skape sosialt bærekraftige lokalsamfunn handler dermed om å utvikle nye former for </a:t>
            </a:r>
            <a:r>
              <a:rPr lang="nb-NO" sz="1050" dirty="0" err="1">
                <a:latin typeface="Calibri"/>
                <a:cs typeface="Times New Roman"/>
              </a:rPr>
              <a:t>samskaping</a:t>
            </a:r>
            <a:r>
              <a:rPr lang="nb-NO" sz="1050" dirty="0">
                <a:latin typeface="Calibri"/>
                <a:cs typeface="Times New Roman"/>
              </a:rPr>
              <a:t>, i lokalsamfunn, innad i kommunen, mellom politikk og administrasjon, og mellom de ulike nivåene i beslutningssystemet som til sammen utgjør en infrastruktur for å fremme sosialt bærekraftige lokalsamfunn, og som også er relevant for andre overgripende, komplekse problemstillinger. </a:t>
            </a:r>
          </a:p>
          <a:p>
            <a:pPr algn="just"/>
            <a:endParaRPr lang="nb-NO" sz="1050" dirty="0">
              <a:latin typeface="Calibri"/>
              <a:cs typeface="Times New Roman"/>
            </a:endParaRPr>
          </a:p>
          <a:p>
            <a:pPr algn="just"/>
            <a:r>
              <a:rPr lang="nb-NO" sz="1050" dirty="0">
                <a:latin typeface="Calibri"/>
                <a:cs typeface="Times New Roman"/>
              </a:rPr>
              <a:t>Erfaringen fra Stavanger og Kristiansand løfter fram viktigheten av at </a:t>
            </a:r>
            <a:r>
              <a:rPr lang="nb-NO" sz="1050" dirty="0" err="1">
                <a:latin typeface="Calibri"/>
                <a:cs typeface="Times New Roman"/>
              </a:rPr>
              <a:t>samskapingen</a:t>
            </a:r>
            <a:r>
              <a:rPr lang="nb-NO" sz="1050" dirty="0">
                <a:latin typeface="Calibri"/>
                <a:cs typeface="Times New Roman"/>
              </a:rPr>
              <a:t> ikke øker arbeidsmengden til ildsjeler i lokalsamfunn, i administrasjonen og i politikken. </a:t>
            </a:r>
            <a:r>
              <a:rPr lang="nb-NO" sz="1050" dirty="0">
                <a:latin typeface="Calibri" panose="020F0502020204030204" pitchFamily="34" charset="0"/>
                <a:ea typeface="Calibri" panose="020F0502020204030204" pitchFamily="34" charset="0"/>
                <a:cs typeface="Times New Roman" panose="02020603050405020304" pitchFamily="18" charset="0"/>
              </a:rPr>
              <a:t>Administrativt ansatte er opptatt av å ikke skape «medvirkningstrøtthet» hos befolkningen, politikere er redd </a:t>
            </a:r>
            <a:r>
              <a:rPr lang="nb-NO" sz="1050" dirty="0">
                <a:latin typeface="Calibri"/>
                <a:ea typeface="Calibri" panose="020F0502020204030204" pitchFamily="34" charset="0"/>
                <a:cs typeface="Times New Roman"/>
              </a:rPr>
              <a:t> </a:t>
            </a:r>
            <a:r>
              <a:rPr lang="nb-NO" sz="1050" dirty="0">
                <a:latin typeface="Calibri" panose="020F0502020204030204" pitchFamily="34" charset="0"/>
                <a:ea typeface="Calibri" panose="020F0502020204030204" pitchFamily="34" charset="0"/>
                <a:cs typeface="Times New Roman" panose="02020603050405020304" pitchFamily="18" charset="0"/>
              </a:rPr>
              <a:t>for at  involveringen bare vil legge enda en oppgave til et allerede overbelastet politiske system.</a:t>
            </a:r>
            <a:r>
              <a:rPr lang="nb-NO" sz="1050" dirty="0">
                <a:latin typeface="Calibri"/>
                <a:cs typeface="Times New Roman"/>
              </a:rPr>
              <a:t> Ofte legger </a:t>
            </a:r>
            <a:r>
              <a:rPr lang="nb-NO" sz="1050" dirty="0" err="1">
                <a:latin typeface="Calibri"/>
                <a:cs typeface="Times New Roman"/>
              </a:rPr>
              <a:t>samskapingsinitiativ</a:t>
            </a:r>
            <a:r>
              <a:rPr lang="nb-NO" sz="1050" dirty="0">
                <a:latin typeface="Calibri"/>
                <a:ea typeface="Calibri" panose="020F0502020204030204" pitchFamily="34" charset="0"/>
                <a:cs typeface="Times New Roman"/>
              </a:rPr>
              <a:t> seg utenpå de etablerte styringsprosessene og en står i fare for å overstrekke systemet. </a:t>
            </a:r>
            <a:r>
              <a:rPr lang="nb-NO" sz="1050" dirty="0"/>
              <a:t>Hvordan en infrastruktur bør se ut og hva innholdet i en bredere samfunnsutviklingsrolle skal være bør derfor defineres og utvikles nærmere. Kan en se for seg at en mer aktiv bruk av </a:t>
            </a:r>
            <a:r>
              <a:rPr lang="nb-NO" sz="1050" dirty="0" err="1"/>
              <a:t>samskaping</a:t>
            </a:r>
            <a:r>
              <a:rPr lang="nb-NO" sz="1050" dirty="0"/>
              <a:t> gir rom for å endre eller erstatte mer konvensjonelle tilnærminger til kunnskapsinnhenting og høringer? Sentrale spørsmål i denne utforskningen er:</a:t>
            </a:r>
            <a:endParaRPr lang="nb-NO" sz="1050" dirty="0">
              <a:cs typeface="Calibri"/>
            </a:endParaRPr>
          </a:p>
          <a:p>
            <a:endParaRPr lang="nb-NO" sz="1050" dirty="0"/>
          </a:p>
          <a:p>
            <a:pPr marL="171450" lvl="0" indent="-171450" algn="just">
              <a:buFont typeface="Arial" panose="020B0604020202020204" pitchFamily="34" charset="0"/>
              <a:buChar char="•"/>
            </a:pPr>
            <a:r>
              <a:rPr lang="nb-NO" sz="1050" i="1" dirty="0"/>
              <a:t>Utvikling av en intern infrastruktur:</a:t>
            </a:r>
            <a:r>
              <a:rPr lang="nb-NO" sz="1050" dirty="0"/>
              <a:t> Hvordan skal de ulike delene av kommunen arbeide sammen? Kan en bruke ressursene på en mer effektiv måte? Hvordan kan roller utvikles, </a:t>
            </a:r>
            <a:r>
              <a:rPr lang="nb-NO" sz="1050" dirty="0">
                <a:latin typeface="Calibri"/>
                <a:cs typeface="Times New Roman"/>
              </a:rPr>
              <a:t>både administrativt, politisk og blant innbyggere og sivilsamfunnsorganisasjoner, som evner å ta ut potensialet til hver aktør og skape synergier mellom hver av deres bidrag og aktiviteter?</a:t>
            </a:r>
            <a:endParaRPr lang="nb-NO" sz="1050" dirty="0">
              <a:effectLst/>
              <a:latin typeface="Calibri"/>
              <a:ea typeface="Calibri" panose="020F0502020204030204" pitchFamily="34" charset="0"/>
              <a:cs typeface="Times New Roman"/>
            </a:endParaRPr>
          </a:p>
          <a:p>
            <a:pPr marL="171450" lvl="0" indent="-171450">
              <a:buFont typeface="Arial" panose="020B0604020202020204" pitchFamily="34" charset="0"/>
              <a:buChar char="•"/>
            </a:pPr>
            <a:endParaRPr lang="nb-NO" sz="1050" i="1" dirty="0"/>
          </a:p>
          <a:p>
            <a:pPr marL="171450" lvl="0" indent="-171450">
              <a:buFont typeface="Arial" panose="020B0604020202020204" pitchFamily="34" charset="0"/>
              <a:buChar char="•"/>
            </a:pPr>
            <a:r>
              <a:rPr lang="nb-NO" sz="1050" i="1" dirty="0"/>
              <a:t>Utvikling av en ekstern infrastruktur:</a:t>
            </a:r>
            <a:r>
              <a:rPr lang="nb-NO" sz="1050" dirty="0"/>
              <a:t> hvordan vil en infrastruktur for en «samskapende kommune» se ut? Hvordan fordele ansvar mellom ulike politiske organer, mellom offentlig og privat? Hvilke arenaer skal etableres og hva skal de handle om, hvor permanente skal de være? Når skal </a:t>
            </a:r>
            <a:r>
              <a:rPr lang="nb-NO" sz="1050" dirty="0" err="1"/>
              <a:t>samskapingen</a:t>
            </a:r>
            <a:r>
              <a:rPr lang="nb-NO" sz="1050" dirty="0"/>
              <a:t> tre inn i politiske prosesser? Når er en sak «stor nok»? </a:t>
            </a:r>
            <a:endParaRPr lang="nb-NO" sz="1050" dirty="0">
              <a:cs typeface="Calibri"/>
            </a:endParaRPr>
          </a:p>
          <a:p>
            <a:pPr algn="just"/>
            <a:endParaRPr lang="nb-NO" sz="1050" dirty="0"/>
          </a:p>
          <a:p>
            <a:pPr algn="just"/>
            <a:r>
              <a:rPr lang="nb-NO" sz="1050" dirty="0">
                <a:latin typeface="Calibri"/>
                <a:ea typeface="Calibri" panose="020F0502020204030204" pitchFamily="34" charset="0"/>
                <a:cs typeface="Times New Roman"/>
              </a:rPr>
              <a:t>Her trer vi inn i et landskap som er ukjent for alle. Kristiansand og </a:t>
            </a:r>
            <a:r>
              <a:rPr lang="nb-NO" sz="1050" dirty="0" err="1">
                <a:latin typeface="Calibri"/>
                <a:ea typeface="Calibri" panose="020F0502020204030204" pitchFamily="34" charset="0"/>
                <a:cs typeface="Times New Roman"/>
              </a:rPr>
              <a:t>Stavngers</a:t>
            </a:r>
            <a:r>
              <a:rPr lang="nb-NO" sz="1050" dirty="0">
                <a:latin typeface="Calibri"/>
                <a:ea typeface="Calibri" panose="020F0502020204030204" pitchFamily="34" charset="0"/>
                <a:cs typeface="Times New Roman"/>
              </a:rPr>
              <a:t> erfaringer legger grunnlag for en videre utforskning av dette landskapet i Fredrikstad.</a:t>
            </a:r>
            <a:endParaRPr lang="nb-NO" sz="1050" dirty="0"/>
          </a:p>
        </p:txBody>
      </p:sp>
      <p:sp>
        <p:nvSpPr>
          <p:cNvPr id="7" name="TekstSylinder 6">
            <a:extLst>
              <a:ext uri="{FF2B5EF4-FFF2-40B4-BE49-F238E27FC236}">
                <a16:creationId xmlns:a16="http://schemas.microsoft.com/office/drawing/2014/main" id="{A3271B56-7C7D-443D-A117-2B577D5DF80A}"/>
              </a:ext>
            </a:extLst>
          </p:cNvPr>
          <p:cNvSpPr txBox="1"/>
          <p:nvPr/>
        </p:nvSpPr>
        <p:spPr>
          <a:xfrm>
            <a:off x="1684878" y="782226"/>
            <a:ext cx="4278182" cy="276999"/>
          </a:xfrm>
          <a:prstGeom prst="rect">
            <a:avLst/>
          </a:prstGeom>
          <a:noFill/>
        </p:spPr>
        <p:txBody>
          <a:bodyPr wrap="square" rtlCol="0">
            <a:spAutoFit/>
          </a:bodyPr>
          <a:lstStyle/>
          <a:p>
            <a:pPr algn="just"/>
            <a:r>
              <a:rPr lang="nb-NO" sz="1200" b="1" dirty="0">
                <a:solidFill>
                  <a:schemeClr val="accent2">
                    <a:lumMod val="75000"/>
                  </a:schemeClr>
                </a:solidFill>
              </a:rPr>
              <a:t>BAKGRUNN: ERFARINGER FRA KRISTIANSAND OG STAVANGER</a:t>
            </a:r>
          </a:p>
        </p:txBody>
      </p:sp>
      <p:sp>
        <p:nvSpPr>
          <p:cNvPr id="14" name="object 4">
            <a:extLst>
              <a:ext uri="{FF2B5EF4-FFF2-40B4-BE49-F238E27FC236}">
                <a16:creationId xmlns:a16="http://schemas.microsoft.com/office/drawing/2014/main" id="{99AFD500-86F6-4DBC-AB47-80E7F42487E4}"/>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sp>
        <p:nvSpPr>
          <p:cNvPr id="17" name="object 3">
            <a:extLst>
              <a:ext uri="{FF2B5EF4-FFF2-40B4-BE49-F238E27FC236}">
                <a16:creationId xmlns:a16="http://schemas.microsoft.com/office/drawing/2014/main" id="{6960E3B1-BF6E-4CA3-81C2-12292E9A8D12}"/>
              </a:ext>
            </a:extLst>
          </p:cNvPr>
          <p:cNvSpPr/>
          <p:nvPr/>
        </p:nvSpPr>
        <p:spPr>
          <a:xfrm>
            <a:off x="3778250" y="1059225"/>
            <a:ext cx="45719" cy="8665092"/>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cxnSp>
        <p:nvCxnSpPr>
          <p:cNvPr id="18" name="Rett linje 17">
            <a:extLst>
              <a:ext uri="{FF2B5EF4-FFF2-40B4-BE49-F238E27FC236}">
                <a16:creationId xmlns:a16="http://schemas.microsoft.com/office/drawing/2014/main" id="{532552B3-2F80-4719-9438-B1BCC76DC806}"/>
              </a:ext>
            </a:extLst>
          </p:cNvPr>
          <p:cNvCxnSpPr>
            <a:cxnSpLocks/>
          </p:cNvCxnSpPr>
          <p:nvPr/>
        </p:nvCxnSpPr>
        <p:spPr>
          <a:xfrm>
            <a:off x="474314" y="631825"/>
            <a:ext cx="64539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 name="Plassholder for lysbildenummer 2">
            <a:extLst>
              <a:ext uri="{FF2B5EF4-FFF2-40B4-BE49-F238E27FC236}">
                <a16:creationId xmlns:a16="http://schemas.microsoft.com/office/drawing/2014/main" id="{5A866EB2-05E3-4413-4A71-198CEE9DD866}"/>
              </a:ext>
            </a:extLst>
          </p:cNvPr>
          <p:cNvSpPr>
            <a:spLocks noGrp="1"/>
          </p:cNvSpPr>
          <p:nvPr>
            <p:ph type="sldNum" sz="quarter" idx="7"/>
          </p:nvPr>
        </p:nvSpPr>
        <p:spPr>
          <a:xfrm>
            <a:off x="5489069" y="9991651"/>
            <a:ext cx="1739455" cy="534670"/>
          </a:xfrm>
        </p:spPr>
        <p:txBody>
          <a:bodyPr/>
          <a:lstStyle/>
          <a:p>
            <a:fld id="{B6F15528-21DE-4FAA-801E-634DDDAF4B2B}" type="slidenum">
              <a:rPr lang="nb-NO" smtClean="0"/>
              <a:t>6</a:t>
            </a:fld>
            <a:endParaRPr lang="nb-NO" dirty="0"/>
          </a:p>
        </p:txBody>
      </p:sp>
    </p:spTree>
    <p:extLst>
      <p:ext uri="{BB962C8B-B14F-4D97-AF65-F5344CB8AC3E}">
        <p14:creationId xmlns:p14="http://schemas.microsoft.com/office/powerpoint/2010/main" val="410704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p:nvPr/>
        </p:nvSpPr>
        <p:spPr>
          <a:xfrm>
            <a:off x="474314" y="915120"/>
            <a:ext cx="3098690" cy="6683240"/>
          </a:xfrm>
          <a:prstGeom prst="rect">
            <a:avLst/>
          </a:prstGeom>
        </p:spPr>
        <p:txBody>
          <a:bodyPr vert="horz" wrap="square" lIns="0" tIns="12065" rIns="0" bIns="0" rtlCol="0" anchor="t">
            <a:spAutoFit/>
          </a:bodyPr>
          <a:lstStyle/>
          <a:p>
            <a:pPr algn="ctr"/>
            <a:r>
              <a:rPr lang="nb-NO" sz="1200" b="1" dirty="0">
                <a:solidFill>
                  <a:schemeClr val="accent2">
                    <a:lumMod val="75000"/>
                  </a:schemeClr>
                </a:solidFill>
              </a:rPr>
              <a:t>Konkrete lærdommer fra Kristiansand og Stavangers uttesting av innovasjonene</a:t>
            </a:r>
          </a:p>
          <a:p>
            <a:pPr algn="ctr"/>
            <a:endParaRPr lang="nb-NO" sz="1050" dirty="0"/>
          </a:p>
          <a:p>
            <a:pPr algn="just"/>
            <a:r>
              <a:rPr lang="nb-NO" sz="1050" dirty="0"/>
              <a:t>Alle innovasjonene som testes ut i SOSLOKAL har svakheter. Styrken til SOSLOKAL ligger i kombinasjonen av verktøy som testes ut.  Alt avhenger ikke av ett bestemt verktøy. Når de kombineres opplever vi at hvert verktøy gir et nytt lag av forståelse og innsikt. En erfaring fra Kristiansand og Stavanger er derfor at det å benytte flere informasjonskilder og  </a:t>
            </a:r>
            <a:r>
              <a:rPr lang="nb-NO" sz="1050" dirty="0" err="1"/>
              <a:t>samskapingsarenaer</a:t>
            </a:r>
            <a:r>
              <a:rPr lang="nb-NO" sz="1050" dirty="0"/>
              <a:t> er verdifullt. Når det gjelder den eksakte utformingen, er det imidlertid rom for både forbedring og nye tilnærminger.  </a:t>
            </a:r>
          </a:p>
          <a:p>
            <a:endParaRPr lang="nb-NO" sz="1050" dirty="0"/>
          </a:p>
          <a:p>
            <a:pPr algn="just"/>
            <a:r>
              <a:rPr lang="nb-NO" sz="1050" dirty="0"/>
              <a:t>Følgende anbefalinger bør vurderes når SOSLOKAL skal gjennomføres i Fredrikstad:</a:t>
            </a:r>
          </a:p>
          <a:p>
            <a:pPr lvl="0"/>
            <a:endParaRPr lang="nb-NO" sz="1050" dirty="0"/>
          </a:p>
          <a:p>
            <a:pPr lvl="0"/>
            <a:r>
              <a:rPr lang="nb-NO" sz="1050" i="1" dirty="0"/>
              <a:t>Stedskompasset: </a:t>
            </a:r>
          </a:p>
          <a:p>
            <a:pPr marL="171450" lvl="0" indent="-171450" algn="just">
              <a:buFont typeface="Arial" panose="020B0604020202020204" pitchFamily="34" charset="0"/>
              <a:buChar char="•"/>
            </a:pPr>
            <a:r>
              <a:rPr lang="nb-NO" sz="1050" dirty="0"/>
              <a:t>Kan </a:t>
            </a:r>
            <a:r>
              <a:rPr lang="nb-NO" sz="1050" dirty="0" err="1"/>
              <a:t>sms</a:t>
            </a:r>
            <a:r>
              <a:rPr lang="nb-NO" sz="1050" dirty="0"/>
              <a:t>-tjeneste benyttes som rekrutteringskanal for spørreundersøkelsen også i Fredrikstad? Det løste rekrutteringsproblemet vi opplevde i Kristiansand</a:t>
            </a:r>
          </a:p>
          <a:p>
            <a:pPr marL="171450" lvl="0" indent="-171450" algn="just">
              <a:buFont typeface="Arial" panose="020B0604020202020204" pitchFamily="34" charset="0"/>
              <a:buChar char="•"/>
            </a:pPr>
            <a:r>
              <a:rPr lang="nb-NO" sz="1050" dirty="0"/>
              <a:t>Bygg rekrutteringen av deltakere til den kvalitative delen av stedskompasset på lokal kunnskap</a:t>
            </a:r>
          </a:p>
          <a:p>
            <a:pPr marL="171450" lvl="0" indent="-171450" algn="just">
              <a:buFont typeface="Arial" panose="020B0604020202020204" pitchFamily="34" charset="0"/>
              <a:buChar char="•"/>
            </a:pPr>
            <a:r>
              <a:rPr lang="nb-NO" sz="1050" dirty="0"/>
              <a:t>Aktiviser skolen for å få tilgang til ungdommers vurderinger</a:t>
            </a:r>
          </a:p>
          <a:p>
            <a:pPr marL="171450" lvl="0" indent="-171450" algn="just">
              <a:buFont typeface="Arial" panose="020B0604020202020204" pitchFamily="34" charset="0"/>
              <a:buChar char="•"/>
            </a:pPr>
            <a:r>
              <a:rPr lang="nb-NO" sz="1050" dirty="0"/>
              <a:t>Skal modellen med både en survey og fokusgrupper gjentas? Eller skal man teste ut “vandrende” gjennomføring av stedskompasset ved at representanter går i lokalsamfunnet når de fyller det ut?</a:t>
            </a:r>
          </a:p>
          <a:p>
            <a:pPr marL="171450" lvl="0" indent="-171450" algn="just">
              <a:buFont typeface="Arial" panose="020B0604020202020204" pitchFamily="34" charset="0"/>
              <a:buChar char="•"/>
            </a:pPr>
            <a:r>
              <a:rPr lang="nb-NO" sz="1050" dirty="0"/>
              <a:t>Kan det komparative potensialet som ligger i stedskompasset tas ut i Fredrikstad? Det innebærer å gjennomføre stedskompasset i flere deler av kommunen for dermed å kunne sammenlikne ulike geografiske og sosioøkonomiske kontekster og hvordan de preger opplevelsen av eget nærmiljø </a:t>
            </a:r>
          </a:p>
          <a:p>
            <a:pPr lvl="0" algn="just"/>
            <a:endParaRPr lang="nb-NO" sz="1050" i="1" dirty="0"/>
          </a:p>
          <a:p>
            <a:pPr algn="just"/>
            <a:endParaRPr lang="nb-NO" sz="1050" dirty="0"/>
          </a:p>
          <a:p>
            <a:pPr algn="just"/>
            <a:endParaRPr lang="nb-NO" sz="1050" dirty="0"/>
          </a:p>
          <a:p>
            <a:pPr algn="just"/>
            <a:endParaRPr lang="nb-NO" sz="1050" dirty="0"/>
          </a:p>
          <a:p>
            <a:endParaRPr lang="nb-NO" sz="1050" dirty="0"/>
          </a:p>
        </p:txBody>
      </p:sp>
      <p:sp>
        <p:nvSpPr>
          <p:cNvPr id="14" name="object 4">
            <a:extLst>
              <a:ext uri="{FF2B5EF4-FFF2-40B4-BE49-F238E27FC236}">
                <a16:creationId xmlns:a16="http://schemas.microsoft.com/office/drawing/2014/main" id="{99AFD500-86F6-4DBC-AB47-80E7F42487E4}"/>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sp>
        <p:nvSpPr>
          <p:cNvPr id="17" name="object 3">
            <a:extLst>
              <a:ext uri="{FF2B5EF4-FFF2-40B4-BE49-F238E27FC236}">
                <a16:creationId xmlns:a16="http://schemas.microsoft.com/office/drawing/2014/main" id="{6960E3B1-BF6E-4CA3-81C2-12292E9A8D12}"/>
              </a:ext>
            </a:extLst>
          </p:cNvPr>
          <p:cNvSpPr/>
          <p:nvPr/>
        </p:nvSpPr>
        <p:spPr>
          <a:xfrm>
            <a:off x="3778250" y="915120"/>
            <a:ext cx="45719" cy="8809198"/>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cxnSp>
        <p:nvCxnSpPr>
          <p:cNvPr id="18" name="Rett linje 17">
            <a:extLst>
              <a:ext uri="{FF2B5EF4-FFF2-40B4-BE49-F238E27FC236}">
                <a16:creationId xmlns:a16="http://schemas.microsoft.com/office/drawing/2014/main" id="{532552B3-2F80-4719-9438-B1BCC76DC806}"/>
              </a:ext>
            </a:extLst>
          </p:cNvPr>
          <p:cNvCxnSpPr>
            <a:cxnSpLocks/>
          </p:cNvCxnSpPr>
          <p:nvPr/>
        </p:nvCxnSpPr>
        <p:spPr>
          <a:xfrm>
            <a:off x="474314" y="631825"/>
            <a:ext cx="64539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 name="TekstSylinder 1">
            <a:extLst>
              <a:ext uri="{FF2B5EF4-FFF2-40B4-BE49-F238E27FC236}">
                <a16:creationId xmlns:a16="http://schemas.microsoft.com/office/drawing/2014/main" id="{0F159057-D04C-FF30-A5A7-BA6D6C580464}"/>
              </a:ext>
            </a:extLst>
          </p:cNvPr>
          <p:cNvSpPr txBox="1"/>
          <p:nvPr/>
        </p:nvSpPr>
        <p:spPr>
          <a:xfrm>
            <a:off x="3995611" y="1380744"/>
            <a:ext cx="3328733" cy="3323987"/>
          </a:xfrm>
          <a:prstGeom prst="rect">
            <a:avLst/>
          </a:prstGeom>
          <a:noFill/>
        </p:spPr>
        <p:txBody>
          <a:bodyPr wrap="square" rtlCol="0">
            <a:spAutoFit/>
          </a:bodyPr>
          <a:lstStyle/>
          <a:p>
            <a:pPr lvl="0"/>
            <a:r>
              <a:rPr lang="nb-NO" sz="1050" i="1" dirty="0" err="1"/>
              <a:t>Bylabene</a:t>
            </a:r>
            <a:r>
              <a:rPr lang="nb-NO" sz="1050" i="1" dirty="0"/>
              <a:t>: </a:t>
            </a:r>
          </a:p>
          <a:p>
            <a:pPr marL="171450" lvl="0" indent="-171450" algn="just">
              <a:buFont typeface="Arial" panose="020B0604020202020204" pitchFamily="34" charset="0"/>
              <a:buChar char="•"/>
            </a:pPr>
            <a:r>
              <a:rPr lang="nb-NO" sz="1050" dirty="0"/>
              <a:t>Benytt </a:t>
            </a:r>
            <a:r>
              <a:rPr lang="nb-NO" sz="1050" dirty="0" err="1"/>
              <a:t>bylab</a:t>
            </a:r>
            <a:r>
              <a:rPr lang="nb-NO" sz="1050" dirty="0"/>
              <a:t> til å utdype hovedfunn i stedskompasset</a:t>
            </a:r>
          </a:p>
          <a:p>
            <a:pPr marL="171450" lvl="0" indent="-171450" algn="just">
              <a:buFont typeface="Arial" panose="020B0604020202020204" pitchFamily="34" charset="0"/>
              <a:buChar char="•"/>
            </a:pPr>
            <a:r>
              <a:rPr lang="nb-NO" sz="1050" dirty="0"/>
              <a:t>Benytt lokale aktører som rekrutteringsagenter,</a:t>
            </a:r>
          </a:p>
          <a:p>
            <a:pPr marL="171450" lvl="0" indent="-171450" algn="just">
              <a:buFont typeface="Arial" panose="020B0604020202020204" pitchFamily="34" charset="0"/>
              <a:buChar char="•"/>
            </a:pPr>
            <a:r>
              <a:rPr lang="nb-NO" sz="1050" dirty="0"/>
              <a:t>Vurder om metodene framtidsverksted og verdenskafé skal gjentas , eller om en annen </a:t>
            </a:r>
            <a:r>
              <a:rPr lang="nb-NO" sz="1050" dirty="0" err="1"/>
              <a:t>samskapingsmetode</a:t>
            </a:r>
            <a:r>
              <a:rPr lang="nb-NO" sz="1050" dirty="0"/>
              <a:t> skal testes ut?</a:t>
            </a:r>
          </a:p>
          <a:p>
            <a:pPr lvl="0"/>
            <a:endParaRPr lang="nb-NO" sz="1050" dirty="0"/>
          </a:p>
          <a:p>
            <a:pPr lvl="0"/>
            <a:r>
              <a:rPr lang="nb-NO" sz="1050" i="1" dirty="0"/>
              <a:t>Politisk verksted:</a:t>
            </a:r>
          </a:p>
          <a:p>
            <a:pPr marL="171450" lvl="0" indent="-171450" algn="just">
              <a:buFont typeface="Arial" panose="020B0604020202020204" pitchFamily="34" charset="0"/>
              <a:buChar char="•"/>
            </a:pPr>
            <a:r>
              <a:rPr lang="nb-NO" sz="1050" dirty="0"/>
              <a:t>Bruk tid på rekruttering og legg helst verkstedet inn i et allerede avtalt politisk møte</a:t>
            </a:r>
          </a:p>
          <a:p>
            <a:pPr marL="171450" lvl="0" indent="-171450" algn="just">
              <a:buFont typeface="Arial" panose="020B0604020202020204" pitchFamily="34" charset="0"/>
              <a:buChar char="•"/>
            </a:pPr>
            <a:r>
              <a:rPr lang="nb-NO" sz="1050" dirty="0"/>
              <a:t>Skal et ordinært saksframlegg lages, eller skal en annen form testes ut?</a:t>
            </a:r>
          </a:p>
          <a:p>
            <a:pPr marL="171450" lvl="0" indent="-171450" algn="just">
              <a:buFont typeface="Arial" panose="020B0604020202020204" pitchFamily="34" charset="0"/>
              <a:buChar char="•"/>
            </a:pPr>
            <a:r>
              <a:rPr lang="nb-NO" sz="1050" dirty="0"/>
              <a:t>Skal nye styringsmodeller utforskes også i Fredrikstad (sosial bærekraft i praksis)?</a:t>
            </a:r>
          </a:p>
          <a:p>
            <a:pPr lvl="0"/>
            <a:endParaRPr lang="nb-NO" sz="1050" i="1" dirty="0"/>
          </a:p>
          <a:p>
            <a:pPr lvl="0"/>
            <a:r>
              <a:rPr lang="nb-NO" sz="1050" i="1" dirty="0"/>
              <a:t>Kommunikasjon:</a:t>
            </a:r>
          </a:p>
          <a:p>
            <a:pPr marL="171450" lvl="0" indent="-171450" algn="just">
              <a:buFont typeface="Arial" panose="020B0604020202020204" pitchFamily="34" charset="0"/>
              <a:buChar char="•"/>
            </a:pPr>
            <a:r>
              <a:rPr lang="nb-NO" sz="1050" dirty="0">
                <a:solidFill>
                  <a:srgbClr val="000000"/>
                </a:solidFill>
                <a:effectLst/>
                <a:latin typeface="Calibri" panose="020F0502020204030204" pitchFamily="34" charset="0"/>
                <a:ea typeface="Times New Roman" panose="02020603050405020304" pitchFamily="18" charset="0"/>
              </a:rPr>
              <a:t>Hvordan kommunisere og presentere funnene til innbyggerne underveis og etter case-perioden, og  i hvilke kanaler?</a:t>
            </a:r>
            <a:endParaRPr lang="nb-NO" sz="1050" dirty="0"/>
          </a:p>
          <a:p>
            <a:endParaRPr lang="nb-NO" sz="1050" dirty="0"/>
          </a:p>
        </p:txBody>
      </p:sp>
      <p:sp>
        <p:nvSpPr>
          <p:cNvPr id="4" name="Plassholder for lysbildenummer 3">
            <a:extLst>
              <a:ext uri="{FF2B5EF4-FFF2-40B4-BE49-F238E27FC236}">
                <a16:creationId xmlns:a16="http://schemas.microsoft.com/office/drawing/2014/main" id="{93871C2F-42F7-48CB-412D-7C5C54B22346}"/>
              </a:ext>
            </a:extLst>
          </p:cNvPr>
          <p:cNvSpPr>
            <a:spLocks noGrp="1"/>
          </p:cNvSpPr>
          <p:nvPr>
            <p:ph type="sldNum" sz="quarter" idx="7"/>
          </p:nvPr>
        </p:nvSpPr>
        <p:spPr/>
        <p:txBody>
          <a:bodyPr/>
          <a:lstStyle/>
          <a:p>
            <a:fld id="{B6F15528-21DE-4FAA-801E-634DDDAF4B2B}" type="slidenum">
              <a:rPr lang="nb-NO" smtClean="0"/>
              <a:t>7</a:t>
            </a:fld>
            <a:endParaRPr lang="nb-NO"/>
          </a:p>
        </p:txBody>
      </p:sp>
    </p:spTree>
    <p:extLst>
      <p:ext uri="{BB962C8B-B14F-4D97-AF65-F5344CB8AC3E}">
        <p14:creationId xmlns:p14="http://schemas.microsoft.com/office/powerpoint/2010/main" val="984895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756823" y="1073500"/>
            <a:ext cx="45719" cy="9165896"/>
          </a:xfrm>
          <a:custGeom>
            <a:avLst/>
            <a:gdLst/>
            <a:ahLst/>
            <a:cxnLst/>
            <a:rect l="l" t="t" r="r" b="b"/>
            <a:pathLst>
              <a:path h="3287395">
                <a:moveTo>
                  <a:pt x="0" y="0"/>
                </a:moveTo>
                <a:lnTo>
                  <a:pt x="0" y="3287395"/>
                </a:lnTo>
              </a:path>
            </a:pathLst>
          </a:custGeom>
          <a:ln w="12014">
            <a:solidFill>
              <a:srgbClr val="7E7E7E"/>
            </a:solidFill>
            <a:prstDash val="sysDot"/>
          </a:ln>
        </p:spPr>
        <p:txBody>
          <a:bodyPr wrap="square" lIns="0" tIns="0" rIns="0" bIns="0" rtlCol="0"/>
          <a:lstStyle/>
          <a:p>
            <a:endParaRPr/>
          </a:p>
        </p:txBody>
      </p:sp>
      <p:sp>
        <p:nvSpPr>
          <p:cNvPr id="9" name="object 9"/>
          <p:cNvSpPr txBox="1"/>
          <p:nvPr/>
        </p:nvSpPr>
        <p:spPr>
          <a:xfrm>
            <a:off x="3967353" y="1155069"/>
            <a:ext cx="3199026" cy="981679"/>
          </a:xfrm>
          <a:prstGeom prst="rect">
            <a:avLst/>
          </a:prstGeom>
        </p:spPr>
        <p:txBody>
          <a:bodyPr vert="horz" wrap="square" lIns="0" tIns="12065" rIns="0" bIns="0" rtlCol="0" anchor="t">
            <a:spAutoFit/>
          </a:bodyPr>
          <a:lstStyle/>
          <a:p>
            <a:pPr algn="just" fontAlgn="base"/>
            <a:r>
              <a:rPr lang="nb-NO" sz="1050" dirty="0"/>
              <a:t>Innovasjonen tester ut hvorvidt stedskompasset (Figur 3) gir en annen og dypere innsikt i beboernes opplevelse av eget fysiske og sosiale nærmiljø, og om det bidrar til ny og mer nyansert innsikt i nøkkelaspekter ved sosialt bærekraftige lokalsamfunn. Stedskompasset gir grunnlag for å hente inn disse dataene på ulike måter.  </a:t>
            </a:r>
            <a:endParaRPr lang="nb-NO" sz="1050" dirty="0">
              <a:cs typeface="Calibri"/>
            </a:endParaRPr>
          </a:p>
        </p:txBody>
      </p:sp>
      <p:sp>
        <p:nvSpPr>
          <p:cNvPr id="10" name="object 10"/>
          <p:cNvSpPr txBox="1"/>
          <p:nvPr/>
        </p:nvSpPr>
        <p:spPr>
          <a:xfrm>
            <a:off x="3989990" y="3986657"/>
            <a:ext cx="3219482" cy="1689565"/>
          </a:xfrm>
          <a:prstGeom prst="rect">
            <a:avLst/>
          </a:prstGeom>
        </p:spPr>
        <p:txBody>
          <a:bodyPr vert="horz" wrap="square" lIns="0" tIns="12065" rIns="0" bIns="0" rtlCol="0" anchor="t">
            <a:spAutoFit/>
          </a:bodyPr>
          <a:lstStyle/>
          <a:p>
            <a:pPr algn="just" fontAlgn="base"/>
            <a:r>
              <a:rPr lang="nb-NO" sz="1050" dirty="0"/>
              <a:t>Uttestingen av Stedskompasset bestod dermed av følgende elementer: </a:t>
            </a:r>
          </a:p>
          <a:p>
            <a:pPr marL="228600" indent="-228600" fontAlgn="base">
              <a:buFont typeface="+mj-lt"/>
              <a:buAutoNum type="arabicParenR"/>
            </a:pPr>
            <a:endParaRPr lang="nb-NO" sz="400" dirty="0"/>
          </a:p>
          <a:p>
            <a:pPr marL="180975" indent="-180975" fontAlgn="base">
              <a:buFont typeface="+mj-lt"/>
              <a:buAutoNum type="arabicParenR"/>
            </a:pPr>
            <a:r>
              <a:rPr lang="nb-NO" sz="1050" dirty="0"/>
              <a:t>Spørreskjemaundersøkelse til innbyggerne i sentrum</a:t>
            </a:r>
            <a:endParaRPr lang="nb-NO" sz="1050" dirty="0">
              <a:cs typeface="Calibri"/>
            </a:endParaRPr>
          </a:p>
          <a:p>
            <a:pPr marL="180975" indent="-180975">
              <a:buFont typeface="+mj-lt"/>
              <a:buAutoNum type="arabicParenR"/>
            </a:pPr>
            <a:r>
              <a:rPr lang="nb-NO" sz="1050" dirty="0">
                <a:cs typeface="Calibri"/>
              </a:rPr>
              <a:t>Vandring i lokalsamfunnet med </a:t>
            </a:r>
            <a:r>
              <a:rPr lang="nb-NO" sz="1050" dirty="0"/>
              <a:t>«stille stemmer» </a:t>
            </a:r>
          </a:p>
          <a:p>
            <a:pPr marL="180975" indent="-180975" algn="just">
              <a:buFont typeface="+mj-lt"/>
              <a:buAutoNum type="arabicParenR"/>
            </a:pPr>
            <a:r>
              <a:rPr lang="nb-NO" sz="1050" dirty="0"/>
              <a:t>Fokusgruppe-intervjuer «stille stemmer»</a:t>
            </a:r>
          </a:p>
          <a:p>
            <a:pPr algn="just"/>
            <a:endParaRPr lang="nb-NO" sz="1050" dirty="0"/>
          </a:p>
          <a:p>
            <a:pPr algn="just"/>
            <a:r>
              <a:rPr lang="nb-NO" sz="1050" dirty="0"/>
              <a:t>Både spørreundersøkelsen, vandringen og fokusgruppene ble bygd opp etter stedskompassets 14 temaer. Innbyggerne ble bedt om å vurdere eget nærmiljø på en skala fra 1-7, der 1 er lavest og 7 er høyest.  </a:t>
            </a:r>
          </a:p>
        </p:txBody>
      </p:sp>
      <p:sp>
        <p:nvSpPr>
          <p:cNvPr id="6" name="AutoShape 2" descr="data:image/png;base64,iVBORw0KGgoAAAANSUhEUgAAA4QAAAINCAMAAABRWEGtAAAAAXNSR0IArs4c6QAAAARnQU1BAACxjwv8YQUAAAKmUExURQAAAP7+/p7E5vX5/P7+/v39/V9fX/39/sDZ7/Pz83Wr3P7+/vb6/V+d1v7+/j4+PleX17+/37LQ6mCe1vn7/f7+/sLZ7lqa1f7+/vb29rfH57bI6F+f37XL57fT7UFBQf7+/l+fz1mZ0pC74/7+/lua029vb9jn9f7+/v///6PH54254m6n2l+f1P7+/qTI6P7+/o664lqa1LTJ6Vub1Pn7/f7+/o+74vr8/fr8/v7+/rXJ5rXL5lub1SQkJHqu3bzW7f7+/uXv+LXL55aWlnuv3WWh2HR0dP7+/lub1f7+/peXl////83g8mai2IGy31ub08TExFNTU7TJ5Ofn5wUFBVub1LTL5/7+/rzW7v///4e24JW+5FmZ1Vqa1dzp9r3X7uLt93h4eF+d1bXL51ub1P7+/lmZ03Oq21qa1WOg17PK5K3N6bLM5ZS+45S+5PT4+////woKCnes3LTJ5lqa1LTL5n+x3ury+mqk2Yu44Vqa1Vub1f7+/tbm9P7+/vr6+ujw+bXK5rPK5Vqb1Vub1Wii2KPH53ar3LTJ57TL5hoaGlub1Nra2kdHR63N6u71+lub1LTM51qa1bfT7P///xsbG2ij2GKf1/7+/rXI5f7+/sfc8Wtra7XL6Fub1Vqa1f///5nB5Xyv3bXK50pKSm6m2t7e3rXL57PL51qa1P7+/v///7rV7bTJ5fD2+7TL5/7+/pubm93q9nCo2vH3/P7+/tvp9r6+vlub1f7+/tzq9sbc8f7+/rXL5lua1qjK6P7+/v////z9/m6m2QAAALXK5y0tLVua1XKp2/7+/rXL6P7+/i4uLv///4W04K/P31qb1P7+/tLj8/7+/vX4/NPk9P7+/qGhoZ7E5v7+/lyb1P39/dfn9Ym34ZrB5A8PD7XL56MNNf0AAADidFJOUwCv9P9I+PX4/+f/t///+PggCPH/57/vh1jnIDgIz//4xxAo9vVw8//PYP///xj9/+r/MBiX/9f////yaOef+//v3/+A8P//8/qn5/B47f/5QOv2MOj+r6/v/4D/9lC3///q8/7/+PdY/7/9WPIo///o//76SGDH////92jP/P/p5um/cI/X/PP/YN/83+n3/+h4l+fwCPz9//lQ5u70h4DvEP/61/f/6Y9A94cY/3j/9/bv6///j//s//7//+ufOPOXKP/8/+/66Pvzp5/6MPgQxzjs+/7/p+//6Ejw6//1/bcIy92qAAAACXBIWXMAABcRAAAXEQHKJvM/AAAvtklEQVR4Xu2dj58c5X3fz+C2GELDYYHCSefwo4rr2JiAwLEs2Qbf4QYS47oCycWIFrQlkeQjrDgUgWkiThD3FB0CiUhYcEIOwuhkKl+DKRpQZBxL12LF9RE1bVpqkP6TPs/3+c6P3X322ZnZ2ZvvM/t5v2Bvfjwzmtln3/v8nO8OAAAAAAAAAAAAAAAAAAAAAAAAAAAAAAAAAAAAAABgYGBGMaI4MKHZrRdHVs7MDPFuAEDPGJsZOTyxqtaW4YmR7XARgJ4wOD5ybphV68jw2u2r+TgAQAEMjh/YwnqlZ+7c0SV8PACgC3IJGDI7MTLD5wEA5GFwci3rlJ+53fAQgJxsOj3LIiWZnTg9MnJ0ZmZmkJMZ5nV/6bmJOU7VwKrDaCECkJmZE60+DZ8e6dz1OTQ+cq710B0jY7wfAJCCscPNwxCHDk9m6WYZ2nRggo+MGN4+z3sBAG5mmhqCs2tX5hr6W72yScS5keW8CwDQnv2NnaGHDo/zjjzMT65taFfOHsZIPgBuJg+xLsSWfEVgA4ObGluXJ9A4BKAtg9uTTcG53YXpMnMiWR6uRV8pAFYGjyZLrC2TjUMQXTJ/dAefWDOBuTQAtDKeqIgWWAjGjJ/js2t2o6cUgEaGEj2iw8UWgjFDh+Oydm4lbwQAKAZH4jbbjk28sRcMTsatzmHUSQEI2R+bsWqSt/WKwe1xaXgCw4YAaMbittqq7T2qiCaZPxAVu3NHeRsA/czKWImRBVBQs/wE/4u12iEMV4B+Zz7qkJkdWcAOy7H4n0UHDehvlkStwS0LPJFlJhoROY3RCtDHHGUParML3zgbPMD/NqqkoH9ZHj3ksNDFoGFJWBjO9rpLFgCZjIdjBSUUg4bBqIPmxAJ1CQEgiag2WE4xaBgP26SHSrwIAEph8DR/+ksrBg3zYWGIKinoM+bDAfryS6D9Ya14N28AoB9YHsbSnhAwPLA6fMjpBG8AoPqMhR97GYXPfNhLexrdM6BPWBJWALfzhrIZ3M0XdA4Wgr5gnCeLzu3nDQJYaS6pdg6zZ0AfMMmf9x2i5qnMcOk8DAtB5QkdHBb2LN8QT5+Rdl0AFM1+81EX2Acyzz22OxCZFFSaGW4PShwNgIWgH1jNLS+ZI3KRhaiRgsoyxDM1T/O6NEILt2CkAlSU5TxGL3c0LrRQ6rcEAN0RfsIlj4iH1zjC6wBUiUGesz0suq4XWtjL4KcAlASHVpI+Gj5vxgtnERkYVI7t9NmuHRI/I2XI9OCuwkAFqBhLzAChD2Nw43SlwqvNAGRl0HSMznoRRIIL7bW8CkAl4CASnoSQ4NAbB3gVgArAs7Z9CSAxyF2kM7wOgPeMmQahPxNReGrPDjQLQUUYNL3+cx71N/JEc8R+AhWBG4SCHqTvDHfOoEIKKgE/QniYVz3BzO+pboX0b+/+yC11kdx+2d0f5YsEhXFU1+18ezJhuRmz9+yrIzV/8E/4Iy+Tv/s+XycoirEtXjUIDdyjW83pa5fV68f/6suBSC588BOfr9/yGl8pKIyjXjUIDaZCeqiKFdK76+dfzx95kVz4lfpFfKmgrxkyPaQVHLL/H/+sLtrBIHj0H+qf4osFfQ0HI1UV0slq9ZL+sH6cP+xi+e36R/hiQX9jwuMfmtxRq9Zv+V4kvSBUFdL6LXyxoL/hmT6KaoUE/mb9x/xZl8uKOl8s6HPC39Sf4/WKUK/zJ10wdUgINMsPs4RbeENFgITAE6If8a1c9DVICHxhhp9oqtwwBSQE/rCffyWmYr9nDwmBT0xSXI6KPUwBCYFfbF9Vq1XsxykgIfCMwaOreKkqQELgHVWbww0JASgZSAhAyUBCAEoGEgJQMpDQVxAZqDJAQk9BZKDqAAn9BJGBKgQk9BJEBqoSkNBHEBmoUkBCH0FkoEoBCX0EkYEqRVoJL3576x36/3jNLCl2rfgML7lIler5Ny7gpSSQsBlEBqoUVgmvp17mBh8goSRQf6kUdgl/9mlt4id5VRNpR/sayClh64kgYVogYaVoL2FwPKkNJJQEJKwUDgl36ddbb1IV0+ui6uijb+uK6idJyYvVsjZL63Xx28YxI+71+ghdp9Vl6a4Vv3uTqtpGqcxh+pX2h8n0ws/+GBKmAhJWig4l4fW6ZaidYgnvMPvMmlZI/a/0Ch2kpOGR1ymD1dG76kZpThUdZv6RKJlZaGyIMsjOZiBhpWgv4S4lBBmjpDICNkoYVR2VXlHNlQ7Qe8yRuvjT5zGLlCo6jE/EycwC6dgCsrMZSFgp7BLqqqJ2hKVQFdNWCVWF0hizy9RKDVq7W3/t0+pIXSTqxFSrjVNFh9GJomTGTbQJ0wEJK0X7klBjHNHrrRKqAjJsE/57qoQS+ohdaie1JcnkUMIoFR/GEnIyozskTAckrBSdJCQprCWh2a902rXij8Imod5zgfov0lcRSRinosNYQk6GkjALkLBSuCV0tQkpgV5TNdDn3+B1JdvWb6naaEKnSMJEKn0YnShKhjZhFiBhpXBLqFpyqqTSL5GE5Ileul6t0BbdDKReVOLWX/tfpBodqdPEElKq6DAjXJxMLaB3NCWQsFJ0kJD6aPRaJKGyhccJ1UKdNuhaJsmkiTtewt2xhJQqPIxOFCfTq6rGCgnTAAkrBbLTR5BrlQLZ6SPItUqB7PQR5FqlQHb6CHKtUiA7fQS55h9XPfLSbRue4jenEWSnjyDXPGPpI2v4bbGB7PSR7LnWMBeJhot6Tfpcu3rZS/duOMiHieHIhg2LX7qBL7E7li7bo0749XdePPP6CzYgoY/Ycy0agbUgVsJLFturaELYc+NP+ELz8/7OIHj45ofYOAuQ0EesuUazInYp1xJzLSJ6KKHtn1OkyrVrb1QpN97zzpkzz/AHUgwPnTlz6Xkn1eWt6bI4XBYEJ1/kk9qBhHK5RFfTdEWmBVuuPf8GzfNV+CPhS0eC9R+e4Y+iSF7/7sYguHEpX28e1NfMeXyydkBCoVzykqOaZpfQVEUdgUP0Lpo9qF5MMIQweklwfOu31OJ1+jkzbeuurT94g+PtqS20EB4c/uXzR/9cM51zbeltQXDNE/xBFMsz5wXB49fyJWfnxmD9zXymtkBCkVz7pLrvjdeoapr1Q2rNteOhCqZoag0cQk+qNAQkiaKXqIPVuvLtOrNKMUlo73FOER4cnSQ+f86S8Kr3gvWX8w2J5vWTwZ68VdJlwfqv8Wna47GEVy97acMGTlI2j2948qXuW/ARyw4GwYeOzLPnmnKICkOywjwbRrrpBa1LVCVVWynUiNmln1QzEbrIOqrWmvn4eodGbwoPDv9G588r4dL3gn32zkJxPPRycPASvuxsrAuCjuWgvxJe8uRO3iuHg1/813x13aGraY85q2ltck1XDcOiyRI4RO02AukHVnSF0jxNRj06JCEdQ3ZpucwOjd4UHhz+jc6fV8I1wUnxVdGQRV8PnrqKrzsLS/cE3+VTuPBTwmu/qDbvu+fbZ84s4vsomV+dee68d9U1bSigOExRTWuba8+/EVphDRzCkUXCUCMc10Cnbyth3Objg/lvdP6cEr4UrPekHNQ8dDJYwxeehWXBw3wCJ15K+MiRILhHXhbe947uSeNrzI2upv2Kz9iO9rmmW2osIQkW6hfWIhsCknQsCXVlVlVJTdWTD+a/0fnzSXjtkcDdbS+M+9YH6/jS07P0v6e7SR8lXKxqa/fx9cviofPWB/fmqbckuC1FNa19rmmhyIrQOjaIfTPKKLmoL5XlitqECQlJLLWDjgsljHxTf6Pz55PwtuBDvhdP+HbwOF96elIWhD5KqKqil/LVy+PMxuDxrix8NljfqRy059r1RiOlixGuNXBIa0ASSkMvzRKa3tHrlMtqTfe7hgfHJwnPH/ndiFPCG4L14kbn3Szal70o3BCk6/31T8LFwXrJFZn7TgYbuhjbVdW0FBlnzTU9bmc6TdoFDgnntVFl00hkmnWtEurfLtAJtL71C46Tl3xweNrk+dX+ZpwSPtlxAFsclwYb+OLTcm2wPl2XxVv1r/KbJpeGX7r7ThB0Hngpkyc2dtMufDJ4jM/joudfnaZN2BVOCXcGnYt7YSxaH2Ss4nwn+CUf24Hfq3/Ab5pYvlr/Jt+V4tr/ILguajiTpw3PpKym+S7hDcE+vhOP+GXwCF9+Sm4MnuNDO/Av6rv4TRPLB/Ur+a4Ua1KVFOWSpw3PLE5XTfNdwmd965bRPJd1lGJN2jrbN+vnP8rvmlTerP+Q74pKCpn9oknytOGZnUGq6cz+teQb+WKaeSTSeD14jy8/JY8HaYfRvlf/U9mtwk/Ub/8+35XOPR8a9Jdmza6Qq1NW03yX8N503zWyeCbYyZefkj1B2h7g//vZ+o8elKvhB2/W6x/lm1LsCeQXhKoo3Bjkm2r4bHAPn8KN7xI+5UU2NhMEfPkpCQI+sDO/83t1sZyv/r894eBPgpN81bK5JljGV5yNtNU03yU8EjieMxfLxt5J+MILP//eW+YzL5ArfxrXRf1p0L8Y3MtXnI201TTfJcz08RRDD0tCYTjv1JcG/RPBU3zF2UhbTYOEZQAJiQ2eNOgXBXv4irNxMGU1DRKWASQkdgaePIKWtfnApM02SFgGkJAIAiHPD3Yia34xkFAykJDw5rYgISSEhCUDCSEhJCwZSAgJIWHJQEJICAlLBhJ2LeEVe0+dOnU/r4gAEhKQ0NAPEk7/4wsvHBNlISQkIKGhb6qj05vv5CUBQEICEhr6RsLRu77BSwKAhAQkNHgXGagJ131ue/rUKVUTNYyiJCwDSJgC3yIDNeO4T+1gZOHU2VfMggggIdGj2zoWf/WmgFJ3OKTHEvoWGagZx31OndUSknvT/FcKkJBIdVtTZ3WX2hV72zYnrtjblLetRrUkSSBAQs8iA7WQUsL/9jHaJAVISKSXUNVq2lriv4SeRQZqwXGfieooJCyLgiScdowwVUBCvyIDteC6z7hjBhKWRX4JR0+dor40LeFo2JpQ7QqzdfSub6hlvag30VwMmpOh85u10nlu0oRJTA+5Ea45tV5sS68l9CoyUCt+fjwhIeG6LeWgkUxJGPaqXbFXibXtaa2S2n2/WtQJuJijRKOhUVNnSVD1MvXrHwuTJCRsTF26hD5FBmol1X2azBIEJCQct2XaEkaX39LuaaZJIjJqlOqn5A4bRrWdbU+rV7X1ir0JPaOFhIQNqSVIKIjMdwsJZZNXQqotUi1T968ZCckZhS7fqBBT+6gaqg0LVVT7jp36fXJQHUDWWSRsSA0JG+mNhOKAhITjtpIl4f2m2AvNoQKxRULTF0412GPmQLMxLjyTEjakhoSNQEIr/Sehssw4okXjAYoOEpqdimOn/josAvVp1HaLhInUkLARSGilDyXU+lCdUosWNvE6V0c1yijTL0NoZVskbEwNCRuAhFb6UcIQEo0HHEgiEqhFwkS7Xxt1LJoipc1j50g1KlabUpuX9kBCJ5BQNgVJqKRTGk2dVSoafxISslC084VRlYyM0sP7U39xp/IvOsYsT3NLsyE1JEwACa1AQtMspO4aKtQSEiq3yCvqUNU7ySjqGdUNSy1bmET3x9w/dVYf2pgaEiaAhFb6WUIJQEInkFA2kNA/IKEVSFgukNAJJJQNJPQPSGgFEpYLJHQCCWUDCf0DElqBhOUCCZ1AQtlAQv+AhFYgYblAQieQUDZdS9hhLouNHId0ABI6gYSygYT+AQmtQMIsQMLugIRWIGEWIGF3QEIr/S4hPU4YP5KrFzngYXKRAxwmDlGvp0yAi9HNd47yYg4goRNIKJtCJDTPyScljAMeJhbDAIfxIdOv6GeWzMG/UMvmqeDsQEInkFA2RUhoNGqUUD9H2LQYhayIDyE4mS4YE1EtMgEJnUBC2RQgIccvbJRQvZhHeuPFKMBhfAhBP9JskvET9pmBhE4goWwKkDCMX9hJQvViGn3xIURCQqqx5gASOoGEsilAwjB+YUcJ9YqOWJEIeajjW1AIYUiYHkhopa8lDOMXppDQdL1Eh5gKakN1lCLOZAYSOoGEsilCQvW/7k8h/UzAp/YSalOjQ0w/DEuoFxMxfzMBCZ1AQtkUIiHFL1RKqWLMBCy0ShgFOIwOoX4Y1VKkZMrCqOsmK5DQCSSUTTESGnvigIX2klA3AM0IfXiIjmu4+dW9Jlk0pp8dSOgEEsqmawkLwriaF0joBBLKBhL6ByS0Agm7BRKmBxJagYTdAgnTAwmtQMJygYROIKFsIKF/QEIrkLBcIKETSCgbSOgfkNAKJCwXSOgEEsoGEvoHJLQCCcsFEjqBhLKBhP4BCa1AwnKBhE4goWx6LKEJ8xRBz0/0AEjoBBLKpgAJ9RNMja7F2CTMG1LNASR0Agll072E9GD8tqfbWNgIJCwCSGiljyXMFKUQEhYBJLTSjxKOmgfhKWBFyLSqmBonkxHv1StHuNerOk3b6mtOIKETSCib3BJSsELtGcWXIchHE+kiGfE+EeweJWERQEIr/SfhtqepQCOnwnLN/JKEdizyzJSE0RIkLAJIaKX/JNTqKcg+XSiqhTBoqCoFo7BpSQlVEkhYBJDQSv9JGJeEmqmzp+LiTxeIccR7SFg4kNBKurukD67ptxBDXgnjNiGhi76khLRfrRoJKS0kLApIaCXdXY6qD19UURNCbgm1WYkvFGVe2E8a/p4ER7znW0ZJWBiQ0EqGu+zBR7Ab8kvYAI0Wxh0zRBjx3mzwVUJq/KpLFwQktJLhLvP+BF+P6FpCiritikX1OZ06S0MU6v4aIt4ngt2ThD14B3oo4bS6YvoCkQMktOK+y4aKW9UkVJ9QhbknavRSMadbgbpyykWfSkDB7mmV1vXf4uihhETOX2zrEZDQivMuqVsiysWGGSbl072EEui1hOZX36QACa247rKxM58bTmKAhG3Q2RYV16MoCReeIiVMDmurqpssByFhG8xXJ1uY92cTewQktOK6y2RJeEyYgpCwHfSQpGnfTvNfMUBCK867TLQJIWFv6K2EohrxCkhoxX2Xce8oJOwNxUuYqI5CwnIoVkLJQMI2xB0zkLAceiVhU8gVAUBC/4CEViBhufRSQmGzKxSQ0Iqfd6npuYS6h6PdN8/UWbWniC8mSOgEEsqmeAl5fnb0x9Gi8kJCeUBCK5AwplFC8qwdzp1ZgIROIKFsIKF/QEIrfSzh6OZX9+oHJmh23j/S/BLF/ebPv6LRNtWmCvc2JH+FJDRPVtCzGOGgQGYgoRNIKJvuJbzrF7o4o+mVo1oiW0kY7+Xk1FRUooYS6if2TFTEXEBCJ5BQNt1LmJjbRfHWbBLGe8PkNHWIQpZqCU2gtvwPDEFCJ5BQNt1LSOawcvrhV4uEib0mOUdHjKqjZt1UTPMACZ1AQtkUJKGZ78zNvxYJE3sbnG2SECVhOiChFUgYP3FnlTDaG0rYWBLSSxcxByChE0gom4IkZOU0FgkTe03y1urol1RhGSXKDCR0AgllU5CEibldFgkTe03y5o6ZK3QUqC6AhE4goWwKklDJRq06JR4bx39IwsTeKLlanv5SXBJSmxHV0VRAQiuQUBVmyiIuA2nQ3fwxEsZ7w+Q0r5sKQGoTjmr/8jcKIaETSCibriUsBBIxNjQzkNAJJJSNDAlpMk3YUswBJHQCCWUjQ0LTZjyWu38UEjqBhLKRIaFpM5riMA+Q0AkklI0QCbsEEjqBhLKBhP4BCa1AwnKBhE4goWwgoX9AQiuQsFwgoRNIKJuiJKSYaTzmnp3ujoaEHYCEsulaQp6onVOj7o6OgIROIKFsipKQyC0hAQlTAgmtQEICEi4IkNBK/0rIEQ6NQUajOHqhXqLpoKN3fUMlNA8VJoMbWo7OBSR0Agll062EYVkWaxRHL5xWe8zSqDbNPGHYGNyw5eh8QEInkFA2hUvYHLOJdpjfm7DshoQ5gIRWIGGkUXP0Ql3yKQn1qn7At2k3JMwBJLQCCSONWktCi4QoCbsBElqBhLFG+oUDVaimIPW7JCRM7lZAwhxAQiuQMNIojl647Wld3rWUhA3BDSFhDiChFUgYaRRHLzR7miRsCm4ICXMACa30sYQc2jDSKI5eSHumzjaXhOFuovnonEBCJ5BQNl1LqAozPfIeaxRHL9R7Nr+qi75Em7ApuGHz0fmAhE4goWy6l7AJVinuHm2kw+6cQEInkFA2hUtoCr220Qs77M4JJHQCCWVTuIQdohd2G9zQDiR0AgllU7iE1MpzRC/sMrihHUjoBBLKpngJywASOoGEsoGE/gEJrUDCcoGETiChbCChf0BCK5CwXCChE0gom15KSDNkFgRI6AQSygYS+gcktAIJbUDC3gAJrUBCG5CwN0BCK/0sYSKEoY5gaOKo6XkxrxgJaYqM3ju6+dW90TNMxQIJnUBC2XQtYRzCkJ5PMo/T06JSUkk4dfYVnrY9etcvelUyQkInkFA23UqYCNxknoygZ+XN4rSWcFrvp1SjBc/aTgAJnUBC2RQjoX5K0Cwp6zbfyYu6OsrxK9TGop8hTAIJnUBC2RQjofaLddOlIC9qCafOUotRNxUhYUFAQiv9KyEVghzMIiFhVBJSk9AACQsCElrpXwnjEIZh3BhrdVQDCQsCElrpXwkTIQytHTMcTk0DCQsCElrpXwkTIQwpcoWRjiqh01/S44QmnsWoWmcJzYZigYROIKFsupUwGcKQhDS1T90fc78pJWmwXm+FhAUBCa30r4TZQxjyEYUCCZ1AQtl0K2HmEIaJnprigIROIKFsupUwcwjD0aijpkAgoRNIKJtuJTRNvh7UMDMBCZ1AQtl0LaEIIKETSCgbSOgfkNAKJCwXSOgEEsoGEvoHJLTSzxLSuDwvlwUkdAIJZdO1hOG87VKBhE4goWy6ltAEkikZSOgEEsoGEvoHJLTStxKahyg23xlGUtOh1/QMNp7Gpv5Qis13tom51pqeNmcFEjqBhLLpUsKwJORIatOv6Ebi5juVXHpVtxf1Ji2iWm+NuWZJb3ZkBBI6gYSyKUrCxOTRKOBFXFU1c0vpgfvWmGuW9FmBhE4goWyKkjBRj6RSjTZEk7VNQdcm5polfVYgoRNIKJteSag3b3taF3phvDVNewnj9HmAhE4goWwKlnCUXFNbtFBTZ1UbkCIAc0moaZSwNX0uIKETSCibQiU0MfCNcapqqWuX5hlek4hISmhJnw9I6AQSyqZQCY1xRqqps3+ta5fhpqjbMymhJX0+IKETSCibQiWkUGuqDai3bHv6N/eq2iUVdsdO/VMT6km9NJaELenzAQmdQELZFCqhKtpOndr8qglFOmp+JU2PEaqd1D2jNyQltKXPBSR0Agll07WEIoCETiChbCChf0BCK5CwXCChE0goG0joH5DQCiQsF0joBBLKBhL6ByS0AgnLBRI6gYSygYT+AQmtQMJygYROIKFsupaQf5bJQWL2dq+AhE4goWwgoX9AQiuQ0AEkLBhIaAUSOoCEBQMJrfS3hKMtYQvDuIb6KYlXjIRtYh4WAyR0AgllU4CE+lFBbZ55OJfipnFcQ1qepvAVU2f1s4TawoaYhwUBCZ1AQtkUIKEu1fQz8vSIrlGR4xqaspGizEzrVG1iHnYPJHQCCWVTgIS6jkkC0qIOa8hP7pJzpk1oAlm0iXnYPZDQCSSUTUESkl66ymlsM6KxeVrCMO4hJCwASGgFEmoJdXGow2nHEkYlITUJDZCwWyChlb6X0NQ81TLVRlm01uqoBhJ2CyS00tcSar1MSXfF3t80srFocceM6bQhIGG3QEIr/SzhXb/QHaNsnRkKDEUjNae/pMcJp85SUanWIWG3QEIr/Szh5juVelzOHeOFUDTdH3P/FRTSkAbrdTEJCbsFElrpYwkbSPS/LCiQ0AkklE2xEnJX6YIDCZ1AQtkUKmGi+2VhgYROIKFsCpXQ/CBvCUBCJ5BQNoVKWBqQ0AkklA0k9A9IaAUSlgskdAIJZQMJ/QMSWoGE5QIJnUBC2UBC/4CEViBhuUBCJ5BQNpDQPyChFUhYLpDQCSSUTY8lHKUIbBHmufsYWm9KkwdI6AQSyqYACSl+TBuPbBImnrKHhHmAhFb6WUKKcbjt6VQiWSUsAEjoBBLKpmsJMz05AQmLABJa6UcJR83z9BxSzTBtohqaJb1gLDumNtPz9HpVpwmrr7TbvNz1DXNCPm02IKETSCib3BIqWYwuFGCbIB9NuBkKQ/rrHzOCTauS74q9kZPNJSG/qNOoRP8mjOSdCUjoBBLKJq+E256mAo2cCss1E1xNOxZ5RoLFSy4J9UYTui0+KC2Q0AkklE1eCSluE9unC0W1wGFGdSkYRl9L+ET9Ny4JdcLwNSxb0wIJnUBC2eSVMC4JNVNnVREWyqULRLUhagQaIGFhQEIr/Sdh3CYkdNGXlJD2q1VjFaWFhEUBCa30oYTarEQHijIv7Cc1kfCNjNoqUzdFSVgYkNBKP0rYAPVoxh0zhI7yq60yGyBhYUBCK30s4dRZ7Q1NPaNQ96Tj1F/cqVxTa9oqs+VsJGFiCCL2L9TPvEJCF5DQSh9LqJSJGofUW0PFnG4F6sopWaV7Uje/qoPhG8n0uv7L6/FL9AoJXUBCK/0soQQgoRNIKBtI6B+Q0AokLBdI6AQSygYS+gcktAIJywUSOoGEsoGE/gEJrUDCcoGETiChbCChf0BCK5CwXCChE0goG0joH5DQCiQsF0joBBLKBhL6ByS0AgnLBRI6gYSygYT+AQmtQMJygYROIKFsIKF/QEIrfS/hn33hv/zPukhuv+juv+fbaQESSgYSEqlv6wtv8UdeJn/3l3xDTUBCyUBCIu1tfa9eP/5//iQQyZcf/Lf1+ue+z3fUCCSUDCQkUt7WF+rnf8AfeZH8yVfq/5vvqBFIKBlISKS7rb95qy7awSD48efrv8G31AAklAwkJNLd1s/rx/nDLpbfrn+Eb6kBSCgZSEiku60H6g/yZ10sX65/jm+pAUgoGUhIpLutz9Yv5M+6XOp1vqUGIKFkICGR7rbqdf6kCwYS+gckJCChSCChFUgoHEjoH5CQgIQigYRWIKFwIKF/QEICEooEElqBhMKBhBn4nZ8/8B956rswbr/s7o/yPbUCCYUDCdMj/ZEY+2R8SCgeSJga/UjMX32Z3zdhXPjgJz5fv+U1vq0mIKFwIGFafl4//3p+00Ry4VfqF/FtNQEJhQMJU/I3b9VFOxgEj/5D/VN8X41AQuFAwpT4+0gMJJQOJEzJP5deEKoKaf0Wvq9GIKFwIGFKPlv/Mb9lcllhzUxIKB1ImBJ/MxMSSgcSpgQSlgAk9A9IyPfVSEUl3BM8w8lcQMIFBhLyfTVSUQnfC37FyVz4LOEivgevWA8JbVRUwtuCFzmZC3u+Xfz21jt4sQc8/8YFmf4Fe77tDJ7ge/CKjZDQRkUlXBx8m5O5aMq363/2af3HBwk3BGf4HnxiUbCHrz8tkFA2TgnXBV/nZC7sEhJmObnFQp7dWsIs2PPttuByvgefeCJ4nK8/LZBQNk4Jlx4JHuJ0DvyVcHHwDt+DT7wY3MvXn5YM1W5IWAJOCQfuDS7ldA7sEqrK4qNv6+e//h29flLtMH+CXSt+96a6cui4WteVSrP7+IrPsFu8X+9Y8ZnW3fo8P/vjqDoanXXrD97Q5zMJaFMCe769HzzM9+AT9wTP8vWnJUO122MJU5UYInE38tcF+zr3H7aV8A5e5tf6dcGtN2nJ6rR+XC3qbbw7ISHtv/ht7a3+v2m3OQ9Zqv+F+KwqxS46X7gpgT3fVEnvYc/MvuBqvv60ZKh2eyzhU8F9fBO+4S4JBx5PURSmk5CkUqWcNiUS5Pk3LJaZ/abUUzTtNufRkul/IXFWnSxOoDclaJNvtwXP8U34w5lgJ199atJ1sBEeS+hnN5vimQ45ui7Y+DonbUs6CW+9SRVStEi6GExxR+sJCWld1UONhU27jZzGtq13JM6qE+jzxZsStMm3dcFJ70YKXw4W89Wn5v3gZT64Ix5L+MXgZr4Jz3g9eI9voQ33Bic7zZpJK6Fu3OmaJksYtvY4UbOEaotuE7bsNhXNWMLorLGE4aYEbfItVUkvixeDPVfxxacmQ7XbYwmfDT7km/CMm4M1fAttWPp48HCH9m6WklATlnRqv6Mk1Nx6k9rYtJuSJCSMzhpLGG5K0E7CdcGf+9UqXPRusIyvPQO3pf6u8VjCnwT7+CY847HgO3wL7bhkZ3DSXSNNJ6GRR2MkoxItISFJZLpYzAk0elfTbjqEl7bekThrKGG8KUE7CQfWBO961af2WLBzKV96BlJ1sBEeSziwM9UsS3EsWh9cy3fQlkseDzY6uy8cEpq6o3k1PZdqo5GM+mSO6+ponIg6PXm/Ttl0Dt7d0DsanzWUMN6UoK2EV+0Mfsn34QPfDQ7ewFeeidTVbp8lXBycx3fhFS92ahJqrloTBO86JpE2S0hNsq2PakWUEFoz86p30DZjqW67XXBcbY8TrfijtyMJ9Tolb94dLZGE8VkjCaNNCdpKOHD1weAxb8rC7wbB+3zd2VgXrE9X7fZZwhuC9Wme+pHGw+kaGI/sCYKTH7Yr633ON8X7B4OH/WgXLnosCB7hq87KmuDhVBXSgjLTfEGG0BckcbzpyzEXbTNzTfAY34ZH3Bw8la6BsXTZTrr9k/TahOcSDtywM9joQx/p194NDq7ja86Mqnan+oDmykxdaanrRkBEORJefcS/ocIn/jxIn6k3LN5whN+EJnyXcOCqDerrRfpU7l99PQh25moPGm44ElyToizMJ6FuQFBTPKQcCVWrcKNnU6AWPZymRdgZ7yUcGPhDVdBvvOZyqS2KRV/7UNVBDr6Uo1805v0jwcudbzC/hKYDjWkn4S7dZu+W9pm5dINnnd26t7tj12gaKiDhwMCypyjd+n30RxIbzSXteTLzGH0TP9kT7Os4S687CWk0V/ePGwnNFH0t4X/iyfUkYTjBPpzJnxVHZqpatycNfGLRNcGRLmo3CSoh4cDAJcvufZxTS2PnhsVFZNW16v5c3dya/BJqAWlCvq5zkoTRFH2akn996Ftizr0+LjuuzLxENfC9GS184uHgSL7e7hYqImE/oLu5N97jqnbnk5A6ZlThRkNE4Wwm2kXDwaa5yO1BM4yka6iJmfyZcGbmVe8F69/xY0Lw5fu6auU3AAn9YemzXO3eSH9ayV8S3nqT1k0Xeer/SEIzfYJqqZRKp9NG6kS8ITPuzFx6YxDsu1m+hl97OQjeK6Q9qIGEXnH1sg2Oand+CemVGobKP5IwmqLfJCGVmz2TUDV+N6hEjz0n+OnCJy6/R30L7vxDvuACgIQVogsJdVtPyfcDPXdXS8gixhLSK5eEml5JODCw7j2T0jquXTZ8UU8t66qzuwlIWCG6LAnVy3/Wf7SA1PliJKT93CZsnsmfnTSZedUjt+nyUCjv3bvsEr7QgoCEFSK/hNQmVIrRtF0tYTxFn3tHuQSM59z3UMJ+AxJWiHwSUivPFHDHyTWqikZT9Hdt/ZZaDGuhSseGmfyZQWa2AgkrRNeZacbrewoysxVIWCG6zUyqg/YYZGYrkLBCdJuZeauYWUBmtgIJKwQy00+QbxUCmeknyLcKgcz0E+RbhUBm+skD9a/yuyOXFci3dEBCP7my/gG/O2J5tP5NvljgBhL6yX+t7+J3RywP1i/iiwVuIKGf/Eb98z/mt0coH99a/yFfLHADCT3lovqboluFHz9e/9xf8rUCN5DQU167vf6jBx/ld0gcH7/+K/UH/p4vFXQAEvrKa1fSNHqRrFD/fw4OpgUS+ssfXPaA+cwL5LKffp+vEnQEEgJQMpAQgJKBhACUDCQEoGQgIQAlAwkBKBnMxgegZP6l/Nn4X8VsfFBpfip/Nv4H9Sv5YgGoIp+qny92AiLzJmbjg2pzWf1PZbcKP1G/HTOgQKV57f/Vf/SgXA0/eLNe/yhfKgAV5W8Fz8Y/X/1/OxwE1eduwbPxr8RsfAAAAAAUz+DKw7wEACiB+aOrarUlvAIAWHDG52qKYV4DACw4y2e1hLX9vAoAWHC2k4QoCgEojUHVJFSs5FUAwIJjisJVg7wKAFhwhsnC7bwGAFhw9pOEq5bzKgBgwdlCFp7mNeA92zfxAvCG1SRhDTlXDWYO1ea8qdbM41PHrCUJ/ck50J4hykxPqjVDh+d28GLfM0TTZmrneBV4zCRlpRezL2b098UsrwDOuUlelcfqGV4AnThHWblqnlelMjhpeuVrvA4GTtP7IbRCOjayozbCy6ATQ2Yi4m5elcnyETNHRIFGUMi8eU8EVkiHth/SVwYJU2NmX9RE1x1muBhUDPEmMDBj3hFhQ/bzKyfMdUHCDJghp0Oy50CtDItCNDRiDpu3ZJxXRTBPhSABCdMzZiqkB3hVJstDCUV94kpm0HzgZ1fzuggGD9BFKSBhBkbMeya5h3QwrOII7g0sgdXm+3OHrIbyCbooSJiJQdPimhvjdYFwxWsHnt9p5Kh5X7ZIakvw2AkkzMYS86bJbRaa+cq1tQObdiBnGzATZyTNtuC8UiCrMsHV+LW8Kg1utR6aV6W24OK6DAZNt1rtKK+XzrjJq1lVJ4WEmQibXDIfUOMOt1n4Z2FeVdE1QtrKq81sOnU5Sw5BwmyEWSlyAICrXOiSscKTSGW8PeHF6G/zQVGdtj4wZt69VQLHwnk2AaLdtmGJqQBKsHCIv8tlD3fJhdvTw+ImkY6bCxPVASgLfofKb0zM88SmE7wOssK93dIs5Ib+HKartWclvUWl94QM8WQZPF6VHzMrv3ZOVJHDDmK2mpNwkkqpFoZ9MqizdEHY2y3JwtBBdMq42W3epjIbY/s5q+Q1aLwinJ8px8LQQXR2d4KnHtbWlqUAd5/BwW4JKxRSBu1DB9HZ1plwstihckZTw6JYVmPGS0ILZXRvhQ6isy0NYXVwroTm8yAP5dZOwMHuCS08LeDNDB1EcM10zHDeLfxQxVj4zDXGcgsh6uIqvWoffrOjgpOW1eEzlwv8FToZ2i9mAqvvhBbuKHmmZtjTgA7v9IQTVmqHFvBnfOdNqDAFurALI7SwjLZFRNTIQGdbFuZ5lKlWO7BQ313jYfE7h5gHBRJ+n86W9802FDYy1qIczEZYgVigwnAw7BWtbcGUpkKJajVlDQ1EXQxo6GdmSVgyLURhuCSK6rRgJW/fEE4CrJ0upTK4krtkZhHKIgdxG63XheE8Bx1BVbQnzIdNslUL/+5GNZxSG6U+s52/xGq1Ez2MADV4NKyv1LYgInNPCGch1XYvcD0jquGU3T3rMaujWuLs4V75EQWCxYSm3hG1yxayuzsRtLL8gUqPGYwqirXZkV68kfsjzWuHUBXtHcvj7m7e0nui/u4FL4Crxuoo92pzR4t+L2eSJ+dtoCckup8XpmY4H0aNLaMpWjkm4/riqqNFVko3xQrWTqM12GsmoxZ+z5oWCaLZT7VzyNoCiDsvFacL+lobOhC7XRteyJZK3xK38Iuv0zQxFPWsz8oMvOghY9GPByh2bO++cTjO0ReIOYwgLQyDI1FhuKqXPxc/FNVEa8PoFS2OTXEHivp2O9HVoM/yleEkDs1cTzp8gJXEt+lwrwbuEgpi6kXB7E+WhrW5E5vyvb+rR+KfiFSsKqBYBRmI22q1tb3QcPnhqLStbUEro3CWhDMvmLUrMza5B/fvTjQEFTsm8U250MS9lrXaoaLf/6SCPa3x9jFDJ+L3mBg+PJkyPPbymZG1zQcjl0ohnqirajQHCpwvvyTx8Zgdwfdrr1h+INmeM0x0MHFofORcYwmomDuB0aOyGNyezI7TxdRKlx9NfjJ2Y1yipyxpqlMaVk1MHBjZPjMTN/FmZvaPjJyYmIgbITFrc7YoQTEMTiaN2XG461/72BSNSWgm8OshvWfmhM2stGxZic6Y8mnQsDsPl+xu+Dj0pMMHWNh/wlYedmT23HY8tCuE/Q391Dk9HFu5tsHAucPI34VkbPJEawPRwdzao+izFsX+xMRBzdy5kZkM7YT5TbubPgBFTOQAWVm+aXdyGL8tw2u3o50gkLHk7EHD8OFNnQuzsfGR040FqWILurvLY/XMyIGJNi7OTewemcHcJcGMn24aOtJsmTgwsj/RyxYxNqP0aypAiWG0MyQwNjMzMzkSsUmtZqncgLKYX2mzijg0QZwbGdmt/vDGVmAgAN0ydvScpTxMBwwEoCCWHG1f1LVjeHeKBiQAID0zIxOpS8SJA+PoCwWgFyyf2X5gwjUKPDuxdmQlRpsA6DXUyXZiYmKCxgLnqINm4vDIOObDAAAAAAAAAAAAAAAAAAAAAAAAAAAAAAAAAIDKMDDw/wEQXhCAOrMyq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AutoShape 4" descr="data:image/png;base64,iVBORw0KGgoAAAANSUhEUgAAAoAAAAFoCAIAAABIUN0GAAAAAXNSR0IArs4c6QAAAARnQU1BAACxjwv8YQUAAAAJcEhZcwAADsMAAA7DAcdvqGQAAMlxSURBVHhe7J0FfBTX9sdH1iUbdxcIEty9RYsUKHV/bV+9r6/u1I32X+revnpxKFCKuwQLCXF392R9d2b+Z3aGZbMRIptkN7nf7ie99861mZD9zblz5xycYRgMgUAgEAhE30Lw/0cgEAgEAtGHIAFGIBAIBKIfQAKMQCAQCEQ/gAQYgUAgEIh+AAkwAoFAIBD9ABJgBAKBQCD6ASTACAQCgUD0A0iAEQgEAoHoB5AAIxAIBALRDyABRiAQCASiH0AC7PQwNJ9AuCLo14dAINoB+YJ2dnSHvoEPn0G4Gp5vJPApBAKBaAmygBEIBAKB6AeQBezsIAvYpekbC7iysrKqqorPIBAOZeTIkTiO8xmEQ0EC7OwgAXZp+kaAky3wGQTCodx66618CuFo0BI0AoFAIBD9ABJgBAKBQCD6ASTACAQCgUD0A0iAEQgEAoHoB5AAIxAIBALRDyABRiAQCASiH0ACjEAgEAhEP4AEGIFAIBCIfgAJMAKBQCAQ/QASYAQCgUAg+gEkwAgEAoFA9ANIgBEIBAKB6AeQACMQCAQC0Q8gAUYgEAgEoh9AAoxAILpJQ0PD0aNH+cwlzp8/39TUxGf6hDanAfRwJtDt6dOn+UxbaLXajiu0xmQybdu2zRkuGsIZQAKMQCBaALryzDPPbLGQm5vLl3Ya59GSHs6ksbExPj6ez7SFTqfruEJrdu7cGRAQMGvWLD5/Cbup/v33313tGeGKkK+99hqfRDgl5oLz8OEzCFdDetUDfKo3qbLAZ3oMWGmpqan33XffsGHDPD09jxw54ufnJxQKKysrs7OzQT8OHz584cKFIUOGQOXa2trg4GA4tHfvXpqmfX19QUtiYmIEAsG+ffuio6OhCfQA6gLVuP45oJOEhASuCWShFUhOenq6bU3bbiFr16T1NODWYceOHRkZGeHh4TBhbiZubm5ZWVltzgFGpCjq4MGDdtPQ6/VwmiDA0BXDMOfOneM6hAq2cwABvnjx4pQpU+zG5bJwLkBQUBBY0txZGAyGPXv2qNVqqVSqUChaT5W7aEqlEurDuRuNxrCwMO4iQE04U4IgwOZubm4+e/as3bWFUXJycmDy0An81izn5xji4uL4FMLRIAsYgUB0RH19PbfQCkIFknD8+HEQkqVLlxYXF3MmIEjU119/vXz5colEAmmoCWLz6aefgiqUlpaCQlx33XWFhYUglpb+WL777jsfH5+VK1eCnoGKZGZmgpJBFrRtxIgRXB27bu2atJ4GNAHBg7EiIyP//PNPrhOgpKSkzTkAJ0+eBHGFPsEwraurA6mDWw3Ibt++HbJQAWYFCjp16tSvvvoKsnZzsPTBYjsuTPWbb76ZMWNGSEgIKDGoqfUs4IIMHToUzF84x9ZTtV40f39/0LzJkydDzYqKip9++glGHDdu3CeffALVYM7QdvHixXbXFm4XfvjhB5hqVFQU1yHC+UECjEAg7KmuruaWoCExffp0+NIHXQE7csKECWAaQjYlJQVMN742hoGVuX79+sDAQBzHIQtyNXv27FGjRoGhBiIE/YCFalUsUJqysrLhw4dDZdAYUPeamhoQHshC5xqNhqsGWLuF0e2atDmN8ePHw0/oCipzJUCbc7ACOgd9Qiec+lqnAVk4CqcQGhoK5WBfgszbzYHrAbAbF07By8sLsmDsQtbu4nC0nqr1onFZjtTUVLCwoSGYwtAtdAjpq666Cg61Pi+Qbbg/sLRDuAZIgBEIhD3wPQ6mFQAJb29viqLAxgKTjiRJMLCeeOIJsDh37NjBVQZJgJKIiIi3334bVApKFi1atHfvXmgFaVA46Oehhx668cYbLdVZwHjlUxZgCLBoN23aJJVKuaVgwK5buyatpwEivXHjxt9///2ff/7hSqy0OYfWgDH95ZdfgqSBTckXXUIkEhEEYTcHjtbjymQyyEI/8+fPb31xgDananvRrOj1ej7VFp08L4TTggQYgUB0BGdy/fDDD2CKQTYtLU2pVIIpbFUjk8mUkZEBR0GlQFqgBNRx4sSJYPaBPXfixAkoBAuypKSEqw9KFhQUBP1A+bFjx2bMmAGHwECEcn9/f64OYNstzMGuSetpwKHExMSbb7556NChXAlHm3NoEzDxYebLli2DmXAlBQUF0CQvL08ikYjFYrs5cHXsxoVsc3OzQqEAMxqyrS8OV6f1VK0XDdIwXGNjIyRGjx7NLT/APYGHhwd0a6nL0vnzQjgtaBOWs4M2Ybk0rrgJCwBLNzQ0lM9gmEqlOnTo0O233w7KJBQKd+/ebTQar732WjgEugI1s7Ozz549Cwafn58fFIKajhgxorKyEn6Cph49erSmpmbs2LGWzlhAaUCBLl68ePXVV0Pz/Pz86OhoSIOWnDp1avjw4VAH5mDbrV2T1tMAAx0AaYQRQSkhDeUwExBCsLBbz4EDqoGyQgIsb5gt6GtmZibccEATMGRjYmJA20D87r77bjh3uzlAq9bjQsPc3Fy4VsOGDfv8889BekHFbS8ODAQ6atsE0lBuvWiQgHFhJnA14FKEh4cfOHBArVbfcsstUA0IDg6G0/f09LQ7L5BtTvUdC9qE1Xvg1psyhHOiO/QNfPgMwtXwfCOBT/UmyRb4TC8AnYOE3HPPPXze0Xz33Xdgy4KK7Nq1i6IosEH5Ay5IdXX1l19+uXr1ap1O984777z00ktSqZQ/5prceuutfArhaNASNAKBuAJgaC5YsIDP9AL33XdfcXHxli1bvLy8XFp9AR8fHzBVt27dCgb6s88+6+rqi+hVkAXs7Li0Bay48X3GqNVse53Pwx2f3FN53w+6A18aU/ZBVhgzTTL1VkHQSIyhTQUJur2fUHXFXM2BwcCwgBGDGWQB9x7IAkb0IqR3KOnZwvUBLpKQXmGEkn1ZAhfJlLeuZTQN2v2f6+P/FEZNVt71JS6UcDURCARiYIMEGNFvgHHc+Nn16s0vG85u0h3+TrtnLeERRAaxG3AQCARiwIMEGNGf2C440/Wl8BMXiLisIHC4dNY9OMn6/0MgEIiBBxJghLMgCI7DaIoqy+Cykik3Sec9SvpGclkEAoEYYCABRvQugvDxnm8kWD+qJ3byB1qCS5SSKTcbknbR2gauRH9mg27/51RVHpdFIBCIAQYSYETvQlVkNv/vfutHvfEF/oAtOCFfvpqhKe3uj/gSDDOXpOqO/shQJj6PGKBotdo2o/laaWgn3G9vYB3rvCU+IMzN1uczAuFYkAAjehdGrzbln7N+qJI23paRLX5GGDNV/fsTjI51v4dwCb799ttvvvlmy5YtW7dutfNg7HK0jr/LCbCuKxF/URBfRFdBAozoZ2TzHpWMX6le97S5LI0vQrgIs2bNuu6661auXEmSJGhPYWEh6HFqaip3FDQMsgBnRHJZa0DAw4cP2yk3wzDbt2+HOqB8kIVW6enpu3btEgqFnLfIKw5hhQsTBP2DglZWVloHPXLkiDUiApRDHegKEsnJydAD2L4ikYgbyw67uVlpsxMoz8rKss4KJgMTOHXqFHe+1gQcSkhIqKio4HoA45tLsP227AEOpaSkwARyc3O5o4iBARJgRH8iveoByYy71JtfNuXYmw6kZ4ho1CIMR/9EXYOTLWPr2oX4BX3yswm1axfNlxOtH374YcyYMVdffTUY1iB40CEX+Fav13OWZcdDWGbBYxttV6FQbN68GTo0Go0HDx6USNgXzSFrDdPr6+trjb/bnslrNzeusL1OSlpGIIY+oVV0dHRwcPBLL70UEhIyfPjwn3/+GXqA04EpwSn88ccfBw4csJ6aXQ8o1u9ABX27IfoNQWAsCDCjb5ZMvsntnu+4j2zJc9xRyex7FNe/Q/qhbxznBYTTaqUBID/4pdi6diF+QX2tWTgKP+2i+YI6QpYTpLKyMshyUZi4o1Y6GIKvYcE22q5cLof6IGkg2NOmTYP6XJ02w/S2Seu58Qfa6aR1pN5hw4b5+PjADQFMFWbl7e1tDQMMgg1tw8LCuFPz8PCAU2vdA4r1OyBBAozoRYwXdxtT9/MZC7S20XBui7mUXWej1fW6Q9/oT69v8ZC4nH8NyZiyD2rSdezLwQjnhFuCBuXg8zaAxtiG+LULtds6mi+gVCqhN2Dt2rVtrgPbYTcEX2oxTO2i7cIM09LSzpw5M3HiRK4EpK51mN4OaHNuHXQCI0LlnkTq7XkPCOcHCTCiF9Ed/xn0lc9YYAwazfa3zEVJkKabKjlP17YfQ8JfXE1T9kmoyRi1XBbhWoDFCXahNcSvXajd1tF8hUKhl5cXVIM0mJtcYcfYDWEFBNgu2i4k0tPTQSM9PT25Erswvdb4u23S3tza66TnkXpRrN9BAooH7OygeMAujYvGA+4kOTk5IGwgQuHh4aBSITaxdSsrK21D/C5ZssQ21K67u7s1mi/o4rlz52bPng0238mTJ1NTU0Gq3dzcoJ9gS+BbSIDCQRoSHQzBRREGwDC1i7ZLkiSIWWxsrNVQtgs2DFYsF38X6lvHAnWHsbhs67l10ElcXJxdpF5rn9YEnFdYWBgkuFFsE9ZlatseQN2hHBJ9D4oH3HugaEjODmcX8hmEq9Eb0ZD08etI3whh5OWFX0swJOeKhtT5EL8FBQUgxg8++CCf7zQDKYqwM4OiIfUeaAkagXAxJFNuZgw67Z6POe/ZzkknQ/yCvZiQkNC9r/iBFEUYMThBFrCzgyxgl8btnu9M+ef4jGOhTIakXZLpd0im3OKEFjBiwIAs4N4DCbCzgwTYpemNJWgWmmK3iOsaQX1xsRwJMKL3QALce6AlaESnwCVKQuHNZ9oCF8kI9xabURG9hLngvHbPWkHkROns+0B9+VIEAuFqIAEegOACsWj41dJZ94hGLSLk/HsXPUS++GnlnZ/xmbYQj1/h/uQuPoPoTXC5h+yap0lv3oUFAoFwUZAADzRIjyDVE9vl170hilsoX/qC6smdhIo3TIWRE8VjlnJpROdxtutG+qAYyQjEQAAJ8EBDuuA/GE40fryi8YubGt6fp935LmbmPeeBikim3calEZ0HXTcEAtEbIAEeaIB5RFVm0+oaSDOUyXBhB62pg7Ro2BzCMwSXqsRjl4lGL8ZJ1r8BgIvlotjZ4kk3CMLG2kU+INwDQXvAksYlSr7oEqRniHjCddCqPWtMGDtbGD6OS8MQwqEzJZNvYudgsyQOxrpwyAxICIJHSmACl+qTfjFQWRg9hctyiIZfDW1xkUw8erF4/Epoyx+wAFY+zFMy9VbRiHm4gPcUyEKQMChbPvzqy+VtFrZzKdq7bghn5uzZs1yABwTCmUGesJydrnrCEkZOEkVNMRcl0g28t3cOxS0fkt5hhEQhCBwmjJxoTDvI6JsFoaPd7vsRlJKQe0in3ymMmGhKP4RZYuCD8Cj/9Q2ooDBqsmTCdZhAhBOk4exm9tDI+cq7voKuSJ8I6dyHjBe2M0atICROGDON27AtnX2f/NqXTfln4VZAEDjc7d7vxaMWkyo/0GwQWqo8nXuBFSRNNv9RQeAI6VUPwKwk026HQmHYWPnK10mfcMnU20BWTRlHoBBw+/dPcEchX/maMHQMCKdkyi1UVQ5VUwCHxOOWu/3rW5gM6R4gnni9aPQ1xgs74CxAXGFoUdwiXCAUj15Cegabso63WQidtHcp2rxulhl1in73hFVZWVlYWMh5gCouLq6pqbG6Y+wzGIZ5++23p06d2tzcnJ6e3iWPTucsWJ1Kchw4cAAK7SIgWTEajWfOnFGr1UOGDCFJki+1EB8f7+XlxXnX4mizf6C9co6Oj14RuD/4+eefGxoaut0DRw+n0UmQJ6zeA1nAAw3d3k9pXaPyX98qbnjX1jxt/Ox6U9oBqjqv4aOl8AF5BmNOvuJVc97Zhk9XNf/6WNPXtwlCR4H9B5XhkGzpC+aS5Pr3rm74YKE+fp0g+PIfoWTGXcbEnU3/e6D5pwcbP15Oq2v5AxZAZaVXP6T56w1j0i52iBveoeqKoZPGr29vWLMA0jCo1Y4k3PwId/+Gj5Y0fLwctFY6536wMhs/vQ4++hO/isdeCxW4moB0xt3afz6Emg3vzzOXp8sWP8vZqSDnjV/c1Pj5DU0//rvp+3tI73DRiLlQLoiaBNNu+uaO5j+ehFa6I9+3V9jBpWh93aDQhUhISADR5dIHDx60C2fbN8CgUqkUZC8nJwduAvjSzpGamhodHc1nLjF37twOQhTAQD4+PsOHD7cVWgDuA/bv3y8QCPi8hTb7B9or5+j4aMfANHbv3v3f//63585DYBohISF8BuGCIAvY2emqBczomljlE8vEcYskU27GZSpT7mn4o4dDomFXEQovzooFwNqTTL9Dvf5ZRlsPWTDswPokPYOgOZh6kkk3ane+S9cWwRFzcRLpF01I3awWMOkVZgJb0KSzBEtgO+csYDB5FStf12x/k4upACUwB83ml+k6i0N5ykQ3VULP5vyzoGRcE1A4vhOGhp6b/3c/Xcd+RzMGNWi5KfsEZy5LZ/4LRtef+p3th6agiXj8SlPWUbq5GrpiLMvsACQkU2+lqvPhohEKTzCOqdpCqiwdjnBxHdos7OBSQNbuunWJfreA9+zZM378eM7qhfTVV1/92WefjR49WiQSffHFF2CMJiUl/fnnn0ePHoWjkyZNgnKuoVar/emnn44cObJ3795x48aBGf3tt98ePnzYzc2NM2GhwscffwzGHJib2dnZo0aNgvSPP/4IXYHKQparcOLECRjCz89PqVTCUZPJpNForHFtoUJubi4MnZWVNXbsWGjyzTffHD9+fMeOHTExMSqVCkafN2/ehQsX4O4Bps21WrNmDXcKkIaG//zzDwxXUlLyyy+/jBw58pNPPgG7PzMzMz8/H8rXrl2bmJgIJwJZmCecCPQssUQFBrj+zWZzB+NCCcwTThMqcH1yRwsKCr766is4QahAEIRdHe7UQGuhGlyB7du3w50Q3BZs2LABhLOiokImk8GJQ03rKdhdDfj5xx9/wFXduHHjmDFj5HL7V86gpk6ng8lkZGTA78h6WTr+zUKHv/3226FDhwwGA/wirNdn2rRpXAU7kAXceyALeABCa+o0O95pWLvMmHZAMuUW6fQ7+QMtIbxC4afyri/dn9zJfQTh47nHvdzGaaqcDf/CYxOVSLfnE1zhpXpyJ7tW7NniBlw671GwcY0Xd3NZ0jIEVcEGNOWwKDqGu9kEj7P2bFn6vjyQJYuLpFwOuFwT+rEoOkyDy4JGKq5/x+2e7+AscLECswRnNRcmGs5tkV/7suqR9aDlnLncZmEHl8KlAWOrrKzshx9+eNkCiLSHhwdoIegTqGBdXR18p8M373PPPQcGGY7jtl/xmzZtgm/kRx99FOzIxsZGEAawYqETLjYAAKoAIgQNoUNQIFAU0CpuoJSUFPhy5yo8++yzXESEiIgIqPnAAw/Mnz+f68FoNIJNDKM89dRToFJQ8vvvv1911VVPPvnkkiVL4uPjoQLM88CBAzDzO+/k/xlzhdapcqcDiWPHjk2fPp0b9IknnggNDYVZQWWY+aJFi55++mkQoYkTJz788MPu7u5cW2tXHY/buk+uFdyO3HLLLc8//7yXl1frOtypwQUESZ49e/Z//vMfEFQYFC7g1KlTH3zwQbhFgJpQAjO0bWK9GlBOUdQjjzwyZ86cvLw8dsY2QH240ZkxY8bjjz/O1e/Mb7a+vh5+TfBLufbaa9PT06ET6/XhKiD6EiTAAxYwDdUbXwCLUzh0Jl9kh8UsVq97GoxO7tP0+fXqX/9jOUSzP4kWz8+smMszGj9aqt31ARiObo+sJ30vx8zXbH6F9AiSXfMUn6cp9qftxiUubWgRPr07kJaFRJMefkivfkh+/dtUVY7u8Leara+BXc4esqDZ/lbj5zeayzLky16Sr+QXe9oo7OBSuDJNTU0gn++8885bb70F3+P+/v7wXezt7V1dXb1v376ZM2eChQeyBIWgNCCTkOAawvcyZxX9+uuvixcvBvkEAVi1apW1Ak3TICdgtEG6tLQ0PDz81KlTU6ZMgQqg+nAUym0rxMbGQp+2wgnU1taC8IAwg2yAjc6JARfUSK/Xg5EKFcBuA4tt6dLLr4FBIZh31pmAYQ2nCaYzyAmYv3azsg4BJdC53YIt1xUY5R2M2/pMrRMA3QLl3rlzJ0mS7Y0L9y5glYIqwzlyo4Nqcgm4N4KakICZ2zbhrgaUW6856Cv8dqDEFmt9SMDvFEo685uF2ws4x6+//ho6v+eee6ydcEcHOJQJbuIZfTOjbeA/kIXvEO5rqj9AAjygYZdqddZNQ4zJiAn5lTeAW+klFF5UfZn1Q+vYgKZ0Qzn8FATx8d3ATCRa7jpmzAbD+a2NX96M44QodjZfCtpcmqrd/ZF44vXci7PcJilh2BjLQRZB8EhQO7ONTdx5bF1PCELZPilLuH7x+BXGhL90R3805Z1lHS+3/HMCYdZsfVV/7H/iuIV8UavCDi4FYHfdXAj4Kudi3gEgDNxuHbCTQC3ASIWv6ZqaGpVKBZIJKhIYGMjVBMxmM5iJYCzee++9Y8aMgQpgOdmG3YUvcfgJwgPSBb3ZbuyCr374QodvfIIgoEJhYSEYdlABvuvhp1UJAJgS99VvTXCAIoLVCPoB5XFxcSBscCvAH7NUtp0qdAg3GVu2bLnmmmugIZTYDmrbM0zVuvTNYddVm+Naz9S2T2gFlwhkFcz906dPNzezf2JtjpuWlsYlrLqbn58fGRkJlxR+O3CRWzfhEtZrbnvxuRPksKsPic78ZuFmBWzfhx56aOXKlXDvYm07MIHz16vBFKFqi8zlmeaqPKqmkKoroRrK+Q9kawrMldnsmyMN5bSmjrn00mbfgAR4QEG4+6se2wSCRHqFkJ7BsvmPgWgZLA8yAbCGSY9gQUAs4R6IC8SmggSqPEO68AlOaHGRDKRUEMI+74FDdEOZdN6jpH8MofJX3PieIGikpQ/WzRZYnITSB9Kk/1BMIKJaxuTRn15vTN4jW/Yi6RcDikhV58mueVoQOpp9GSlqsnT+f4wpe7u3lYl1LXLty6RniDBignTWvabsk1w/cIdBBg0H+YQhZIufsS4di0bOF4H1jxO4UAKT4ebZZmEHlwKwu25coUtgKznZ2dmcAIA9BLpy5513gmBMnDjxr7/++vzzz8GCtN1ULJVKwSZ77733Pv30UzAE4ahAILDd0wQVoJ/3338fLCowoeDQtGnTdu/evXbt2mPHjt19991QAmYiVDh69CjcBEAW9ABEaMOGDXwXlilxW5m4uYHROW7cuDfeeGPNmjULFy4EyeH2OoEZumvXLp2OX9iwtuIAAQYZU6vVU6dOtc4KBh0yZAgMals5ODj4559/Bv3jsgB3tONxof82+ywqKoLr88EHH8yZM8fNza29cUtKSrhERkYGp7sVFRUwBHQL+g3NoQkovW0TSMDVsF5zSFAUBYkDBw7AL4udtwW7+pDozG8WrtLmzZu/+OKLL7/8Erq1djLAAB2lm6rMVTlUXTHdXMMYNOyqHrewZwfDsDpNmWltA91YCd9XoMpgHLdd2dGgYAzOTpeCMbC7l5e9KB51DegiZEGZdAe/1sf/yR0FKXW770f2+S7DNH6yAv5pkh5B8lVvctYkALeKmi2r2U1bYGIGxCpu/4QVWpoCCadrCkRxCxq/vAWGUN73oyDI8ifNMGAHa3a8A/9YJVNvBaGtW82+ywtC6PYgu1uq8dPrQC/lN7wtCOSNacOFHdq/3+ee5to2AUDzFLeubVy7FKxPyIL2qx5er/7jCaPlTSSPF48Y0w5CIdeVuShRvf45mDCkhdFTFNe/g0tVMA2YKukbaco6DhcNroNs+SsgtFCHbqyA+uaS5DYLId3BpWh93bg6naG3gjG0pB+DMcC4mZmZ119/PZ9HdIhGo/nss8+ef/55Pt9pQEdBTR977DG4yeCL+grXCsYA3y2s4sI3TM+kDYd7dLkH6wCf6EUzFQmws9MlAeYAdSE8gzHKRNUW293HgXwSPuGMup7z1MEBegkWMw2FTexmFltAPml1LfxrhoZQDW4SuXIQZkLlR9eXcV4+ALaCVGXtFoxItr5FIAFCqsLdfOjaYsZs4EoAuybsQrfSx3YOhJsf24PlFECA9af+gEsBGsw011rH5YDhCI9AuqEcbnVhLBiFfbQD5WDmeodBGqbKcJu82inkaO9StHndOsNAFeCmpiaw3nx8fIxG4/333w8mIH8A0T6JiYlbtmxZsWIFGNx8UacBSxoucr9cZ5cRYLB6m6tpXTOoMF/ScwiSVPrgMncQZL7EoSABdna6IcADEqsA83kXYcBbwIgBjysIMEM3VbM35b0jZ7hATLj7w10+n3cc6BkwAoFAIFwWykjVFLHugHrNmGTMBqq2iG7u2upXZ0ACjHANmn991HB+G59BIFpy9OhRirryyyTFxcUXLlyAhF39DpprNJo9e/Zs3bq1sZHfFY9wHhhdo7kqn9tT0rswDN1cTdUU8u4KHAQSYIRrYC5Obv2IGoEAjEbjiRMniFabZbKysn777Tc+Y0Gn0ykUCqh/4MABa327rB35+flhYWE+Pj4ff/wxemDnVLCK2FBut82lVwGlZ1+ttOwvcQhIgBEIhKuSlpYGtikIrYeHB47jJpPp0KFDnLVaWVm5a9eu8vLy06fZrewcdXV1wcHBtZc8aaSkpJSUlNhlbTuBJiNHjoyNjZ02bZpareYcjCCcAfa13eaa3lt2bg+GMptrixxlcyMBRiAQLklSUtL+/ftBIP/666/AwEAwT9euXSuTyUBiv/32W6VSSVHUkiVLOBdXAFTggjGUWjxpQDo9PT0oKMg2C0ps2wnXEEzkHTt2QD9ky9hKiP6BYai6EusbGf0ATVGgwXo1n+0BSIARCITrAWq6ffv222+/PSYmBsQyOjoa7Nfm5mZQ0+PHj0+ePFkqlep0OjgKSsw1aWpqIghCKBSmpqYmJyfr9fobbrgBDF/bLJjUtp1AK7CDX331VW9v77vvvpvrB9G/0A2lVu9+/QbcBNSXMIaeajASYAQC4XqYTCYwTD09PUGJQXpDQ0NBO6+66qrp06c/+uijs2bNssot38DimBOqcYmpU6dWV/Mvqdtm7TqBkoaGhkmTJkEJSLWlOqI/oRsrLW/6OgGsIV7K+RvoNkiAEQiE6yEQCMxmc1ZW1s8//0zTtFwud3NzKyoqAj0+deoURVFarRYqFBYW8g0ueWMG2dZoNHPmzKmqqiooKLDL2nUCrerr61E8PieB1tTRloChzgJDs2HZzN3fF43iATs7XY0HjHAq+j0e8EAF7NHw8HCwfWfPnh0WFhYUFBQdHQ3WanZ2dnBwsL+/P7fbGTQYslwTkFLOK7JKpQIlhlZ1dXVgQ9tmZ8yYYdsJVAbZhoRtEKfBhpPcfzD6ZrqxAuxOPu8kMDRj1BIyVfdcZSFPWM4O8oTl0iBPWAhXxyk8YVFGc3WBXaAz54GQqgiPyyGnOg9agkYgEAiEE8PueCp3WvUFaH0To+2OnxYkwAgEAoFwXujm6r7wddUT4BahqRLreixhJMAIBAKBcFIYg8Yu9JmTQlOWOKpde6SLBBiBQCAQTgnD0I2VTrfxqh0Yk47RdG2TNhJgBAKBQDgjYPvaRhB3ftj45ZSZz3QCJMAIBAKBcD4oU29EAOxVGJruUswYJMAIBAKBcDroxqq+jHTkKGh9M2PQ8JkrgQQYgUAgEM4FY9TSBudwOdlVLJGD+fSVQAKMQCAQCOeCbq51lb1XrWGM+k7GSkICjEAgEAgnAsxfxtjZVVynhKHVnXp6jQQYgUAgEE6ES5u/HJ00gpEAIxAIBMJZYEz6zm9icmKYzvgPQQKMQCAQCGfB4lR5IIQIYt1nXsk5pYsIMEMzJgOjb2a0DS0+UGIyuOJW9TbRm2gTNRD+5SEQCER3gK96XXeiGjgjDENrG/h0OzivALPb0NW1VH2puSLLXJ5F1eRTdSVUQ3mLD5TU5LMVKrIgTTfXWNYuXEzDdiTVrN1X/MzGnCfWZ1M0EmAEAjFIYXRNjBNHPeoqYCV2/DDb6eIBg4Iy+iZa14zRYNd2Y244RhCERIlLFLhEyZc5N4cy6n84Xg6Jmyb6LhvtzRVaQfGAXZq+iQdcWVk52ALyI/qMvgzIT1XnMyY9nxkQkO4BuMydz7TCaQSYpmltPaOpZ1hHmg6ZEo6TJC7zIOQeGEHyZc6HzkRvT6zJr9EV1urX3hQjEdqvSSABdmn6RoARXSI5ObkvRQXRSRizAQTY1fc/24GLZKR3GJ9phRMsQdMU3VRtrsqhm6oYyuQg9QUY0HK6uZqqzGHjadBdcJDdZxTU6rckVC+O83p8Xshd0wJaqy8CgUAMEhhd8wBTX4Ax6UDj+Ewr+tUCZtiN2kxzDfyfL+k1cJzAFV6EwhPDnUXkDmXUmyhmwQhPPt8u8AvC+STC9UC/PqcDWcDOCVWdx26qHXCQ7v64zIPPtKTf1IgxaOBys1Zvn+xhhlFYa7gqj9H3v39RjYH6/XRlmJekE+oLoK9vlwb9+hCIK8NQJuZKL+10Eqoiy3BuC3yMaQe4aIaG+HWmnFPc0b6Hbt8jR38IMGhhYwVVV+yoy9154HdM1ZXS9aUdrAn0NjlVum2JNdeN84n0kfJFCAQCMbhhdE2OWn8GAQZ9IX0i6MZKzZbV/fhtz8EYtO29K9vnAmzSUzUFtKa+/9b6GVrXRNXkM0YdX9BXwBnvTa0rqTfcNtlPih73IhAIxCUcuzZJuAcIwsZKptwC6ks1lPGlAG02ZR0H45gqz+AKzCUpVEO5Mf2QMfFv9nltb8DQ7bml7FMZYLQN5poCZ1jlZ8wmqrawM67CHEWTzvxrfMWwAPmcoe1uSUcgEIjBCOtqyfFvH7HOmgwaQu7F5zHMcH4bra4lPIN1R3+gKrOhhCpJ0e/7lJ2AQa3b+ylXzeG0Z+/1mQAzdEM51VjRf4ZvKxiGbqqi6kv7YEppZZp/Uupunugb4inmixAIBAJhwbJI68jvYVPGYc3mlzW7PpDOvg8Xy/hSDBNPvF4YOwsnhYRHMN3MBywSxi0SDZ8rGr+Cbqpk38pprDAXXoBPJ0MKdoZ+tYAZmnVTdSWfIP0AwzC6JqquuPceEtAMsyOptkFnvmmir0iAlp0RCATCHoebv8LYOfJVbylueEcQPp4vsqCPX6c78CXr7sPGSSQuELE/CQGGsx4jQJihgsUliMNWpBna1KbK9L4k0BRVW+TAWwmHw+7Hri3CWAcgDqZOY/otvnJiuHJalIovQiAQCERL+ij6L8OYCxNkVz8sHr+SUFxel7ZDEDxSPOE6+BBKH76o54CxZ9TyaRt6WYBZ9S3u++1OXQXuv6g60GBH7sq+UKQ+lNFw62Q/fxV7e4VAIBCINmAYrG80AsdFw67WbFmt3vg8ra7lC/uKNnWwNx1xgPrWuYD6WsEFItIrBCN7qpdmml12DvEQTwhX8kUIBMJpQI44usf+9PqpkW5ysYM9+zImHVVdwGcGLrhISnqH85lL9JoFzD73dSX1BRizkaoraXOlvvNUNZt+j6+cFaNC6otAIAYSM6JVmxOq6zQmPu8ojAMq+kJ7tPn6T+8IMMOAkrmW+nLANWL3ZHXXOdeZ/KZTuY13TPXzUgj5IgQCgRgQSITErZP99qTWlTc68mmdJQTAwAdnddH+THtFgOn6UktcXpcE7huoulI+02mMZnrT+Wr4B7p8jDeBI++DCARiACIg8Jsn+p3Mbcyrdph9NcDiD7YH+7S31Zk6XoBpdS1tcN49z52BMajppi5EVy1tMGw4VzV3mMeoYAVfhEAgEAMRsC9WjfPJqNAmlzrGyhokAgy09r7sYAFmDFq6uZrd1ebi0Oq6Tr46dTy7MalYfdtkfw+ZgC9CIBCIAc3iOK+aZmN8XhOf7zY01e1Hfq5HKwF26C5oysS+vNzfnq8dBkEKvMMxyzvabcLF0gerd1jAZU8riC5hNBpNpkHxBAjhPOTk5IwePZrPIHrA6bwmjZG6OrbtWHudgX3kV1voKJvNmLSLwRjx6CV8viuYS1LYjcq+UXy+F2i9EdpxAswwrMONtt41dl1woYT0DmszhHCdxvRPSt21o72VEgdvyh9UJCcnKxRo3R7Rp8hkMj8/Pz6D6BmpZZrcah18E/L5LsLom9l3TxwCw6jXPyNb9iIhtwnzyjDG1P3CoTNw4RWizxni1+EKT9HIBXy+F8BJAekXw2csOEyA6YYyWtvIZwYQhERJeAbzGRtohkGbrXoOeiMTgXB18qp15wubV4336cZXIqOpoxor+UzPoKoLDGfWy5Y8x+c5QJU3PCdf+gIuv4KZ3gcCjOG4ICCWT1twjAAzejVVX+KoZQTnAsdJVQAuQ74kewUkwAjEAKC80Xgwo/7GCb5CsmsaTDdXW4Mi9BD94e/IkDhh1BRT5lHDhe0YIRCNWkxVZpsyj5CewWTIaMnkm8AaNibvxigTG6xw+p0YThjObYEKuFiBkUJhzDQQYNvmothZfO8OAQQYLGDi8qKpIzZh0WyA/YGpvgAbNKkSox3vKRqBQCAGBgEq0TUjPX+Pr9CZ6EMZ9VXNnX5RmHbMDizGbDRX5QpCR8M3tiFxp3zZS4ob3wP5lM66h1D5y655BtSXrisxZR9X3LRGcevHYDSay9LBaDZlHVPc8pFs5WtcSAa75pa+HQnTUkrI1157jU92F1DfAfbo1x64t6BMuNSNzyIcR1VVFXoah0AMAKQiMsZP9v2x8r+Ta+UicliAnD/QIbS2vvXe4G5gzjkJP4WRk8DKxIVi3dEfGYOG9I3ACRKsXtGQmbhIai5ONuWcMueeNqUfouqKSY9AzKSHCoLw8fCTri9lN0n5Rds2N6Uf1h/70ZR+kPSJIK60iN0ZCImCV3oLPbWAYZa0bgA++rWD1qkZfTOfQSAQCEQrSuoNF4qawWA5lt3Y2SVRB701Y8o7KxrKG6zCobMUN7wDSqw/+iNXwiMUC0JGyVe9BR/lnV+wj3uFYsZs7yHStrloxDyuPggwf7iHtLT4eybAzIBefG4Bw56pg1ZLEAgEYuDhKRfeOTVgfJiyWW9OLeucmw5HvATMPUjm3yCiKe3uj0z55xhtA7tsieNguRozj5hLUgRBw6nqfGPSLlNBgv7Er9BKEDicKs80ph0wJu4E47iN5g6n5fn2aBMWaBKtqeczgwBCpiLcA/kMwhGgTVgIxMDDTDMaA6WSXtk3EVWVw5h76gmAff2XNovHXstlqboSc94ZXOYuGjYHwwm6qcqUdZz0jRSEjmEMalPGUcasFwSNIP2HQmXuKKHyIzxDMcoIKm7XnOvTUZAqP9zmLakeCLDZYK7KB0Hns4MBHCe9QnERcrvhMJAAIxCDGaoym6F6tsWVYTTb35TOe7TF67/OCunmiyu8+ExPlqDppurBpb4AwzhqxzwCgUAgHPBcD8fly1e7hPoCdhZvNwWYMWpdPeJC92AM2k76iEYgEAgEogO6KcCs+Tso9l61BoxgMP0RCAQC0VOYwbaM2pLuCDCYgK4YbN9RMCYDo+1xDJBBT0pKCn1p9amsrKymBq3tIxCDDhz+G8R0R4AtsXIH820LGMFVg3UBwGGEh4dnZ2dDAmS4srLS27ubztwRCIQLQ3R/H5Irgrd0l93lkwfjr3VU4cEGQ5kYbQOfQXQLhUJhNpv1en1OTk5MTIsIIQgEYtDQ6xawKfe0uSQZEob4dfzLvhYYg0az8UU2YdTqT693lEuQK9BDAabVNTBhPjOIodW16Dr0kKFDh5aXl1MUhSISIhCDFIdYwGwgwmeZdpxS4KTgiu+OEhKlnTT2Fi1fLO7aybNPfwe9+cvBUGZGi5xT9giBQDBx4kRk/iIQg5eue7owF5ynuRDClIkNbcTQxozDjK7JcHGXKTcebFzrPlk+LRDjAjFXwmEuTKSqcvkMq9BCTChmZ0KZTFknqLoSw7kt5tJU/jDDGNMPQQl8jCl7ocBclsam0w52x41XTyxgi98rZPZxMLS2jk8iuktAQADIMJ9BIBCDDZvYfJ3EVHCeqiuGBFiDxosgwAzpGQL9kF5hhCoA7GBTxhH2qEFjiP8DlyiokhSuPocp74zh/GbC47JPQ+jHlHqASxjOrDee30p4BuuP/0RVsptU9Cd+Ab0nVP7G1H3w01yeaYj/k/QOxbs+c5aWrbriCWsQur7qmL5xjNVwAGs8zqcRLkfoy3CDzacRCERLuuHPWHf4W0FwnDB6KvsQd9NLilv+D4xXa9R9MHm1O99X3PS+KeekuSJLOuteQ/w6wjsM6kOCVtfS6mrZkudwoRSaa7e/Lb/hHduEZutr0BY6BBsXxFs0coFm2xuy+Y9Bz7rdH4km3cAYtIZTv0lm3Ud6h/ET6jwgGd4ROFjbl+iCAA82z8+dgZC6ER5BfKaXKHwdK+hpyEhEvzG7L25YU8s0mRV9GhK0Iv1Udc4FuVdg5LQVfFEX+eKN/y677cHQqFg+3yH5mcn/+79X3vh2G593DmoqSn/6aPXTa36ozr0gkipVgdH8gUswDJ13fGvUzFV83nUY6i8bEdipeII9BPSyq+4FOxZguOjav98Tjb0WjGPRqEWCoBG2Agx/jeaCc/Llq3GpW5sCzCVgFGPiTkwgAgHWH/4OE0pI3yjD+a3yVW+AcpvL0kxpB2lto+yaJyHLzapTtArI32kBpimqMgf+PfFZBAdcUN8ojBTy2d4ACbBL0ycCvCWhGj58pvepzknIPrpx2j3vNpRmCSVyuVd37kHjf35l2Pw7VYEuvANAW1d+fsOamQ+uTd/zP5mnf9jEa/gDl2Boau/7ty984U8+7zpcN84HPnymN2HUdVRTJZ/pHGCbwpUVT7zeXJykO/KD8ta1IMCazS9LF/yHcGODi5uyjpkKEpjmavl1b7C2rI0AQ4Ixak05p+TLXmSMuisL8PB56g3PiuIWMfom4ZCZhNKHqi0iVH64QKzd+a542u3s6ncXwAWBLe44OxuQn1bXweT4DMIWHMfFvXmr2HgEazjMpxEuR3hf3Dyll2vhw2d6n6rMs4bmuqBRsyVuXiKZm7q6OPvI+oq0Uxd3fBExZZmuofLAR/caNI2pu74x6ZpLkg7BUZFUrvQNTdr2aWV6fG1+sk/02NKkwz5Ro6uzEy5s/DBs0uKC+B0liQdS//lOKJG5+Uce++q/zZUFlZlnMg/+Fhg3y9BUG//z6rAJi45++Z+a3MSavItZh/4IGTvPbNCe+O7pxrLcw589rPAOdA8ews0QTNLUv7+tLUzNPPg717y9KXH164vS4YagOvu8ROnVWJ6bvP3z8rSTmtoyr4g42zkf+/q/vjHj4Z4DKit9Q0iBqDz1hFfYiMwDv8FFoIx6OGR7KfJOboPTNOs1MLfaghTbbuEE4T4GxvKOHGV9NzT/1HbrRTAb9ef+fAdOGcye3W/dCOpO2ixd9jbDAuSdjKjfUyhjV0OtE3JPw9nNxvRDjEnPqGvZsL4EwejV+mP/YzS1gpDRhMLbcOp3Ycw0MH+hPlWSgsvcQSm5hGjoLLoqD+xJ0j/GlHlMNGIuu/fKLgGtKrLY58p+0ebSNHPBeaa5xpx7GhezDxx1ez82puwnPINEsXPg+5+dU+fACZKwicQAdHYTFqNFi89tw74QjJxyIAYT4VOWEqRg2/MLQGAgq/AJGbH4/lHLHwU9AyWDElIkHXHNfeNver7w3J7RK/4z/oZnMg78xtB0afKR4dfcN2Lxv3HL3teq7IScY5tmPfIZZCOmXhu37OEpd74OtjUcomnKI3QYlAQMn5Z3YiuUcDAMEz556ahrH5GqfGGs0ouH/YdNhaGDx14NSsZXwpjELR+PWfUkVAsZM5dr3uaUuNo8DDPp9lc9w0ek7/lx6j3vTrp9ddG5vWajzm7OrYHTh0mGjl8QOW2F3aWImr5S5uEHZyHzDLDtljIZQVbDJy0etuBu225tL4JHSKy+qdaobdbUlnuEDBXJlHylAQYp6pKGAWCAKm56X3HDO9JZ9ypu+Yhb0RWPW66843PJtDsgDRaR8u6vwUS2VMfEU24G89c2IZl5t3jSDVCNM3ZbJwDRmKUg7ewz48YKxS3/J1/1FnRuyjwKoq64kX3GLJ1zPygqV7mztFor7VR7sH0Zqk9eUnZBGIbq6h0cAuHSgGaMv/mFZW/uKEs5lrb7eygpPLMreceXIDlgt0FWomRD0whEEi4BgHWIE8S465/e887NYOFxhfnxO0MnLAQth7SusQZ6SN//C9TkjoLVaPkZrG+u5Uo4BGKJ5acUxpJ7BaprSkHMtHUVIrkHVwGUnjYbOcUCG72xPI9NtDUlLsHBLaSbdOrG8vyUnV8n7/jKf9gUghTazfmK2F0KDrtu4VLARYTJ84cvYXsR4CKHjJ0LVnLJhf1gTPM1Bh6kwJm9UYK1TfqEq9c9o970kv70OvH4lfyB7tHybSigcwKsa4IffAZhB4MxeuQaGjHoIIXisImLwUrLPrJeU1cGphvYrPyxdgBrdekbOyozz+oaqiA74ebnco5uAq0CyTz06QOx8+8aNu9Oriagb2Jf82ssy1H48AvFrWkozaYpEwgbWJaXbUQcp81msB0hCdNTBURyxZ1BKFFIlB5gxcLpjFz6INwc2M4ZTpkygawymrpyvkFL2rsUrbvlD9jQ+iIEj51Xlny0KifBJ2Y8VzLwwEmhU0sLjkuvelBx8weK69+Wr3iV9OvRlgVcIOJTl+iEADO0RYAR7ULr1X3kxgyBcAKKE/ad/f1NsNVAHobOvd07cnRFenzS1k80tW3LEgdlMkCri399LnXzlqhY19+gZ9Pufe/0r6+ZDVr3wOi0f77PPPQncelLKvf45ovbvwD5CR2/gCtpjcInpLmqCBJJf31Wk5fEFYLtOHbVk+fWvQPNa/KTYubczJV3BrBNx6x68vg3T8HZZez/1W7OUTOuO79+TdK2zymjgW9gwX/4VJht0bnddpcCemOffG/9xKBpsO2Wa2UHTuB2F0HhHaipq5B7+Lcp2AMGXMguaQwGWgvwlXdBM7pGqr6MzyDagVT5szvgewO0C9qlGYi7oPuAI188Nmblf664R/rEd8+MXHI/VKvOSciP3wl2MH8A0TP6bBc0QDdW0ppB4NQIx0mfSDsNvrIFTOvQA84rQ6NFAgSiz4mcvhLsUTArsw+vH3r1rXwpwrUQ9OZrnM5E15egaQrTd+HtI6oiq4ULzcSd1rVZuqmKc6TZNi0r92l4CkfAmHQY8pKNQDiI2Y981plXhAOGT5v18Cdxyx6edt/7rf1gIFwCyxK08+7DchSt1Re4ggAzukYG64LzjZYCTBsSdzK0GZKmzKPaf/7PmLKPO9IGNpU5+PAUtmEuOgx5cQV60rYzMAwyghEIBKKrsAI88PUXw0VtvFd9BQGmHfKCDcMwZoPsmqf5rAVTxmFrzIrWWMNT2Ia5sE1DHcagMV7cbTi/he+HC2RRmWNM2gWmM91QZkjYZkzezdqmGGbbFsxrqy1uLknhwmJAgq4vgw45B9zdAO2FRiD6DMpkyI/fyWcuUZJ4UN+MQqS4GjiBCwb+Pixc1MY5dijADM0YWfXqElR1PogrfIwZR+CvhC3CcdGI+S3iPjKMMXkvH1KqLazhKWzDXNimoWftrjWQxWWe2l0f0NoGLpCFIeEvGI5W1+pPrydU/oy2Ubf3U7t+4KSstjgbKMMiwJDQ7vkITHDohzvUVdiGNhY8AoHoNul7/ld49h8+0xYgwAWnd/CZS5QkHTK0fGm4L7ninBHtgUt6GtLGEL8OvvM1m19u/uURwwX2HwZYaJq/3tTu+rD518fAAjSm7mdf513/rHbnu9x7PabMo+p1T6s3PG/MOApZS4Wn1b8/rj/+k0X7tJrtb2s2vajZ+ipYdHaVuwwOKthFC5j1PdkNH09mA62uY11XdrCxDcflN7wjCBvLZ9uH9I3CxXJB0AjSO8w2bSpKwkghofQmZCrCI8gMWQuyhf8VjbqGcPOVzX+MUHgR3mHc/jrbtlzN1ohGzBOPWSoIHA69mQsvdNkUBkNfr+bTCASii6iri5N3fFmZcRoS5Wkni87v5TxtVedegPKic7u5aly2sSyHy1pbcVnApFOn7/2JYWjuUMrOr2mKvTMuTTrcXFnAVeZcXnCtIA0J1oHGzq9Mli0v0AMctWZth7BNwxCp/3wPWTC77eaM6BJdC2nQDqA48uveUNz0gfHiLu5rn67OF427VnnHZ3R9uTF1n/z6txQ3rSGD4/RnN8Ivz5C4U77sJcWN74liZ4E1aMo+DkcVt34MX+PmsnRzwQXSPUB+/Tvyla+DjW5bmRuuS7CxC9t6l+xKAtx1yIBY8YTr2M/4lb0YpcBkwEx6sLbhA9Yt6RkMZbhYwbkloxsr1RteMOWfo2sKLLU7BS5Vsf+jzVQN2y3d0NFLjW3CGPo0Ig0CMWAAMTv54wsjFt9PiqVy7yCrc0cQ2tzjW+KWPVxXnFF68UhzZSEI6silD5ZePApGsG0rSLP90PSxb55wD4pWVxWf/eMtqBk0es7xr5+AQ8WJB7KPboKShI0fZB9ZH7fsodTdP+gaKvWN1Sd/eEEVGB0+cfGpH56HmpWZZ2BEr/CRFzZ9aDsECLntcGd+fT0oblb0rBtO/e9F2zmz54PoCmxQ1y46pATAZgWTFz7wdQ1ZQegYdjVbLCO9QkECoIRQ+Qv8WffgVFWuIDiOC8svDB4JwgzDgbml2fmu4fw2sI+pmkJootmyWrPlFVBfur5UED6WaijX7l4LWbvK0ElXYbWpLToU4N70sGjKONLBM2BbWFcpFL8sbE2zQQBxQjx+BSi9KG4hYRFgK1RljiBwmGTKLYLo6XyRTVtcomCMWhBLhjJR1aybuhaQQvE4tlvh0C7f6dAGZAEjEN0Bx3GJ0jNxy8eqgChb98hF5/dx9qi2rqImL7EiIz50wiKoMHzRPfCX2roVCGTU9JUBI2ZYa3qExBo0jUZNAxyNmr6cLQkdFjZhAYwp8/BrqmT9eHhHjXYPHqL0C9U2VlFGXfCYq6HQPTC6qSLfdgiCJK1pkP+KtFPFF/bnHN0I1WgwCRDdhiDb3CTcMaIR8+Sr3oIP6RPBFwEMw+ia7XrDZSqrnNFwVOoGCfiGV9zwDvzL0x/9EROKBSGjuN6Ud34hGrkA7gnk174kmXKT/tiPdFNli8pdBxe1beK3K8AM3F066i0ghtHu/Vi7aw2troW7FVPeGSgxJu+xfwZMU+o/nlT/9h/15pcvv4CE44LISZq/3tSf/NU2TfqEQ7r598ehsm7fp6xBbIMgeIS5Iku98QVD/O/8H7NNW7gPEg2fq9nwnHbHO1g716Wb0OyTAz6NQCC6AD7r4U+9wobv//BubuHXCpiV7ItG9743esXjkG3pw9m+1dC5t2ce/ANMVbO+O3+JAqEU7uyTtn2asGFN+v5fLGW2Q2itabNeI1a6w8Tgs/ydPaRjv0kGH7iEFcWeYDizwZh2wHB+C0YKWkgy/FqDhlPlGcakv0258fr4P0SjFoPEaHd/ZMo/x2gbQI/ZCtX5xqRdpoIE/YlfwTgE89qQ8BdVC/dnOEYIbCvznXYey00cn25J+wIMxlzXHwCLxiyVTLqRzxCk8u6vWasfx2UL/qu48X23+36E+wth5CQosX8GDJXv+Q5uPRS3f6pY9RacpDUqhW2YixbpMUuVt38GlWVLX4D6toEscJm74sb3FDe8K1vyvPyGd7nCFm0nXKe44zP5ildlC59go1lByaVAGT2D6d66PQIxyAGDsir7XOjERQKRlKFpgUSmb2K3UwXGzSg4/TfD0LrGmsayHN+Y8WUpx6E8i1VZyq4VlHtHxIWOmw9GamDczMIzbMP64gywdEVyd3aYdqjMPAud1xakCCRyghSWJR8ds+pJ3+hxcMh2CLNBZ00TApHMM6A65wLUqUg/BT+tc0Z0A1aiur4KbYto/EqMMuPwa7j2JXYtWiASWgILAqw5e/3b8H+6oUw6535B8EhQHPGkG+n6MsIzRDLlFrbCCtaNGl1bIIyaRCh9hLGzQVbY+gseJxRetpW5PjsPa/7aBOG3pd14wHRzLdxq8hlE52FowrE+KVE8YJdmIMYD7g0IUlCTm1h8Yf+Qq25R+oZ4hg0HUdQ3VgUMny73Csg7sU1TW8pGIFZ6Stw88+N3RExZJnXz9AgdZtsK+nHzj/QfNqW5qsh3yATvyFE5RzYY1PVjVz3FjQJHBWLWVLUmVAERILHa+gpSKK4vyphw60sESboHx+Sf/EvpF6YKiLIdws0/wma40NAJCwvO7KrMiPeOGAUTs855ALgE6bt4wJfASQGja7y89tlFqJIUQuEpGjaH9B+CE5btTvCL9LkchwP0mPSPEQQOs34/E2D4Bg5jbWWL8F+uoGAdleNs8wg2azF57Sp3CZhYe0vQ7fiCZhiqIvOKbqIRbYDjAr+Y9u53ugPyBe3SIF/QTk99UXrKrm9nPriWzyP61he0FbqpilZ3cwnBDAIsc7fbDOQUgCL4RrW3H7ntJWjGpEfi203gtqXrL08jEIj+QqLyCZuwkM8g+o+erEILgkc6o/rCSQnEHbwN1I4AszuJkAJ3E873FgKBcAmkKu/QCYv4DKL/wEVS1gfiwIKQWd5ubYd2NmF161UnBAfTYpcmAoFAIDoFIeudoK79BU7gso52/7VjAbvOVl6rM2fWDaTlTfx+hzGhN5EuIfJlP3ZIwjHSxvOcwA1zn4OppmGCjv6lIhAIl0Nj6NqmKhzsRZu3wF0dQnqF02nrGG122BvA3YWqLTYXsvv7r4jVmbPu6I+GRHvn7P0Dw3TbofRAI+4fbPgGPs0BKjs5Hwu4n8/GfI5Nq8VGH8LGnMCmFGP+9/DlCATCNanXmjeeq/5oX/Ejv2f9dLKCL+0kBMntOh4I4Dje4ctvQBsCzO4h6u8tWHRtUScF2Ip0zv3isdfymf4Frh5yx8HT4c0s2MHSGOzifOwIjp2OwPR5WMwXrEGMQCBcFnepILtKm1DY3KQ3rxjLvtLTJSxGcI9eCHYScIHYEuq4I9oSYFM/PMK0DT1BVWQbzqw35Z/VbH6Fbq7WHf7WlMO+584YNOrf/8u9KGY4t0X9++OaTS+ZyzMsHbDRMPhq2gauK/W6p7sdW7CHMMgvXWegtNjFhfxbzvoCrPw7jJCwC9QIBMJlqVabgtzFnnLhuFAlJPjSToOLZFfULVcAJ+RefLJ92rGA+xzb0BOkf4x40k3CiInyVW8SyjbeRaOqC0xZxxS3fCRb+VprD6L6k7+JRi+GrqTzH9efabn+2Vcgh5TdQTEGLhxmuOSg1P8ebPR+TNjlO2gEAtFfnC9sPpXbeMdUv0evDlo2upt/vBZXGK5tBIMw4bIrL+Y5iwC3CD1xJdhQFcFxGEHipNDW1wkLw1A1BcazGzWbX9Yd+pquL+u2a5WeYImYgd7jsiD0w/zvvvzxvZUv58AFmGoG5n41FvUR5ncXlvcCZroUxdJtCuY+FwlwH8NH4rN8uKB73Sb+51cqM8/ymbY48sVjHVfoOdq68mOWUEgcDEPnHtvMZ5yG1tcBLl1jWRdW7+qL0vd/eDef6SdohtmSUI3j2PIx3gSOD/GTRft20z82LlG0Gb7edcA5d1pXpJUAs4Ez+0E57EJP8KUWcIHYfk+TEEraXeOF+tIFj8tXvaW4/m3lnV840ilVV2DMJj41yJHFYkP/d/kT8wVfziEbgo05ho0+gAU/gdXvxRptgl3n/hc7F4dp+UcMiL7BpGvmgvHBxy92Ml/aLabc9abf0Il8pi1mP/JZxxUcD8PkHN/Epy9RdG4PFzC4v+j5dfAIHTbv6Z/4TH9Qqzb9eqpy1hD3caFtRx3oKi5tBHfS/AXsfUEzZj2jbeQzfYgxdb+5JBmsVaosQzjsKhzs8NT9uFRFSJQYZTSl7sMlSsOZjbSuURy3iJB7Gs5swARCqjTNlHGE9B9C+kZRJSm4zJ30CsFMBmgLuktVZJrLM1nHkP0BIZazPlB6jkv7gg58ENNlshusCl/nP6WfYKHPY/V7sKZ4toKpmi0sfh+r/QtTzcYi38MajmCGQvYQY8JMVWzCpXE1X9BgARdfOGANagum1ZHPH9HUVWQfWS+SypW+ofmntmfs/yX78LqcY5uCRs0uTthXkngg9Z/vhBKZm39k0rZPK9Pja/OTfaLHnv5ltVCqlKq8T//8SkNJVuaB30DRmysLwLyrzj4vUXpd3P650jdEV1/V8RCc02ZAXV0MdSrSTl3c8UXElGVHv3rcPTBa4uYF9WEafrGTWtcxG7TlqSeCR1+1b82dqoDI8rSTpUmHzXqNwjuwsTw39e9vC8/tzj2xNXrm9U1ludaJwaHk7Z9DZU1tmVdE3LGv/ludkwCF3pGjcMv+IBjl7J9v1xemCSVyqbtPwoY1NbmJWUfWESQJo8CJ1+QlVWWdS9vzg1HbVJZ8LOvQHyFj5+EEb/CAyWs78/zTO7jrYJ1AXWGqT9To6uyECxs/DB479/TPq9u8gDIPP65DMPTjf14d5jh3Il3yBZ1UrL5QrL5hgq9C7DBrBzSMfZBHuaIZg5Mqf1zYqS//VhYwu3uoHyzgFqEnQEf9h4pHLabrS0FlhTEzRKOX0HXFkhl3iscsZfd2i2WyZS/CjQIu95Be8zSoL/RABo8kPVlv7KLRi0WjFrGLz5RJNIyN69kvoDeRugCtx5rPYWk3YFQTFvQwX4joJ9Q1ZdwStL6ZfRwgVnqOXvHYxFteyjq0DizI3BNbJt/5+oRbXlR4B0mUnhFTrwVbecqdr2cf3cjQdGnykeHX3Ddi8b/5MKAW+9J36CSoAzVzj29hixhm0u2vgrBZjrN0PARfCcMUPiEjFt8/avmjINJwZxA59dqi83uhvConAbS2zTpQwjD0iW+fHnXtw3BPEDV9JYgWTEbuFZi45eMxq56UefiHjp+fd2Ir29gyMc/wEel7fpx6z7uTbl9ddG4vZTJCD+GTFg9bcLf1pECbPYKHjF75OJxFSeIhkGEYccb9H6bv/QmMaYZhAoZNhRKRzA2EdtS1j8CNCDcZjjZnzmJzZaqyE+D+Y9YjnxWf33fFC9hf0AyzI6lGb6KvG+cjIBxssJIquL1wPSMY5AmXdnYZwF6AmX6648BJoWjYVeLx15EeQVwJSLJ4/EqcDc+JC6OmwCHCzY8NHWj5GyDcfNmY+THTweTlBNjWF6ggOM4SqH9RJ29DegWXvHfrV0CGTXVO4k1lMAPWIXzdw4cTP4ElkAshENLwTxrHQFQM6obGshy5F/unqmusAalO3/8LZdSDhTfu+qf3vHMzGMRsRxbAcCxLPgp1GkoyvS2awTW0peMhbCk8swu6AjEzG/WBcTPritIok96kbVL6hfE1WtaBbFN5nkHb5B1lE/wUvuhommZvkRmDut5/2FRNbSkUcsOZdOrG8vyUnV8n7/jKf9gU1mzFcRBsSzueyGkrNHWVu9++ESapripSBbJfQSDPYB0YLHctEjf20pEiCZcAuMlwtDdz2/PNj98ZOmEhQQo6cwH7hXqt+Y/TVRPD3SZH9s6rgwIxobh8++UisOYvn+wErQQY2W0Ool/e5nIxVDOw4P/y26zgviroUUwajdXtshzDMJ/rsRGbkHssp4KhGZNBm3t8s66xGiw8kLFDnz4QO/+uYfPu5CqAmC19Y0dl5lldA//4AKTLN2Y8p+ideahsNwRfaiH7yHpNXRn04xE6DLKkUCJ19y04s8vHEriXw64OoAqMjp17+6n/vchleXCcNptT/v526NW3qWtKbCVNKFFIlB5gRkMnI5c+CBLIH7CBFIon3vrS+Juezzz4h8TNq7GM9QUEhjLYvmDNc3U6oM2Z2zHh5udyjm6C24iuXsC+Ia1McyC9/sYJPv4q+/dQHAih9HYt79CE0gtuJ/lMJ7AXYAzJhoNArwJfGUqLhb2KTatmfWBNr8ei/o99GFz5G3/UYwHmvQoTt7A8EH2AdQm69OIRvugSFhuPoM0mfVPdqR9B0hj3wOi0f77PPPQnIRBRJsPZ39+8+NfnUjdviYrfBQrGYnXOBShM2vYp2ItcYQfYDQGqxh/AMO/I0RXp8UlbP9HUlnMloeMXQM+h4+dzWaB1HSBk3Hy5h3/WoT/AnFX6hsJRsLBHLrk/7+S2ooR9DaVZMXNu5quyEyDGrHry+DdPwRXI2P8rX9qSgjN/Qyfp+36OnLYc7FRtQxVM4+xvb4xe/libgt2a1jO3AzR+2r3vnf71NZh8ly5gb8Mw2K7kWjB/rx/vIxK0UhDHAr8MN1/4H591bnCBiFBc+d1fW1rGA2YYc0Ume4ERPcdRgYFdOh6wfCT7U5NiyVgASxcMX20GZrRYSISEzYqDMVMNpk68/BIwIPJnDeKmk669KD2w4gE3VeSDDHChcw9+fP/Uu98CS4471Jr4n1+JmXVjVx9VdmmInpBx4Ffv8DjvqDF8HmFDe/GAm3TmbYk1c4d5dMPDRreh60tpXROfcVpwnPQKay/wfnu0uH9hKLT+7DiQR2gApNdWfQFQ04ajvPoCtB6r349V/ITV7myhvoCxAms87trqO+CQewWCeQrW2PkN73tHjupAGgvP7NI1VLkFtHxNvxN0fogeEjv3DqS+XSKrUvtPSt2NE3z7Un0Bwj3AMW+U9CI4ofTpqvoCLSxgRtdE1bObERAOgYR/Nx3GouoULm0BIwaWBYwYJLS2gPem1okExJyh/bMngzHqqNpCp12dxcUyMH/5TFdouYJPO+ZtdKoiy1yaymcs2Lpx7iqm3NPsK8IAZdJsWa3e+KK5+KL+9Pqu9na5n76CcdD1RCAQiP5CY6B+i6+IDZD1l/oCYFyyD4OdMkgD65DRvZv70lsuQTvIa2NrAe4qpqwT+qM/cmmcFOAiNnwsVZ2HK7wUN7xD+kWzDjq6+Muw9tN30OhpOgLhVDCJW9ae+t+Ldq6vKtJPcW8iIVoDX7SrxvuGevazb0hC7kn0fEHR4eAE+/pr53betcbOAnb08zaGMeXGG85voRsve5cEa9h4cTdb2GxZNKNMILdUXYnh3BZOtummSlP+WZBbKGF0TZhAzHqj1DYY0w7S9aWG81vhpDGhmN3Og2HmsjSoBoe4h4Vc1pTFPzs0l6TQ9WUwHBsWydIPV0g1lBvTDxkT/2ZMvONruqECGnIfuq7lw8hugyxgBML5ECvc4WuTz1ioSI9X15TxmUuAQbLn3Vv4zCBGJiKlwpZK0U8QKn8cTC/nAcdJz+CexG6ys4AdLBjGi/8YU/YRHsH6+D94Fx+USbtrDRtHQeap3fUBrW1gzEbDmfXG81vhPkJ//CdQSlysIBReuFRF+kSA0LIh9+uK2ZeyVQHsUjsU0mZT6gHozFyeaYj/k/QOxS2bjUF3QVMhay5J1cf/yY5WkqLd8xGcF4zC92Mp1O/7FM6WMah1ez+FEkZTr939IeERSDdVUTUFbEBKR4CWoBG9QvM5PjG4UVcXJ+/4MmXn15w5W5p0uLmyAEoqM05z7kG4YBKQBgM39Z/va/OTTToNKRQLpUqzgb3zZhgayrMO/cF2Z6E69wI0LDq3G9K5J7Zq6yshi4xj54H0CMLFnfWR2bvguEWSejSZlvc1jnXeBOZv9gnJjLuFkZNkC5/g3qc2FSVhpJBQehMyFeERZIYsIBBL5z0C1YRRU6nqfDgl0icSNFgQNta6+Q0XSUnfKFzmIQgdw9m+VnCFjzB2NvzfmLRLEDEew0lB2GhzwXnOCBaNmCces1QQNIKrzCGMWyQaPlc0fgUb+IGmwP4WBA5n/W2NWsTeHDjqJqtzu6BNFFqpRnQFxojlPM6+tTWIaa4sPPvHWyOXPhg0es5xS7yj4sQD2Uc3QUnCxg+yj6yPW/ZQ6u4fdA2V+sbq07++Hj7pGq+IOC7OhFf4yAubPoQmZ355DdKBI2fmx++EbGNZTu7xLVChrjij9OIRG7+VTuF5CsECRqdHcP9rMKivmx+oGJ/tLr0pwPBFQZkIiYLPcJgMmEkPKgsf0jME7HcoY7XZoqmtg/t2jCBgqHjKLcbEHZrtbzNGHQxHN5RDz3R9mWj4PK4OWNJcwhZuIJwQwNiQINz9zSUp7Gr5xd2she0oOvdM/b1/CtefrWrW90PYRIRL4jYNi16LqROwglfY96cHJRUZ8aETFsHXoEdIrEHTaNQ0QGHU9OVsSeiwsAkL4O8b5LOpsgjKA4ZP40Q0eAzrHN49MLqpIp+h6caKfL/YSQqfkIgpS6G86Pw+Lhqjtq6iJm9Q3984NQQB2oHbKUtfwt4EBBFyDz7bA+yWoB2qAZZ7BHNNASSpikzOow1YvaB74vErLL6aF1q9N9vTYcBBK1RtEZjF0nmP4gRBa2oJlT8ZOBx6ho8geoqdodwB5qKLpP8Q+HMUBI9k4z04CIahjmU3cK+IdPCpbDLuSKp5Yn32hnNVZrRva4DRcJgPA+Xgz5uYNh2r/AWrtg+uN0gw67sR/YlJ2vZpwoY16ft/4fK0yQAyzKU5QscvAJN32r3vjV7xOF+EcEIsD1+JtoyrXgfn5N8xq6Q2EtULHg/EE28wHP9JveF5c3EyF6CY9AkXRE5q/v1x9eaXdfs+tQRfagOBXzRVnqHe+IJdbGA7GH0z+2LS+udwhRfckkim3268sF29/ln1+mdgRL5SJwAVNxecN+efM6bs0e5Za92Z1WPwmVFK7o26Dj4qqQDHsbGhyunRKodHFEH0M+5zWHebDv9IYzBchI09xQZ8HJQExs0sPPM33NbXF2eApSuSX3l/LEMzZclHx6x60tfigRnu2pX+4XUFKerq4pIkNuJnYNyMgtNsn7rGGovTR5w2m/o3VDCifXDCI5BQ+oAY8wW9Dy4QC7zDHLgAftkRB7tNqTrPad907lV0h78VhI4RRk6C09f+/Z540o1chKUewvq09Ym4og+XbReqJ0a4tetcBswd5IjDdekNRxxlX2KKMexC9CW4pRQ+M2hoKM0qTtgvVrgPuepWyJYkHvSOGiNRetomPEKGEgJxXWFq0KjZUKc690JF2imf6LGG5vqwSYspkyF970+g30q/MJm7r9wriKtg7ZPLxsy52TYq4mCAsw34jHPDGLV0Q3mvux2EL3OJG+Hu3/mF1c5gI8AmPV1T0MI19KDBXJamP/4LTgrgtygIGS2ZeoujrjIJt0s9fPkYCbBLgzxhIVwQFxJgFpoCDaYN6l4yIEF8QXrb3E7UQ1osQQ9O9QUEgcMVN74nX/WW4qY1kmm3OfYeB4FAIBC9CEESnsHso1n2lVzHrkjjhNyD9IvuDfUFkNL0Mo7d14ZAIBCItrC8vxrBeuBnX3LpsQyza85KgW8kofJ3QFC7drARYCQVvcFgXVToFMoJWNjLfLoDQp5mQxYiEAjElcBlKtI3ivQKJqRu3dqfheOkgFD6CHyj2Jd0uvhmbFdBFnAv0wt7y50RcSA29Ecs9if2E/URFvQoRnbiyTfIavibfLoDQl/CPPi3uhEIBOKKsO4UPYIEfjGkyp+QuYOmdijGOBzFRTJC6QXKTfrFEEpvzOI5qrdp8QyYTzgBrA9nO4fMDvdT3TcMEgtYOQnz/xcm9GPTknAs8gNs3HmM7L835REIBIIgcbkH4R4Amirwiya9w0j3AELlBwYu94Es6RnMvhzrPxSOEkpfUG6+bZ9gK8BOJBVWv80cjFHb/NMDjJZ1duNiDBILmKP4fSzjbiz1Oix1JSaLxbyv48sRCASifyHYaHi4zJ2NqqT05j6QxSVKdutWH75MbIuTCrAdcOGU93zngOD2fc4gfQLMRQsQ+bM/Peaxq9MCNzbN4bGAXanGWwbwImWsT4m4ndiYw+xRtyl8uRXPRezR0Qex4P+ibeoIBGIA0KdL0IxRpzvwpXrj8+o/njDlnIQS/eHvTLnxlmOMZtOLVO1lqxcAw1ezZbW5JAWjqeafHuScUxpT96vXPa3+/XH98Z/YV6cMGs1fb2p3fdj862O0po5N7/9cveE5zV9vcQ6twG7WbH8bOodWbFDCPmZwbsLyuRHDaKx+L5s21bCr02zJJUKeYh05MS0dDIW9hgVZAgxUbcAkUdiYI5g0mj8E+NyExf6MaVIwYwUWtRaLZD3pIxAIhEtzWYD7RCgY0ahrFDe8J1v2oiHhL8gLoqaYctmQYVRNISaUkl4hlmoWKJNu91rRqEWC4JF8CXyp15WYso8rblqjuPVjRq82l6WzhdX5onHXKu/4DBeI6fpS8ZilihvfJ1V+ptwzcFR/8jfR6MXy69+Rzn9cf2aDpRtE7wDSCPbr+AtYzBdYwat8uB74CR/fS3FVRb6Y+9VY5e981krJh9i5EVj+y6ybp+Rr2H+Znov5QwAhwc6PxfKex9Jvxcq/wQIfwgSutxziuuSd3HbJIyMDac6vexdh9n9wN2XqgrsiymQ48sVjR7/8T+LWj5O2sWFDu4e1H21dOV/ULQrP7jbpNZDIPrLeMp+OzkjXWFN68QifsVB84UDqP9/zmVYwNL1z9TIupARi8HBZgPtgCRwXSqmqHO3f72n3fMxtqiIDhlIV2WC5mnJPCSMnctU4jCn7MIlSGH3Z3x4AOk03VoJZrNnyCqgvyC0UEip/gf8QrgIh9yS9w9mEewAGFjPDUDUFxrMbNZtf1h36mq4vYwxazbbX2ezRH7gmCIehSWJjD9TvwZrPsNubg//Ll1f+zLpEFlsCb3hfzxrH1essB2wwVvFrMKDQQm+M1mJCG+d/0IPhUrz06i2sHssv35YhehXKpM8+soGLYK9vqmPTXX8EAA2FUgUp7MJLHWUpxz2Ch856+NMxK/87esV/+NKuY+1H5hnAF3UHJvvwOsKyMzZm9k0wHzgjuCbtnVFNXlJDaYv1tsqM094RcXymFdDV0jd2dMajNWIgQb722iU3h0YdY2Dv73oPU8F5U8YR2TVPiWKmm7NPiEbMxQmS0TXS6loq/6x48k0WPyYsVEmKIGICVZrMvpQFgsowxqRdYD1DTYymZEueEw2/Wjx6CeuxmTKZMo9BV5Zml9NURRZGkFDBlHlUuuBx8dhrRcPnQhNcIBTFzoHmwjDWIXtvg4vluLhnrigbj7Cq5uTIYjHfm7HcJ7CKn7D6/Vj596yz4qCHsdLPMVqP6fOw4Ccxcy3WeByL+pBdSa74H9vKbQr7ZLfwdTYNcjvkG2zYH6x1C12JfLDGo/yJhz6PNZ++fBEESvZpce0OTJvBlzgz4X3hRjS9XAsfPuNo1NXFVdnnIqYsg3R9cYa+uVYkc8vc/0vAiBmNZTnn/nwnYPi0+J9eyo/fkbbnB5+osRI3LzA3wf7LPbE1aNTsY189DofKUo4pfUOgSd7Jvy5s/gjM6MwDv4WNX1BXlHZh0/8VJ+wDmzIobqZIzvsbaijNOvPLa2ajjhSKEzaugUOtax796vHaghTopzrnAgxk0qnP/v4mDJp18Peg0VcJxFK7fpK2fWI7q6Lze2FidYUpMCuuq4z9v9YXp4Ngp/7znaa2zG/oJG4yQMKGD6rzEhtKMryjxh7/5gmYQFNlgVHbCG25CsUJ+xPWv59zbJPZoCUIwZlfX4cbF6O2ySucF93Mg78NuepmmED20Y2BI2faTb46J4G7pNby0uSjoePmQzl/1ls/8Y0eJ1X52A7kHTGK69zhDAuQw4fPIHoNmzvZXnP2YYUNS2A2mIsv6k/8xlyKPSyMmmpM+htngxu3vPvDcdnCJ0B3qVo2oieHIGg4VZ0PhaaCBP2JX+nmK/m/xXFhzHT98V9MufHGtAOGi//w5X0F3k+b6/qf+n1suB4JuxrBWrd1uzHf21gjWDUDq/zVUqMlQ37A3KZi5+KwEx7Y6QjM3MSXtwbsY8BYYckgep3G8ry6wrR/3roRPie+e9YrYpTSN6y5it2ukXdqOwhzwoY1UTNWzX7ks+EL/lV47h8Qnpr85Nh5d8x57AsQy5g5N1/1+DeqgEhV0BBdQ1XuiS1XPf71zAfXghktlLnV5ifTlGnafe9Hz1gFwsONCLgHDVH4BM/495qgUbOM2ubWNdlR8i6GT1o8+9HPQZuhSdJfn4VPXjLj3x+QIrG+kQ+TbNuP3azAJnYPivGKHGPtavq/1+Sf2h41feXMBz4CXeR64AgZNy903Lxp974vkims84Ez4o7CeeUc2zjn8a9GXHNfVdY5z7DhcLcx7V9vD5nDP3mxiHFz1pEN6pqSCTe/0HryXG/W8jmPfdlQkkUZddazjlv2UFHCXruBuM4RrkuXl5J6giAkTjRmGV1bLBo2Wzyaf8JHeoeBeWoXhZcMHsk69pS5S69+mK6/tPYIeiaSyVeshgRdWyCMmkQofXCBSMiZv6zAX06T/kO4iEai0YtFoxaxnVAm0TA2HDeiL1BNxxgjZrh081T5M7toHP46q6y1O/lCW1TTWFtfl8OmBe4Y0XJlz2v55RVp7xUYpca07NcWog+ozDg95a43r3l5A3x8ose6B0aLFe5gB5t0zZWZZ3xjxtXkX/SLZY1Fk14jEMs1teU+UWM8w0YwNA0GXMCI6XAIVNxvyPiSpENg1YH0gg6BJEOitjB11LJHIFFXnK4KuByCDNqa9FrQOejNzS+sdU3rKM1VRTIPf5CusuSjeSe3nl//3rD5d7sH89Jo20+bs/IKG2Y9pG+qDRw5A9o2VxV6BMdwPXBY5dZ2PnBG3NHCs/+YdJpTP74IdwaTbl/NyS0Myh0FoBWY4CUJ+4ct/BeXtZ08lHC9XZ4kwxCkACeF1rOGaytRetkNZOkb4cLYCHCfvNohjJwknnAdGRArHHYVX4TjopEL7ML/CYJHcrH62VekQ+KMWcdxuSf8c4QSXKwATRWPv470H8pWJYWi4bzo2qatAgwIguNgUFHcIlx4hciAjmdQvTDjfze74hrxFjb6EOZ7K1bwOmaq4w/VbsfMdZj/PVjNZnZRujXN5zDvlVjAfZjfndjYE3yhFVDfMSdYn5RRH7Fr1OXfdGQiIxxKU2WBZ2isJcnoGqrdg4eyzz4F4os7vhw2/07Wx5AF2mzMj98B+gqqBhICJZTZADWhan1xRk1ektTdX1NbJnHzgn7S9/zPjZVbRldfpfQLt0nwaOrKZR5+IDzQW5s1raNwCcpklKq8wUKddMdrgXGzuE4A2364+ia9Gn7azsp6CO4nuERDabbVuuUAwfOOYLcd2M4H2nJH9c11Ixb/e9q978UtfUis8AAd5QbljgLQCiTff8S0vBPbuKzt5K29QVbuyfZZnnbCKyKOIMnmygKZhy/D0Oy1HT/fbiC2a4QrYyvATrtYyjDqWum8R1xSzAbJErTmItZwgF1wdp/DLjJr07GkuVjRO/xRgDbyK88Vv1jyFvQFbCuOrAew2r+xkOcw/7uw/Fewsq8wXR5/qPEYln4HVvU7FvBv1rDOewHLe5Y/hOhlwJgz6dQSFRuZDqw6mqYs245wqbuPUd0YNnGxQCQNHn3VvjV3HvzkwaFzb1f6hYGqcbuNBCKJm3/kwY/vB9XxCImFhiHj5qf+893xb5+GrvxjJ8NPQiCEcpueeUAdoQkkuN5a17SOAgn3oBiRTOkROuzg2n8f+/rJ4oT9lj5Y7PqBBNRUBUZzswKD3rarxrJc78jRkKjKPu9lEUgrqsCos3++U1eQajcf7mj4pMUXt39+4vtnT3z/HE2Z4VagoSQraesn3FGA24E1YtG96Xv/B7as3eStvUE10OAjXzyWc2zTqOWP6Zvq4MYCzujwpw9Fz7pB6u5nNxDXOcJ1sYkHbFDbvYaL6DmkR2BP41gNmHjAsb9g7rPZ57uDyjsYigfcLS5s/ihwxHS/2Ml8vrs4qp++4dAnD0y/733rXujqnITihH3jbnyOy/YlLhYP2GWxtYAH02Jpn4GuKofQE/O5Aav6c3CpL6LrMAx96scXGoozfWL4J6zdw1H99Bmtnxzb7vNCDEhsLGCjjvWGMVidJ/YSpFdIT717DwwL2PdmLOJtLHnZoNs8hSxghAuCLOC+ocUz4EH7ykwvgixgjqp12OkotHUZgUAgrFyWB5wQML3jDssQv86YwroFNuWeNpckc4WOhDIZzm3hPD87F3BH0/tvVyMQV0RdXVyZwfp85VDXlBSd281nuoVJr0nf+1PxhcvbnTjsBnIglZlnknd+ZegFZ402jja7Sed7aO+6tUnuia365kvvESAGIjb2GSsVvbtchpNsQCg+4zhg0rhA5Jy2JtzW8CkEov8oSTyorr38Pr3ZoCVFrKOobnPmt9dlHv6qQJuAGRbsBqrOSUjY8D6f6QGNZTkpf38TPHoO6eg3CSkbR5vdo0s9WK/boU8euJLnZ4Yy6h1+vginwsYVJY4z6loHajCtqTOm7GGaqmhdIy6Wkb5RtLqOECtwqZu5JIWBO8b8c1RpGuEdRlcXmDIOExIlHIKGjEFjSjtoLrnIxmsUy+EfuCknHqTMlLofY2jCzde2DjQhpCqqMlvgPxTqsOXph8zFF3GCJBReULPFWF4h3MvEbQ9hNppz40nfSMdpOc7Ntke4hCtKRHs4hyvKzEN/RE1fQYokuce3eIWPYF+DiRwtEEsbS3Oyj6wzNNeBJOgaa6qzz1VmnSWFoqrMs/AXBLoCAiDz8IMebGvmHtucf/pvuadf8OirqrLP5Z/6C5rUF2e6+YXbDiSWuyXv/FrXVEuSAmhVW5CSe2yTprbMPXgIjuNF5/bQZlNxwj6viLj2piFRst5XwKpOtLzS4xk6TOEVmHXoz/K0EyBjYrmqdWX44845thmE3zNsOIii3aDNlYVZh/6Ac5K683+Y0HljeQ5G02XJx2Am0AQmk3NsY2N5rntgdPbhdXCCbgERApGkvQlDD03luSHj5lekn6JMBtbRx6UpEaQArmF9SaauvkLq7ldwagd33fRNtSWJh6CyKiiac5kJGLVNUBl6U9cUQ2XaZNQ3VnuGDqfNRjCFS5OPqPwjBWIZTMP2VwNXoDb/YnVuQkXaKe/IUXCOUN/uEnEVanIT4QLmnfwLsuzF6fCJI3JF2Te0VJpL79T3HMao1W57HbSN1jWZLOvPgDXMPiT0+z4FNaXqSzUbXzRmHSNUfpodbzMGLWihdtcaMMdxmad21we0toExGw1n1hvPbyU8g/XHf2JDCjKMbt9nGG0mPIIxkx76MSTuZGgzG75w2+uW8kDdsf9xEQ+tYzEGtW6vJaZKO0OwAZoc+hi8J7fVCITjYP084Dh54vvnfC3Om7KPrCcIoizlWDJrVl6VdWRdbX4yqPLZP98BzQDjOOPAr/Al7jd04vkNa6C+XU03/wj34JjwKUtBcrIOrwseOzdxy1pL7IEWA4kV7gxlHr7wX36xk6GH9L0/c4KddfAPqJmx/5eMA78pfUPbm4ZVmaQqH/iqiJ17u3vw0CNf/Eei8vaJGnPk80fgvrp15Qub15r1Grl3ECiZ3aCgcMe/ezpgxIzGikuvmMONRXlebX4K3DFo6stBbmFidcXpwWOu1tZX/vPWjUrfMKFEkbAejPh2Jww9uAVEwXWozAKpjrx8GYWS4988BfUFQkn8z6sJUmi9bnCn4hU2PGLqtXCJuGkwDM1VBv3mKjeUZkFXUA6nLJQq3ANjTv30EjuNlr8aqJOw8QORTNVYlgP3EFx9u0vEVajMOL1vzZ1SN++ylON1BancuIj+xU6AWevQIZjB3PSJFI2YLx6zVBS3iC+1QRi3iI2OMHYpLpJKZ/5LGDNd4BdDN5abipJgGmCYEjIV4RFkhiwAf17zHhFGThJGTaWq8y0dYAyOC8PG2rrQgkFJnwjR6CXCqCnSmXebso5z5dxYovEr6KZKjKbaHgLDZAv/Kxp1jSOf2jrueiIQ3UbfVKdrqoav70m3vaIKiKJMepqihFJlyq5vZe4+BWd3sdoQEAlf0CMX3x85bQVYewZ1/bgbnwXzztIBY1dTr673iRqr9AlJ3fXdhJue8wge6h40xD92st1AIBsmndo7coxIrkra+umk21d7hA5jqzXXQk2DpmHyna8HjJje3jTkXkGW0TFSJDZpm32HTCxLPuoVPjJswiL/2Ck4TjCUqXVloUTWXFXkHTFK6RdmN6jF5sPBbOUCS3BAD8MX3hM0ajY0gTpQwRLwYB/IKqhjTf7FgjO7QsbN63jCYG6aDdrRyx+DWVmn1FxdpPAJhp6hCVwuMIgvXbdQk17jGT4S5NbqLasiPd6uMki7V+QYKDeo65rK8/Ljt8OJs9No8ath5z/06tugodiyAFAQv7P1JeIqSNy8Ryy+PzBuJnybopVtJ6GFAHPLs47BZCAkSj7dFuxTW0Aghr8YSwELWKLQEIxaUFn4kJ4hpMUhJTsxy79UvhWOS+c/xjrI2vQSH8/fAqNtxC8NigvEjI73Vsi1Yh/H4hZxbXMIscLxG6Yct6KAQHSb5qrCwJEzQXRBJCDLOkp09wENoE3GmDk3x8678+r/fiuUyKFayFjWWTokguJmgQ0HRpV3xEjW+VTLmg0lWe5BMWajHrRc6u4HVheYwkrfELuBQC1wS8A+kGH46xTJ2L/NemgbHGsdonXn1mlYgYEwnPUz21ieqwpkb7iNumZSICKE4taVRy55ADTs0KcPGtQNdoPCPcfcJ77LPbk19/gWrjJg7QHqgGhl7Pu59OLhkHHzCYKInX9X1Izr5j39Y/CYuR1POHziYk0NGxrVtsOa3CQunlJ56gm4OJDgrhskQBQ5T1hWrJWLLxzgKtcWpnqFDYOa0TNvAKN5+r8/YEW95a8GqlmHayjJ9Ika3f4lYuotFSDB+fKEOoh+p6UF7DgFAsuSqilgvS5QJqrK4mG/c0BDkErx+BUW780LOY/Q9sBffEM52NbS2fdy8fw5wBo2lyQzZgOkTQUJZOAwrtyOTg3hCBx5Q4NAdBewpdyDh45d9UTCpg8hyy2Zgp6BfILNp64uqco+Zw1aABWsnpC5hF1NKK/JS4SvcjAoKZOhOufCuT/fIQRiaGs3kFHbRFPm+uIMMIUxBitLPZEfv6MmLylk7FzrEB1Mw0p9UbpnKPu3DFZ1SeIhEJLj3zw1cukD0Kdd5brC1LLk42DhSdy8RFBuO+iYq7OPbNA310G5xR81CwzXWJZbdH5vRdrJyswzPjHjawtSPEJiQcaaKguhlVmvKU7Yz37ftDNhSIMkg043VxfDPG3nD7Y49FaSdOjiji/BloUS7rpBAqxY+GjrL0f0slbOPPCrpTLvHVqi9IQ7A4xmCs/+AxfT7ldjHc6aaO8SwU0M/L5Ecnf2BqKl109EP2KzCQt+5yYd+xTWERAyFV1fpjvynTnvLOkdgUsUoI5USQoucwej05pgjDpz/jnRUNZ5ujnnFOkXI/CPYQwa3YHPTdknqcILbNRenGgd5ddwer3h7EZz4QXJlJsJuQcXLZhQejMmg/7w98a0gxhtksy4EyTQOhbItjF1v2jEPELh2cEQDgTOmt3h1UPQJiyXxgk2YYHq+A+bogqIAKPQLSAy9/hmUCO5V1DAsGkliQcNmkY4Ct/gEoU7Z5/pGqqgBGQMEiAYYoWnbU1SIM4+uhFMQLBtvcJGlKefipq2UhUUBV/9dgOBnW026GmzEboNGD61LPkoIRCOvf4pUii2DgHGXHvTsAINpe6+oMEeIUPAcK/Nvzhkzs1+sZNBHe0qixXuoLjQ+ajlj4JtajcoxlAwUMDw6WBEcvWhB/egaMpkBPt14m0vQx3vqNFVWeflHv7jb3pWU1sGY0H/Cq+g9ibM/pUrPdyDhniEDNXWV0pVPtYpeYYNBxXHCSJswiLoFjrnrhsIoZt/eFVOgnfEKMGlYOEeocOaKwvhu81k0EZMXkJTVHnayYipy6AhDF2TmwjzVPqGWacBCfYeiCC54eBEBCJJB5eIMhrEcjdVYDQIsNInxO1KFjDahNU3XPaEBTDaeqrB9cKsgsmr/vMpxa1rnc3iJNx8uZ3YPWLA+IIenDiZJyyw7c7+8dbsRz4HfeKLuoJJ11x4bg8YmpNuf5Uv6mVgwvE/vTLrobVSd3YztotyxetWmnTYsqW5OvPQH9PvfR+sdrCthy+6jz/c5yBPWH2D3SYs11uXoJuqNJteEkZPd8L1XrQEjXAqGIYuSTw08ZaXuqe+QENZjknbPO7GPopGxU147KonXFp9gSteN4nKuyTpEFjM0+55t7EiD6z2YQvv4Y8hBi4tLGCMMpmr8tgHt4ieg+Ps2nvPdxsiC9ilQb6gES4IsoD7BjsLGFlsjoTfs41AIBAIRCtaCjCrGUiDHYPlrScU3QKB6E/UXfNNzWQd+tOk1/C59jFqmzIP/Ja88yt9Uy1fhEB0nVYCLOyRh1jEZdCr7ghEf1PS0jd1x1iexzGdcVJRV5jqwfrFDDr61eMMemaH6C72Atxnq9CG+HWmnFN8xnEwBo1m44t8pl/BBUiAEYge0VxZmLzjS85vIhidGft/zT66oSTxABipusaaivT4/Pjt2UfWMzSVe2Irm7BooW2r2sJUvyHjKZMh+8gGyLIhlXZ8WZOXVHrxCGSLzu1pqshP+fubmtxEyOqb6uReQQQpsJbX5vPR27hYTA0lmVxD/2FTfWPGh09eYlQ3MjQSYEQ3QUvQvQZyg4VA9ABb182grHZ+ldtzcdzS4XML39RlKcfsPFfzfpVjJ8X/sppzm9yi3MYVNttwzNXn1r1rqcBCGfVpu3+AtiDYXAkC0VVaWcBgt/XgySUYoMbkPYZzW1iPGXwRY0w/BCXw4aIC22EuTKSqchmj1nrUXJICJXyioRyaGxP/5sP9UiZT1gmqrgR6M5fy/sTZQS/uNpzfQtXz3uAAtsPk3eyObtpsyjrOTqk8gzsE3dJN1eyszm9htI18YVkaO8O0g47aBI4sYASiJ9i6bm7tKrk9F8e2rcCitfFNHdnaczXnV9kncozVbbJ3RFwrf8uMXUMo0jfV7nn3FplnwIRbX7LUQSC6Q2sLuPsbd9sMRqQ/8QtdV0Ko/I2p++AnV9OKKe+M4fxmqM8YdcaUfVwhdUmAWwcyunJkJA7KpN35HhvcECcM57fR6lqorzv6A1vf0q1uz0cYZcZIoWbbaxjc+pZnGuL/JL1DcUc544SvASTACEQPsHXd3Nqvcnsujm1bQR2rb+o2PVfz7p11zVKVDymSQolHyFBrOedv2dqQMhnKUo9zo+saqkLGLwSNt0ZTQCC6Qat/PTjRbRFqMxgRVVMoHrNUGDNN4BeDyz24mhzmggTjxV2yZS92sPPLLpARWwQ3uh1GRmLgr23XGtGoRcLoaZAVT7xeGDsLJ4Wg0HRzjaW6pduR88Wjl8LQrM9qC7jCRxg7G/5vLkoyF17g1Lq74GgJGoHoAYyt62Y7v8pW18etXBwLbVvZ+qaGaq09V1flXKgvSj/z2+tRM1Za+7Tzt2xtmLj1Y4FIBhXgkK6xOmD4VMs8EYju08btW7fdF7cZjIh0DzAk7mS9LjeUE0pv7igHrvBi9GrMbOLzbWEfyAjS5BUiI0E5LlXR6jr2KJjg8et0B74EqWa0DVwJYG2LS5VgVQsChoqn3GJM3KHZ/jajb6Zq2EBJdEO5pW53wEW8i1cEAtEtcM/Q2MKz/4SOXxg0avaQq26RefibdOpJt73iN3Qi3GPHzr3Nsm5MDZlzM9SmTMYR19xn10rhEwI/faLH+sdOATt4yl1vVmTED73q1rhlD0Lb2sLU0csfA1GHHsImLrb2CdYwtII+IeEfO4kUSibf+QY0BLPYIziGM3kps1GqavFthkB0g5aesCzQ6lq6qYrPdAWqukB36Cv5dW+A+hrObWFMOsnkW9QbnhXFLWL0TcIhMwnlZdcqhvh1hHcYY9Sack7Jl73IUCb1H08qbvoAEwh1uz4QREwQjVzA1RFGTwXbV73hecWN7zFwj7r9bfkN70APxsSdmEAkGjGfqsol/aKpikzDxd3S2fdBBdnylzVbX5VMv0sQNEK94Tn50hdwmbvuwBeC8PHQG3QL40pm3s0YtJrNL8tWvgb3CoTKD6at3fmueNrtbOSGnsEGG7Y52R6BPGG5NH3iCSutXJPRfjAGRGvge+/VB1au/ny9QHSFR0WNjY3bt28fN27cxp++vOn664ZNdnDIFuckNkA2HAVj6H3aEGDGqKNqCuH/fL4rsMZu2kGMFBIqX+nch3GhVLvnY7quGBexi8yiMUuFUVP4mpfEVX/sJ7C5xZNuAM02pR/Cld641A2Es/MCrDv4FbeMLJ3zb8I9kKtAN1Zo/14jX/EqCLwx6W9MLAOrFPrkBJjS1NK1xZhRK5q4SjR0trk0VX/iFzhj0i8KJJyzsHsC6RlsXQzoKQ2HsMajfBrhcoSthr8yPo3ob37dW3zHAvb2Wq/X//zzzw888ABX3gEGg+Gbb76pr6+fPn36vHnz+FKE00KbQcIYk4FNUCZ2U63ZyB/CSYyEjxCHhEAIisDu1OlXd0ltCDDcHJorMuEnn+0BYExrd30AwglpqjzTcOEv2eI+cuPeAZd1vZfAcYFfjOPD+yMQiJ5hFWDEgIKhGV0TbdBgBg37LnhnxQtn/xOIcLGCDR3bH88N2zL1HLeDl5B7kj7h6nXPqDe9pD+9Tjx+JX9gQMM+sUbqi0AgEL0KmI+gu/Wl5opsqqEc0gxNdcV0ZNgeTAYwFKnaIqoym26uZswG/mCf0JYFbInxB3PiM4guQsjcCfcAPoNAIJwGZAEPEMDk1dSDSDEMKC5f5iBwXCwjFF7d3ozcJdp+2OkoC3iQgrxAIxAIRG8A0gsGa2UO1VRlsXf5YsfBMAYNVVcMNjEk+LJeo53dRiJp/z6admVw9A4SAoFAOBxG13RZensV5rIMY1RHL8r2kPYsYFHPdwIPUnDcAUH4EQgEAmGFMtN1JVRDWa9Lry0WGTZX59Gaer7E0bSrsoSj3qIZZOASBfzgMwgEAoHoGYy2gQIV1Dd3ZYOV46BpurGCfTXX+jqT42hXgHExWkftDgRaf0YgEAiHwDBg9VKNFX1q+LYFY9Saq/MZg5rPO4gOBFiBHgN3FRyuGGsBIxAIBKJn0GZ2J5S2sX8M39bAXUBdCa3hnRw7hLZfQ+KgagoYoyUIYL/AMLrD31FVOYy6FhNJpXMfwQwaw/mtDG0mZCrpwidwoZR1KonjVEkyrakXxS0Sj13Gt+0ncIGICwiBQCCcEPQakstg0lP1pUwvrPr2FIu7cMLdH1J8SQ/oaKcVawT3H1RlFmPSKW5aI13wX0HQCEHgMFzmLluxWnHj+4TCx1yYyFVjNHXy695Q3PSB8eIux96bdAOHuZ9EIBCIwQq73ltT6IzqCzAMrW0AU9ghdnnHAix3iMg7Crgh0J/8TbP5ZVMRr76AIHQMhhO4WEZ6hdKNlXxpv4CjF5AQCASiR4D6UrXFrA9nJ4bRq6l6B2hwhwIskmJERxV6F0JAVeWqNz6vP/2naPQSdkV6/2fCsHHyVW+Jhszk61hh4HAzH2Swn8BBgfvEeQoCgUAMTIx651dfDosGl8L/+Xy3uIK+9uPLSIy+mfQMEUZMYuWW2wInENP1pcb0Q6ack5YqLIYzG4xpBwznt2CkgPSJ4Ev7BVBftG0NgUAgugervoUuob4cbPD4uh5p8BUEmH2o2U+iQteXweigqbhMpTv4JVVXIlvwOEObMbNBMuff1pC9ovErMcqMCySya1/qX+chhBQ9AEYgEIhuYTZRdcVsLCOXAjSYbqjgM13nigIMVl3/qBqta+QMXzayI9wFSJWgxOJxK0RxiwTBcYRnMFcNJ4WiuIWiMUv61381jhNoBxYCgUB0B4amGkpZ+8oFAanqtqusjl5D4qAbK/tndzFtNhWcp+tKcZFUEDWFkHvw5TaYS1LY0EOXxLgfIWQqwj2QzyA6zZZjZRpdP79ijxg8iATETVcH8RmE00DXlbCOrlwXHCe9QruxCffKAswYdZZ1+Z5u9xrQ4KRnsMUJJaJroPcyEYhBDq2upZuqe/Ik1RnACQHpHY4JhHy+c1x5eRkMUJzsWqeDDoJE6otAIBBdhTFo6GaXV1+Aoc3d2BTdqee7uFTFpxBtQcjQ9UEgEIguwrBxDgbM8ipj0tHqrj2u7ZQAE1I39IJNu+DsBjE+jUAgEIjOQTdWOqm7q+7CWvMmPZ/pBJ3b4SwQ4UIpn0a0BCfRxUEgEIiuwS4+6xr5zICBDd9U3nmbvrOvGFk2ISMjuA0IRRvbsxEIBALRLgNr8dkWxqSn1bV85kp0VoBxqRtOCvgM4hI4QeJSdz6DQCAQiE5AN9cOsMVnW1gBpkx8pkM6K8AAIffkU4hL4HBN0NNxBAKB6DyUidb2c+S63gXse/bFqivTBQHG5e54v/p6dDZwjGjTPQgCgUAg2oNursFoF3M52VVofVNnoul3RVBxAkd6YwMuc8MIUmOg9KYB/o8JgUAgHIPZQGsH3N6r1jCM5f3mK9A1i5Y1+NCKKw+OK9g1eTPN/H66kkaewrpIZpGaT2FYs9ZcXteFvfsIBMJFoRqrQJ34zICGMWgZ/eVvuTbp4pIyKezHAIVOBS6Wc+EfVFLBwhGem853asUfYaWwUptVzP/r3Hi4VClFW/wQiAEOY9IzBg2fGfgwtLqGT7ZDl5/pEkpv9unnIAfHCaUXn8awYA/xiED57pQBva3A0cyf4LvvPNwLY7llmkBviQIJMAIx0GHYqEGDaLGQveEwavlMW3R9U5VAzDrGGtyw5m/LwBcgwDIRcbbAlQN69C04js0e7X0ksWbfuaqFE/34UgQCMVChzYzrP/01l6TQdSV85oowjOWeo126LsDQxs1ncD8Jxkk3Xz5pw6wh7mUNhrzqK+98Q3CMjHCLDpbPGuWN9hUgEAMeWlPPdN78panmnx5kzAZIGhK26Y79jyvud6iSFKqumM90AjbMYvvvBHdHgNknwYP4nWA29EI7wf+vHe19MrepqrlTr2AjgCdvjB4ejnYVIBADHYbu2BZsD1PeGXNBgnT6nXze5WCYDsL1XzkecNvQFFWZAz3z2cEDjgt8o+AWhM+2wkQxv5yquGWSr0xE8kU9g2ZoAr1+7bKgXx8CATC6Rqq+jM90BrCAf3lEuuhJ/eFv5ctX45bnnsbU/cbkPewWHLmHdO4jUGiIX8eAGFVkgsiJJ1xnLkqi60tIvyHSOfcxRp1290e43IOuLcJl7sLoqca0A5hRK736IdIvRnf4W0FwHBQyBo1m00uKW/6PMen5+nXFuFgpW/wULpSa888Zzm9laDPYXdKFT0AJjEh4h0FDbpqdgiAFfjFtLht3V4DhgqprqSZ2E82gglB4syvwHaIxUBvOVd0x1V9AOGBpdU/6b7vTf+MzCFdj7XW7+RQCMYih6oqv+E5OCywCTMjcReOWc2pHVRfoDn0lv+4NXCA2JO6kmyqls+4FOaS19dKrHjCXpOoOfCFf9SZ8RWs2vyRd8DguVqj/fEq29HnSK0zz1xsgupKpt5rzzpgKzoMGtynAfH3vcP3h7wj/IaLY2WBnEl4hMCKUkMEjoX53BBjHSfdA7h7Cju7fm8OdwmDzDo0TJGF597dj5GJycZzXxnOD7u4EgUAg2oA2d+/tI9GkGw0XtjMmdmMNVZULksm9/CkMHklX51uqYILQMfDVTHgEEp7BhJLdnwQazMXlJeSeoKZsiXuAIGwsW+Lm20GkBL4+JNwDMMvjZ1Bx/cnfNJtfNhUlWqp0CzBz9W3vz+3B4hics8of/sdnBzzwW3Tzw4hOLSz7uYkmhLv9fbGzMTEQCARioMLomroX+EgQPEIYNVl38GtI4zKVVcZoXXObBmXnASG/cjQIhtHt/0wYNk6+6i3RkJl8Ybegwfpv64ltj55O4RIlIVXwmYEOLpLBvwA+0wlifKXeCuHJ3EHgdA2BQCDahwYB7i7iscsxo86YslcQNJwqzzAm/W3KjdfH/yEatZiv0S1I30hT2n5T/lndgS872swkENP1pcb0Q6ack3xJ92Bo9i6kFeRrr73GJ7sFyBKja+ze3Y0rQRACz5BOmr9Wgj3EqWVaE8X4KNvdtHVFcmsu5tRc5DMIV2PRsNv5FAIxODGbOuMVuRU4IPAfyn73hsTRNYWCwFjh0Fl0TRGjrRePXioIGMrVI938OGsYJ4Wkdxhf6BlMiOXwjU36RLKHLKvKOJRAWiiBaqRnKC6WgbiKxy4jpCrSNwrHCWt9gFB4EQpPYegYqjoPZiIcNsc6kDXRNRiGfYOmJd3fhGWF0TZSjeUDW4NJlX+3A1GsO1M1Z6i7v0rE57sI2oTl0qBNWIhBDq2uo5sq+cxghr2fGIK1fCfCAQIMULVFA9jDJ1j51hurbkAzzC8nK1eN91FKuvNiEhJgl6ZvBDi1uTmjGXlhQ/QKKwMDe/KokqoraW8L0mCD9AzBJS0e2jpGgDGz0VyTP0BDPOIC34j2PG90Ep2J/vN05R1T/YVkl/esIQF2afpGgDeXlcGHzyAQDuWPCRP4VDdgGKoiazB6jGgLdlm7pRfFHm3CuoxARKoCwMTmswMGdv+6fw/VF5AKieVjvNefrRrwz8oRCATCCmPUIvW10vpNaAcJMEiV1I2NFjywIOCkZO58pmd4KYQzYlTbk64QnQqB6C8Yhkn7+eeU777jPqk//ECbzfyxdoAmuX/9xWd6k9NvvtmYm8tnWlJ59uzRp57K37mTz3eFDrrtPF26CMbm5sOPPw6JY08/XXX+PFfIoa2oOPDgg3ymK3Bn0We/iy7RcSygwQZDGTG6xd+UwwQYAOOa22Y2MMBFMgLMescR7iUJ9ZQcyWrg8wiEM4Hj+PC77hp5332V58+P+Ne/Rtx7LyG4kqcdms7dto1P9xMVZ87E3nprxNKlfL7v6dZFmPnhh77jx/MZCzJ//7lfsy+8dhMn+F20pmverwY8cJekb7FZqqevIbUEJyQK9nk7TfEFLgtOCkivLr93dEUCVKLcKp3ORPsqO7spGr2G5NL0zWtI6c3N8OEzPSb/778jFi/GCeL4c89VJyY2FRS4Dxly5q23GrKzM9ev95swQSCVcjXztm8vO3bMrNUampqSv/kmdN48+IbZc+edYfPnn1q9urmoCIy8rPXrA6ZNg8pn3nzT2gMcgg6rL1yQeHrKfPmnYhe//rryzJna1FTvUaMKdu0qPXIELHKBTOYWHl569Kh3XBxMJvGTT8IWLICxuJpCmSxnyxZNRYVQLk/89FNutmJ3dyiECmDHh19zja6q6uDDDxsbG1P/9z+TWg1dwVGorwwJ4boVKhS2c2Mo6uRLLzXl5x994gl5YKDc39826x4V9fcNN/iNHw8z56ZtvQhwlD2ptuYAdzenXnkFhoARjQ0NEUuWgNmqDA6GVuc/+KA+IwNOExT06NNPRy5dWnPxYuqPP9alp2dbLh079JNPaisrczZv5qZdcfp08rffVsTHa8rLvUaM4M6i9Ngx6zRESkcGOFkVGMinugrD9Nf+Z7C8Dee2CAKH2e067ndwgcjWTHX05AiS8Ah0+YfBOE54BHUQcaEnzB3mkVGhLaln/ZwhEM4MQ9NhixbF3nZb8cGDYK6N/Pe/QZhBb/jDGBa5bJnU1xfKQ+bMMdTVgdQ1ZGa6R0YKlUqQMY+hQ+GQ/5Qp+Tt3Fu3fb9cDdD7xhRdAP7iuIFt2/Piwu+4afvfdoP0gUVB50osv5m7dylWoSkwECw8MR0hba8Kdgc+YMSBafhMnWmerDA0FCz7ugQcUwcH1mZlQXyCRQOVxTz5ZtG/fqIceGvv443BbYOmVxW5u0Ln/pEnQPGj2bO+RI+2y8OWwZNMmVVQU39jmIsgDAtqbA9xMgHBCdsiNN/LNLID5roqOHvXww9brAKKV9PnnYx59NO7++4PmzOGW1kHsRz344PhnnsnetAlucdJ//XXKa69NfP754gMHaCPvzsl2GlxJv8MFE3QspqwT+qM/8pkOISRKJ1Qizq2mFcffHeBCKenuyhoM6qvyt4u371iuG+tzKKO+Xss+DDCa0b4shJOC4zjYf5AAI6zsxAkw5sCG8xo+nDvaAhwPnjOn+NChwn37IpYt48o4JVAEBurr6lr3AIaapRYPiO6Y//xn77/+lfbTT5DV19ZC5Yw//zTr9VyFwt27wcImBAK7mlasswUK9+6F5qB8lKW52GKtCsRiLgFYuwXs5ibz91eXlYHOaauqxCqVXZZv0w7tzaG5pIQ7X6mPD26zsB+xdCnctey5807ro2iQcMpkgjsYSEs9PRvzWY/HpEQCPwmhkDabwYgHCzv1hx9Svv8e7gwwwrksvBaY9HA/wad7gLksDcxZY9pBuqHClH+Wqs6DLFVbZMo8ylVgtA1sGi5c1gmqMseYtAt+FZhQzJq/XGFdCTQxl6Zy9WFWxvRDUMJ2m7KXL7RAlWewhcm7rXcPMChXEz5dCMXfDozx8j88oFd+eeyGLDc/+MfI510Kdqe4gzZetQdcmJsm+v51ofpwZsM3R0v50oHI5LAFE0Kv5jMWSEKwaNjtIR4xfP4Sw/wnQvmowOl8HuFMgJT6jh0L1hV8wNbkS1sSOn9+ydGjNUlJYJJyJfp6NgxqY14eWIGd6QHkZMmGDVUJCdqKisOPPz701ltjb7mFP4ZhYL+CBcxZtNaauuo2XCyxi9Ll5TAQmOB8UYfYzQ0mDDqX+v33E597DoTQLsu3uRJ2c1AGB2ss74nBhBmbrW2kSAR27binnsrauJEvIghWZS0PFHR1daqICK7YilAuF3t4DP/Xv6DzTj2n7z+u7Gy5E5jLMw3xf5LeoThB4hIFfD/jUhXpE0HIPAznt9FadkuNMf0wJGA4w5n1hoS/2G9Y0N3UA3CIKzSe30p4BuuP/0RVZkOh/sQvIKVgaBlT91kiGvAY0w7oLWMxerVmy2qMphhNvXb3h4RHIN1URdUUdMkbcZvgIP428fl76+6JkHvAlXI5DQbpZeNp9D4iASEUEN8fK0st1Qzgd5NmRq+YEr6Iz1gQkZKFw26P9BrJ5y2oJF53TXpxQextE8Pm8UUIZwIMteqkpORvvrn41Ve224bBGFWGhFz88kvQWrDtBBKJKirKKgl5f/2V/O231YmJIVdf3V4PViij8dz770MFiacndKWKjEz/+efsTZtAorgKkJj6+utn3nkHxrLWlHh5cUdt8R45svLsWZgVCDlf1CF2cwOTXV1cDOUXv/mmNjnZLgvfn39ff317F4EvajWHgGnTwJYFg7jk8GHi0hkBhXv2QJ2M33+PXLKEKwEbesxjj53/8EO4dDBc9KpVXLkVdgHg0UdPvPgi9Jb55598actpJH3xRbZV0fsPu+XWnoArfISxs0GASZ9IUBZB2FhcqhSEjjbnxsNvxJR9XDhkBldTtvC/olHXtNi+IxBL5z0ijJwkjJpKWWIoUTWF4jFLhTHTBH4xl10cQj9pB6VzHxaETxBPvB60ABQXTGdB4HBh1BTxqEXQJy7p6cN1Br7uTZeNYAc54mgHurmajf3kIgpDSFXsA+w+obTB8O2Rstxq9h/oa9dGRPvyu1pa49KOOJ6e+6XepP786LN8nn0lWvHOsk3bLn5zJId/tgfcNuEZL7m/SCCt11b+cOp1vnRAMKgccZx5662wRYv8LH4bjj399KiHHrJ9VuoqnHzppRH33AMzB1Uu+OcfMEZtsxOff56v52hAqs++997sjz/m890FvtKPPfXUpFdekXg45r3QbjviAOMVc8RLwOayNJBGWtsou+ZJc34CVZEpmXUPlFPVBfqTv0qm3QE/5ctfYQwa7fa35Te8A4esadtCY+JOTCASjVygP/wdJpSQvlGG81vlq97AhZavX5pW//GE/Pq3OWdVut0fCYddBXazdse74sk3mgsTQR3EY69la/YMsPEIpTef5v7XS7AjuYgdzJrsfaW+QJC7+PXlEW8sj5g1xJ2T4UFLhNfwcSFzNid9yecvISRF7lL+nynC+QGhqklOtq4/uy6R114Lxi7YlzmbNg254Qa7LF/J0ehra5O++irk6hbPa7qHoa5u6C23OEp9uw/7LowDTC+qtgiUUjrvUTDx6eYaTCi2Pp1lPQSb9Ibzm0Uj53MlnYKmzRWZhHsA3VQhW/Isr74AQRBeoaaiC5Bk9GoYl/CJMBddJP2H0I0VguCRYDRzFXtKHyxBW7GoPRskmc87IThOKDxtnwT0GZE+0vtnBS4YfuUg/wMVuPYrRz8UX7CntMF+WfLauPteveY3H0UQn0c4N0KlcvH69db155kffuiK5i/gP3nyzDVrRv7731PffBNOwS7LV3I0Ei+vqa+/DmLP53sAdNXeU/a+xPZJZ09g9M2aLavV65/DFV6kR5DAL5oqz1BvfIF9wQnHhTHTqbJ0QfAovnZnAKH1CDZe/MdckKDb+4kpN54vh0s3/XYwtTWbXtRse1085WZC5g7aby44b84/Z0zZo92z1iGL6raPxnt3CdoKo2uiGsqccS0ax9nYUk7sw8vVl6A9ZX5ljZfFlcDJCK8R1iXoyeELrx153zv77tMYGqGy7RL07OgVUyMWf370WbXBhV2XIF/QCFene0vQrBFZxz4771VMWcfMFVnSWffy+U5Aq2u1uz5Q3PgepKnyTMOFv2SLLz8js0N3+FtB6Bhh5CQQL+3f74kn3QiSzB/rLmzYRL9oLt1HW9hxqRsbf5F0sg17BEl6BDuz+g4AzJSxTltp/dRrq/gDcL8plC0d8S+4wwD15YtsOJKz7b1997u0+g5OKs6c0ZSX8xkLJrW6aP9+PjMgKNy71+4cbaGMxtQff+yMd0x9bW3HV6b0yBHbvV0cV2zlFFAO2AJ9BRjGmHZINHQWn+0chNyT9AlXr3tGvekl/el14vEr+QNtIRwyw3Bui2bzy+oNzxGeoaSP/ab0bsBQl7fB95EAA7hYRnqH9+r7tV0CF0kFMJ+WwaEQDqdKXfzHuf+zfjYlfsEfwLAFsbepDY3H87rjxRfRLzAUtfdf/+Iz7VB59iz3yo2VgSHAnTl3jvRfflGGhnbGO6aupqbjK1Ny9Kihro7PXOKKrZwBpg/8IeK4fMVq0s/+ncYrgOPSqx5U3PyB4vq35Ste7bi5IHA42MryVW8pblojmXYb+2Jxz8HBDOc1uO8EmAVMb+9QQuEJl4Av6RdwnF3c9wrFBN0Mko9wCHEBU/3dwv5v5d9rr9sNnyBV5MiAqZCI9unKEx1E75P3119cbIa8HTt0VVUp330H9h9zKXgDZ6JxWdu3X6yt+LzFnqtNZZ0hwCFoCFINaZDnsuPHwabkKlsTcAhkRltRATWhAtve0oNt1naI1sPZUrRvX31mpnVQwLYrsCnBcIf5w/Rg0Krz5zN+/52hads6tucuEItJiQRKTBrWta+6pMQ6pYacnIrTp8tOnICB2uvKDtZlx/ffQ1e2/Vg752jd3NqKzzsbNnYewg6rEdy3AsyCE25+IH54P4kfjEt6hhDuAY65l0H0gJ/OvP3FsWetnxpNWX5tKiSK69mX5RFOQv6uXWa9PvaOOxpzc239HZ59993AadOiVq48/frrIDBn337ba/jwgKlTC/75x64V1w8IUtbGjR5Dh5556y15YODI++7L3b69JjkZBDj+9de94+LcIiL23HGHe1SU7/jx5z/4AJoU7tmT9ssvMFzJ4cNQE/RJERw84r770n76CbTQdojWw9kBXZUcOQKDgnkKbe26ApsSTidswQKvESOgZlVCQuxtt4Edb1vH9tw5w7SpoKD81CnovGD3bqtrLffoaKt3zPa64mpyQA+qiIiwhQvjX31VrFKBpsI9hLG5GW5lrD637WZr14qr42w4ahPWAIRhrBuh+0eEcJGMdWWi9O5bFcQtq/8RAylkk0tT2pCbU33R+jGY9RpjkyXBbjVcFncvGMeeMj+uMqK/cAsLAyGpPHPG1rEU6A3YeaCLuVu3gg5ROh38BOEEnWBjD7RqBbqY+Pnnsz/+GCcIriaG45FLlhRbllIhC6oG+q0MC1NFRcn9/ZsKC9lhGCbG4okicMYMMP6gcziK4zhUay4uth2izUnaETp3LgzqERsLbe26gqP+kyfDHCABhVErVkCidR07YG4lhw7BJBuysoLnzOFLbehMV3DL4h4TowwOhpsAQigE/a5OTCw9dixiyRK4Vlyd1s1tW3HuNp0OF3H/0D9cujj9ZwWyjlt8BCDDUhVk+MJeg5AqBb6RhMoPGb59SZ2mskHXIgQyzVB12kqtsY3QPY26mib95cddepNWZ9JAfT6P6CfAKJz5wQeF+/al/fwzX2RB7O4O5iB8lm3bRkqllNGI0Ze9Lti1UkVGynx9y06cgK8ek64773IIZLKGnJxTq1enWBwsQ4ntEO1Nsj3sumqTK9YBwaZNJlBEqY9Pxy4hOzMcKRbDl2LovHlF+/aBrodcdRV/oMPmXCs+41Q49C/XXJLSBT/MlMmYxvqh7B4O8aB5BS75J+nv35xARHgECnwjCJkKbhf5QgeC44TUjbW2PYLRE9++58f41387u4bPWADr9s3dd50tamMLyXcnV2+88BmfwbB9GX++vPNGO/1G9D2V58+LVKrg2bNZSwvHabMZPgKxWO7nV5OUBBUqzpxhb6fDwmrT09UlJaVHWRf5LVoBOD7l1VdBQrRVVSDGbCx6hsnftSt88WL2aPuwTpKh5t9/+44bV3PxIgjtsLvuIkjW0aDtELZpuBXIXLeOsbkbaI1dV21iX+fSuVsOWsBxnzFjLn71VbCNWLZJB8OBpjbm5tampQnlckIk8ps8GUrMOp3Ul4/SCLRubteKK3QuHOEDywpVktL5l5pAQTlH0N2AVteqf3mk19fPL10cx8YD7i6EAJco2RAIBMluXnfA2gWOkwJC4Um6B+Iyd6d7/akroHjALo0rxgO2A7Q2888/KYNh+F13gdC6R0fn79zpFhkZsWwZu+p79ixog8TTM3DGjMLdu03NzZHLlsn8/aVeXpdbwZ+jSOQZG+s9apS6uBhKwBQuP3UqeuVK9xh2DyocBVW2S3gMGVK0d2/I3LlgEYbOnes7dqxHbCwod01iYtTy5fLAQNshBBKJNW20BCeGacC47AlcQhUdzT1VVQQH+02caNuVSKkUymTK0FC+ZmQkO4GWw4nc3KznLpRIlOHh0JsiMFBXVRW2aJGdGQpDcEF52+7qUlAHmKH3yJEgpQ1ZWeOfeQY6gRKwd73j4rxGsv7S4QRgIJ+xY+2a27XieusluhcPmGGdEDtMg0GA4Zuc9Azh8x1DmUyZx0Qj5vLZroCLZOKx1+KOjgRvByGWcy8E9ZEjji7BGDTsR9fE0OYuiTH790aQuNQNh9NjH/T2615rB+HSjjgQyBFHT+ieQ+mEjz6KWLKkg4fBTg3DHHjggWlvvWVrAfcv3XPEQZVnMt0SYNZ78+6PCKUPVVuI0ZRs8TOQNsSvI7zDhNFTzfnnDOe3gjQQMpV04RO4UAqHGJqiKjIZbYN4ys3C6Gkt/D+n7jcm7wZJFoSNlUy/E0RBd/g7qiqHvT8QSaVzH8FxQnfsRxiIbqwQRk2VzLz7shPp3R/hcg+6rhgXK2WLn4Kx4KRsK0vnPcLNuatYHESyfnad8eEBaCfh5kv6RQv8oknPYJgoLlPhQkmLABcccMMolOBSFdRha/pGk34xhJsfLlYMDPVFIAYzoQsWWCP4dp5xTz7pquqLYSaNJnT+fOdR327D9MARNF1fKhq1SHHDu6Cmhgvb+VILYAfLVqxW3Pg+ofAxFyZyhYy+Sb7yNdnyVwxnN9ma3XRdiSn7uOKmNYpbP2b0anNZOlWZxZh0UCJd8F9B0AhB4DCQc+ncRxU3fUD6DRFPup5vaQGmIR6zFMYiVX6m3DNQ0kHl7uGUT++tcEvTSh/SPZD0iRD4D4Hr1eLjPxTKSY9AqAM1XXqpGYFA2BG2YEH/BxXoW4QKRUyvhXzoS/AemEDs6yre4ZAQBA2jG1p4HAPjSn/yN83ml01FvPoCgtAx7K5euSeGk7aLplRNId1YqdmyWrPlFVBfEFT+QOewToN9bfVSBAjH4twCjEAgEAhXxBGbamldcwuPEQyj2/+ZMGycfNVboiEz+cIOEIoFIaOgMnyUd34hGrkAjDqqKle98Xn96T9Fo5ewai0Q6w58rl7/LOkXRbh1+NJjlyp3zKVrgwQYgUAgEI6mBwJMq2t1+z4z5Z0xnNssHNEy1KBADIasMf2QKeckX9I+gqDhVHW+MWmXqSBBf+JXurma0TeTniHCiEmsfnPOMimjMHy8MHoq6R1hDXTYLl2q3D7W5QEkwAgEAoFwND3wuEAovMA8petKJNPvFIaNhRIyeCS7BRrHZQseZzfnmg2SOf/mNkXzhwCcYAMD4zgYzULLFmhcJJOvWA0JurZAGDWJUPrQ9WW4RMm6Y5KpdAe/NFdkMbpGwiMISqiaAt3Bry+3vZQASP8hpG8UY9LZVeaOdodLFwcJMAKBQCAcTc9cHpG+keIJ1wkCh3FZQfBIwjMYEiCc4nErRHGLBMFxXIn1EEgvu8gM45JC0XBeO3GxQjR6sXj8daQ/uy+P1jVyhi9jAvsVxyUKxqBlzEYG0DWzO5OtbW064QQYgzp2lbvNpeUBJMAIBAKBcDTdfTvZ1vR0OJJJNwgiJ1DV+ZhJL1v6AukRJFvyLGbU0TUFwugpkim38PXaAhfLO1/5Clx6o8cZ3wNG2ILeA3Zp0HvACFenm+8B1xUzejWfQbSE9AqxvCuLLGAEAtGK/J07eZ+LDAPpjt06to3FoQRt7L5bXRj07xtvNDY28vkrUXL4cNrPP1tb6WtrueB91hKuAlfZ2ejq3EoOHTr08MNOezoATiLXv+2A49ili4MEGIFAtIAyGHK2bOEcHOrr663pLgENhQpFT9wUw6BLNmwQqVR8/kpUnjvnNWKEtVVNcnKDJTShtYSrwFV2Nro2N4bJ/PPPGe+/P/yuu/gSJ6R9J9sIq8sKtATt7KAlaJfGFZegmwoLL6xdO/vjjyFdnZRUYAmZUHLw4NgnnmjMy0v94YeJL7xw9r33zHq9tqJiyquvusfEHHvmGYFMZmpunvrGGydffhmMTlIkUgQFQRMwoAv37KEpCo5e9fnnjQUF2Rs2gBFQn5kJQ0AdblCAq0mKxdrKSq4mNyh39Pizz8oDA5sKCkRK5dQ33zSp1XZzOPz449PeeINrFXbNNSdffNEtPJwN2zdkCNcPV6Hi7NmapKS4Bx5IWLvW0NhoqK+f+eGHzUVFKd9+S5tMw+68M2/7dm4geUDAhOeeg4Fsa1odg0A5nCmcJk6SMl9f6N96EYbddRc3Ilw9LmGdPNcnlNtdBG5u0BX0SQiFtNnsFhoKDe2uCXc7kvTFF1DuP2XK2McfP//hh23+ImZ99BE3z57TvSVoRtNANbbwodE9qIosjCDZPVADBpwQBPCe2pAFjEAgWtCUn1+Xnr7nzjvhc+rll71GjlSGhDSXsMHg8v/+O/yaay58/HHU8uWzPvxw2O23F+3fDxZzbWrq0Jtvhi/9i19/HXP99XM+/dQtIkIVHa2rrs7dvn32J5+AuYYRhFCprEtNBZ0DnY5cvrwuLY0bEbDWnPzqq9aa0AN3FIaoSUkJW7hw9tq1DdnZlF7feg6gOtZWnrGxipAQ0KSYG27gSrgK2Zs3a0pLxz311MVvvglftGj6W2+Btulra6GOUC6/+uuv/SZO5Aaa9X//V5eRAUPb1eTmA3BnOmPNGkVwsFdcnO1FYANUxMVBHeiWO2TXJ5TbXgTr5Lk+Z37wgXt0NDRsfU0sI7PRkcMWLICzS/r88/Z+EVzN/kQg5BM9gWH0p9fh8j7yhsYYtfrT6/n3g20wxK8z5ZziMz3G1mMjEmBE3zEu5KoX5n/HpaVCRYjHEC7dmo6PArZdIRxL5blzk195ZeEvv8DHe9QoVWSkWKXS19WBSFSdP+8zZkxNaiobUR+sQK0W7C1NRQVU8xw2DAxfsO3AMoNDoOK+Y8eWHjsWOncuThAge6qICEjUpqWNvP9+SNRnZIBIWwZkabMm9MAdvTwEw+AWA7H1HJShodZWVkmDClwJVCBEopLDh2PvuAOOlp84kbdjB5i2sbfdBmpnnZV1ILjhkPn5ta5pmQ77XNn2TEHvrQ3ZkoICKIFEVUKC7SGuTyi3uwjc5KHcrs/W1wQOAY25uXBLAYZve78Irlo/QwqtL9t0G1pdA+Yv62OyJaasE/qjP/KZDul8TQ5Couz5tK+AjW8vJMCI7vCvKa+svW4391m96JdlI+8VdmLPhVLs7qvkA4pdPeT6J6/61EfBr0B6yHxJ4vKNod3R1th2Ndg4lvtXVtUFPtMLNBcWegyx3P0wjK6mxiMmBr76SZEo5fvvh956K34p8jxtNBbs2hVy1VWsWli+9CmjEWoSAkFDVlZNcrLM11dTXi7x9IR+0n/7jZVb6LC62g3Expq4hLUmjGKtCT1wR2EIuUW6yuPjvYYPb3MOtq1AiqS+vqxiXSqBCgFTpwZMmZK/cyfMU+LlBQboxBdeCJw+3XYy1nPhEvY1L2HSaKAVnClYnKCaXP+88jGMuqRE6u1tvQh2fV4e7lICymHy1j5bXz3+mlyiLj2dH8tC61+EM4CDAPf48aa56CLpFcany9IM57YY0w7SDRWm/LNUdR5kGV0TG6u/vsx4cTdVmY3RZlPWcSinytmVBrqp0ramtROow8dsYBhj+iEogY8xZS87Z6GYe4PZOpxtdAdzYSJVxW4s6Am229OQACO6g5c8oLQx74tjz3557LkLJUeuirn+1glP88c6x5nCfevOf1SjYZ8SgfqCio8LnsMdAmyPIuyYGbXcaNZtT/6+VlPBFzkO1nbUaCTerJMBo1rNUBS7kQrHQVEMjY1hCxYIJJLgmTMP3H//4ccfH3LTTWC6gVpwG4gEYrFbWNjhxx4DkxEkHBqCKqT+738nXnoJ7FG/CROgQ0IohPLLPV8ieM4cqHnypZdA82xrckfBKG8sKDj69NN527bFPfhge3OwtpJ6ejbm5Fz88ktrCbfLadgdd8CtAAizx9Chhx599MTzz5ccOmQ7lvVcIOEeFSVSKGxrWubCAuVgksKZFu3bB0YntLU2hGvlPmTI4f/+Fy4CSL7tIa5P63CQ4C4CV4HtMzKSu3o+Y8ZAud01YTsHGKa5qAhku4NfRP+iNVJmmoHrgPd4HxZdX0JYvFyZyzMN8X+S3qE4QeISBaHwwqUq0icC9JIqSdHu+YihzYzZaDi/jVbXEp7BuqM/gB7j4hY1QXeNiX9DJ+aSVH38n9Ct/sQvdF0JofI3pu6Dn9ZI/rbDsfOwwLrGPL+Z8OhOdOQW2CxBo01Yzo5zbsJ6eu6XepP686PPctlbxz81MWz+K3/frDY0cCUAyGqDrsY2Jujs6JUrRj3wxJZFfP4SnnK/Vxb+/Of5/wPd5YtaIRerBISgUcc/hGuvK2fjkVlrcqsv8hmHYqbN54sPXhWzCvR44LwHzDAgXdPfesv6vJOD26PU+R3RfUZFfDxYwHEPPMDne4OW18TY3HzihReu+vxz7mAf0NVNWMmlmu+Pld0w3neKVzOmb+ZLu4Vu/+cCi+9lVhFP/SaZdR/pzRrEpqwTVEWmZNY9kDbEr8Pl7qI4/quA1tbT1QXGzKPCyEnQ8HJNhtFsekk4ch4h82DMBsOZDYqbP9T89ZZs/mO43EO3+yPRpBsIuScXDNhuOBgCdJ1WV8uWPIcLpdxA3QRuSzxDLOHqLTkkwE6OSwjwzKhrrxv98Pv7769oKhKR4pWjHxoTPEsikJlpY3LZqU2Jn2uN7N+hrWrOiLp25agHntq6ZE7Mdcvj7rd0w3Ku6MDv5z6wHoUSH0XQXZNfClJFQrqiqfCTI0/oTVrbriK9Rjw4452T+f9su9gD76y9Qy/tgqYZ6lT+P3BVZ0Yvh+s8AAQ4+euv2d1VRmPQ7Nkx17eItApG+cGHHpr3/ffWh6D9jr6u7sgTTygCAuCbfPLq1b0UM7H1NSk7eTLl229H3Htv0MxOxAJyEFYBPpnbWNF45Re7SxsMp/PY9d7rY4mlkT3SF93hbwXBcaCjkDaXpZnSDtLaRtk1T5rzE2wFmIvVD2l9/DqqOlcQMMxckiwaucBOgNXrnxWEjeEUFBdKRKMW6Y/8gAklpG+U4fxW+ao3MJq2RvK3Hc54/i84DXPBOfny1bjUDY52HxwX+A2xuglDS9AIBxDqMZSizdVqVgPunPTCyIApv59d8+aeu349+/5Q33FQwlWzhcRJAmeXd84VHfzlzLuQOJC14Ytjz3J3G9ajwIpR9+tM6ue3r3zur+XHcltE5wYC3MLvnfpaWsXZ7cmDZU9WTs3F7cnfx/iMnh97C6gvX+rixD344Mz/+785n31mp74AKRbP//FH51FfQOLpufDnn6e/997stWt7L2Jx62sSOG3agp9+6kv1tWValOq6cT5X/EyKYCUq1FMSHejONew2hMKbbq6GBFVbBDIpnfco/DOgm2swobiNYEQMYy5MkF39sHj8SkLhxRdaa+I4ofInA4eLJ1zHepmOnoIxmLkik3APoJsqZEuetTVt7YeDf4TeYaJR12j3fWr7SLgbsGvaNv+SkQAjuolEqIj2GTXEd+y1cf8eH3L13ow/QYODVFEjAqZsSfo6pTy+TlN5sfTE9pTvQIOD3Nt9jU9taCisZ3dMVDUX51RfrG313Fcl9QZTz2DWGSnDyfy/wfzlD1hWue+f/lZ2dRJIOBiFfOlARylyB+t/0O5BQzg5XnLhMwtD37kuckSYF96zHcWkXwwXRZ/RN2u2rFavfw5XeJEeQQK/aKo8Q73xBbqpkqvJguOiYVez1TY+T6v5Z1W2NSXTbzde2A52sHr9M+biZBBCwiPYePEfc0GCbu8nptx4rglgNxxXKBo+l/QINpzdzGW7iajFHTMSYEQ3CVJFPjJzzf3T3oz1G7/hwif7MtlNDSEeMfAztybJUoUlryYVfvopL+937Son8v4eFTj9oRnvDvefCHexfKmFf0993WjWDSr1Bfzcun8x+weGyd64kd3l2z4NOTmc58gr04neHI66pKTy7FlI5FuddPYMrh/rWTuqW2cg2lc6OoR1dIyTQsYaer5bgBnKBk6gKUHQCMWN7ytuel86536wInGZu+K2TxQ3vEu4+Ymn3MytPwOiUYsUd3wGNeUrXuUKbWvCB8oVN61R3PSBKHY2+1i3sUJxy//JV70lmXaHKfMoLpZz6892w1mHkMy8WzzpBnak7oILxHzKAhJgRDfJrbn4xJZFT29bumb/g/EFu7nNVnIxu/oEpqqlCgttKRcS3X8r/1T+ri+PPQ/m9b+nvfnYrA8kwsu3kPGFu8EQHB00g88jnBLG8iHFLb567DBrtdweq8OPP96x/+fO9OZwSo8e1VRUUDZOOnuCtR/urB3VrRNi3W3UPXCxDLTQVNwr2xgJuSfpE65e94x600v60+vE41fyB3oPHMeFEj5tAQkwwpHUWB4De8sv79T3kvv/f3vnAR9FtbbxzNZssqmbXkgPIQ0CiYReRNqHhU+8Khau3qv4iQ2lXUXlongRsWK9liuKVyygFCnSQ4KkAAlJCOkd0vsm2/d7JmcYl00hQCqcv/mt55x5z3tmJmGfeWfOvAefFc0lpNopV5wJmFud+u8TL2869oKvY+hYn1lcq4VFXN6OM2XH7h393NALCm84VLW1lUlJRXv2nN+yhQRzJQcP1mdnI1pV19XJ3d0FIpFBo8n54YeML75AQEm6XEhIyP/118b8/NbKSjt///wdO5oKC7O3blXV18MYm2Csqqvr1BtamoqKMr/6qjaTvcsCqk6dgn1Dbi4JK7vy0G7Lwu9z3rZtRr2+YNcuttC+8oRZXz6bB0n30fFAuvJDKDlwgITspMD7IUfNVyuSknAqzIYe0jCX33G9BiwnLiJr8vc+DCOb9oT8vrfkC9YhMha6snfv+hSGvaS47IqECjClN8mrSVfr2m4LuZ9MoZKKZLNHPFjRVFxSn0MMOoW8vKSwdidVUxhGwKfEutBUaMDX2+V3m388836Tqu6RsasxFtdEGQhq0tPPvP++xNYWcgL5wVVV9vff52zdKvfywqaG/HxcZsUtX26pUDhFRsa98AKbzSo9/dTGjZBSkUyW+/PPQrFY7uHhOGKE39y5UltbGIvlcruAgMS1azt6Qwuq6OUyZsyZd9/FDlw4cQJVrylTTr39Nj9cpx7IDgN+nytTUg4+/rhMobj4xx91WVkd+/LZPGz9/Do9kE79kFFgn/Xttzg6lMhhEj9mVZSrTp+29fW9bOghDmMpx79hrkLB5cjlZ4MKMKU3UaobfzzzwQjX6Jdnb35q8obVs/5jL3PekrzB9G3gjmj1mvOVKdODF6ALwlmutR2xQPzMlI0rbv1kYfQLL0z/sFFVm1oWx21rR6Vt3Zz4BuJss46UfgbaE3zvvR4TJzqFhyN0QwiraWyMeekl93HjSBKMor17FaGhw2bMcIuJYRjGqNOhPeyRR/zmzRNaWjJCoUAiQXToGBoq9/auTE5W19dDmRBWoktHb2hRNzREPfccIkh2eIjc11+PXrrUPijIPjDQNTq6MjGxKw/t+8vC7zPUFHviPn489kQolXbsS3avmwPp1A8ZBa5kzs7oDj9khSj+EHi3FSdP6traIp94wuzAiYehCyOSmOayuMnpeEOeCjDlWtid8dXv59lZVx05XXrkXwce25+1Jbcq7efUDzceXlLeyCVvy6pM+W/Kxo5lsDnpjZ3pX+RVn43P34Uqv1WjV68/sDix+Pc6ZeWB899vOPgECZdNu8P/J8f/kVWRbDZFi9KfNJeWIvpEoT431zUmBlWPCRMQ3ZJNDkFBEBUilmwqKIkEP3wXYoACUSa2cOpU4Pz5vnPmjF+3Dgrd0Rvf0lhQgC46tRo/MhcXvUaD6NPGy6sbDzxoZHfAaGzIzXWKiECB5Ibs2JfsHil0eSAd/LQPwvbC/qBw8eRJUiB+TN36zJypbH+T22xotAx1GMvLcqrcvOBijQowpVdAwNpNOuL61qqTRfv2n/8urTyepOAgVDWXJpcc7FgGCGSP5+/cl7WFqLXp1lrlxWN5v2BTUvEBta6NNJp1L6jNRLX7OJvSd+jV6oacnOIDByoSE8mCDWTBAGwyGgw6pVJsY2Pr51d27BgkKuHFF8P+9jdsIu0o8MYI/hDXtlZWWjo4QMjRt+T33w06XUdvfAsp4MsN+1CTlnb2o49EMhkMuvLAw7uCcuPLUWJnx+eG7LQvb9/VgXT0QwbCQbVWVZXHxZ3fskUREWF2CNhtbXOz/x13tJSV1Wdnmw1NPAxpruExsFF35XQfvYzReFUv+KriN+vKuZkHPYURmM3AAsI1a9ZwRcqgJL/mbF5Nn0wCpPQDs0c8yJX6kqzmZvxwlYGgpbwcGmMzbBjCuDErVgglkraqKsTB0EKIjdTe3j4gwCEwUNvaWpuREXT33a7R0Xw7uvPGNj4+1ampivBwt5iYtpqamrNn7QICbLy9O3rjW1BA0IlGh5CQiqQkNKpqa72nTXMKD+/UA9lhwLvSq1QSW1sEtdqWFrmXF46i074WBkP3B9LRDxlI7uGhqqtjhELvqVPZZQov+SFuGQsLqYODfWCgfXAwWvzmzjUdmngYWO72uK7sx4xIbFTWQ+K4+pUwtNQq//u8JHJOf967Vif/rCtKEQ0bxdWvBCOz15zdKw5gl67qIQIre/aJ+OXQVJSDHbog/5BmKC7Ifw2UHT3aVFwcumgRV+93oHkIMaHB57/7DurrMZG+mdZrXNuC/KYYGi4YWrt7tWzoYTC0/LjSev4/GWkP43tGqPgzBTQPjYAHOzQCHtLcJBEwwl/HkBB27bwBAnFkdVpa/fnzHhMmmE6zolw/1xkBE4w9XpXBqFa2/rJGEnYrW/jtTV1ZujplmzYvURwQwwjF6pNbdSVpCFg1p35hrOyE7WslaTIPth3+BJ9sFOs90qhqUu5cJwmdZsEwuoIkVfLPaFQd/Vx9apsm7TdGZoteRk1r628btOn7tNlxkuGTNWl7tCWpIs8wY2tD2763Nen7NGd2WkithE6+ne4G67nolNDJp+NaxZ3CCEUCO/aFTDPoM2AKhXK9uN1yi137zeSBQiCRBN97b/hjj2FPuCbKoIGRyskiu1eLob5cOmqe/C9vCu1ctflJpBH6aj1/jdWdL0OGLYwGfXWRJvOA9YLX5fduEHpFqJJ/EsidGLGlvo7NYanJPi4Jm4FOksg58nvWW93+ovr0DrTris4I7d2tF7yBKNbC5F5327EvRcMns+0L1mlSthuU7KvYne4GI1cYmqpI+Yowss4X8qICTKFQKJS+hGEE17SIEJusysmXLdi7W1xafYF9UssI2NCTEVoYjfqqfJFXBEnxKPYKN1QXYjixX7Qm83cEr4baYpF7CCOW6avyWn9b37r/PYv2BCki3yh9w8XWfe/qLnCva7MYDIbaEvEwNu8HLhqECh9DTTHKne7GVcAwXa2hRAWYYo7C2i3Ki305hHLDcP2phnvuQatUnv/uO9Pl63m4jMq9msy5pby85OCf8+EHFb2eQdrsBPL+Bz/tCtQnGTkYKzv+/rahrZlInThkir4kTVuQLAoYiwBXW3RKm58om7XU+vYX2RvI6CWxsr7jJcvYe1XHv/pzRQcopaXcqGn/yzQaDSrOW+foNB1nNXcK+zJ0F5ZUgCnmhLuP63QBwb4mwmP8Y+PXyqXXu4QZxYzrTzV8VR6S16+3cnGxCwjomNW5PC5O3djYu8mcdW1tIssefQ/2P72bQRoQh/wJJFVu2+AGgseI+yR9t8gzVH/xvCbtN23+SdXJ/0oi56KRkVoLFD7qlJ/FwZPZKuJjnVpXelaVsMWo16JFk3lQfXqHvrYEGy34BRIQOgdNaDv0sa4oRZ2yDcotdPbjNpkBeW64KHDo0dNxgXWXC1bSSViDnf6fhOXrOCLENXp/v0+9DnaJivQYn1C4W6vvj7cALcVWC6KeblTVNKn6MOPuYJiEhRixsaDAaDBcPHHCMTQUStCYn5//669NBQV2/v5527ZVnTlj6+sLGUMoadBqEbwqwsJgg02q+nrYwENTYaH3tGkVSUl6lQrfPuhSdfq0UCwWiMVQl4bc3NbKSpmzc9HevcV791q5uqrq6sqPHdNrNFBiBH+wgZOqU6d8Z8826nRwghExHHYGm6R2drrW1pwffpA6OJDldU1HV9XW1mZk1KSlYXRFeDiilOaSktwffxRZWWHE2vR0RUSESCarO3cOB6W8eNG+/bVg3rlQIsEFQUef/CHwc8cMGk3uzz9fPHkS9hJbNvTBDhfu2SOxsanLyuJfK+L3p+bsWYfhwwt/+w1Vh5AQDAoPBbt2XYiPZ8+nTIYj8r/9dk1zMzl7Zv678cMPhD3EuHyBOORPIKkKLS0LduxwHDHC9ACJB/ym8nfsqElNZd0KBGanyPQ0cvad0SuTsADDCIyqFq7SNezhs8rnzxdIu0CuIDOehLauXDzNsMslIb4UD59kqCkxttZLR84TuQ/n7B29BDI7se9odmA7V0YqN9SVif1jhPbukFWBwhuBr7G5Whp9t9DWRV+RA2EWeYYJ3YIENk76qkLG2t4y9n6Ey53uhrGtSZMTL426Hc5Je5egr71nV2Y0AqYMFuLzd67d97Bp4o4+xUpiM9Znprst+2jnxgbf/nWZmdBXPktzfXa21+TJrdXV+x9+2MbbW2xtzaZTNsmWfOHEicyvvvKcPBn2tZmZ8PBnsmI/Pz6HM776E/7xD3hAIWndOoiZrY8Pvtx958xBgc/qTGx0SmVFYiK0xyyZs1NERNzzz2d98w0uDtI++gg7bDY6n2kZAoNrCOjZidWr3ceNayoqgnHu9u0CgQBdzn/3HbpAVtnlFjrLFG3mk0tDbcW9RtIxw7NZcmliBrrK/Ny7GaTBxcREMi5/xohD0ypk9Y/Vq12ioswOkHhI/fBDrVJp7eHRUlZmdorMTmM/ANVkhJdlIuscoVgSeutlBRTdgqG1KIi8wqGsbBPDSMJnkrldEFfJyLnSMf9rGrAKFcPQyE/+EvvfIo3+X6F7iHjENFShrJIR09guDp76qnxd+TnYE0uRVwQsMTS3dGBnu6EtShEHxvZkZln7s+ouRZoK8M2LgBHe4nPb3aOWzAt/NMApgmu9HNhMD75ntDf7JwsiPMbD/i+jnx3pOYm0DHMYPs5vDsxifWcvjH5hWtACW8vL7rdA4W4LuR9dJgfcabqSINxi0wi3GPQa5cXeJvJ2CIIl2Qq3EwPuEApEcH7v6OdQFgsluJDFDsN+SuB8s6UXuh8FP3NDF82PfMJfwaY5BPA/JYBdfSzcfTyC1HD3q3ihfsiB7/cRDz/MZ2nG1wEintIjRxABS+3tazIyivfv95o2DZETly05Nvbcf/4Dm+Lff0eAi0jLNFkxvvFRJTmcW0pL5Z6e8Iwu0BWBRKJuaHAaORISju99PqszscEQ9kFBsEF3kgmZS+YcEGDp5BS9ciV6YTjoSsfRSaZlxMc4HPJlhu6Qeb1ajXAQmnf2k09iVq1CHOkWE0MyUZtliu7okxyCtTu3BIhZhmeDVmuWXJqYAX5/+jSDNEDASsaFJQpmDlFFZHxy7droVatwRGYHSDyIrawgvYrwcBsfH7NTZHoa24t9D/4Bd30zdgAxKOtEfmOg0Fy9BzASK0nIVK7SNTji7g+ZCvBNCvTs6clvzQx5QGfQOlq5PjlpPVSN23YJ/PU8EL1sZsjCulZ2kgLE7IHo5Vq9pk3TcmfEY/YyJzT6KULRvmTSm5MC7hQLpVDBZ6e+xz/HHek58YXpH3raBai0rRDR56dtspZy0/FnDL9vduhDj459WWHlFuQ8Ei3+inDIJNkKtzOH3//kxPXj/f4Hin73yCfvG7304VtWwb9EKLsj4u9/H/9PYgm6H2VO6KJnpr7jYuMd7BL11OSNIa7sNxp23scxBAVXG69A50hsbTe/MeEyFV/K0owwqPz4ce9p0/BtPnzhwoA77pj+yScwgBnJlqxpadFrNEF33z38/vunfvAB4mPTZMWmDiHeRCH4LMcNeXn27e8jEZEwszHNqMwP15CT4xQWhm8qSBeC5k5HJ8PBOcJlsY3NtE2bCnfvLti5EzE9VEfb2gqJRTtscIyQTN45yRTdjU8ejE7UGsYQOTg0Sy5NzADXt48zSAMYYFyEzhWJiSiYOcQnNBtCjgujjgdIPIQ9+qhbbOyxZ5/F5Qj8m54i09NIjPsBxsrh2t5H6lPEfjFsjHs1OyYOHNfd/KxLsG8fdZvPiwrwTcrkgLucbbzeOfL0jrP//ibpX3vPfTsn9GGZ+LJMadC5MPfYfyesLqo9h+oY7+kpJYd2pn++K+PLdb8/2tBWQ8ycrD0qmos3Hl6yOfGND+OWOchcELaiHUHqPVHP/H7++68TX0cvjGUlsZkSeBfpBcLcxn6a8NKmuOU/ndnENZlgY+lQrbzwzpFnPj/xakLBbkThliKrDQefaPf2RaBTpLOc/U684igBTuEfxa3AVmzClcSkgDvQePZCwjfJ/0LhUM6PH8atOJzz5xqxNxhGgwEiVHLoEJ+lGXGVQ3BwY2Fhc0kJ1BHqVXbkCGt2KVuyUCJBZIkgSVleXn3mDMqmyYr5VMawRIBVm5lZHheX8fnnbJLF9pulrJaYZnV2dORtTDMq88OxCh0TQ/pCvM1G5+25glyet3074jYU4Jnc3UUZ3SGTCD1rMzK8pk7lnZNCVz5hwGOW4RlXJ+himlyamPF9+zqDNPRSXVdXl5V16q23pPb2sDRzWJeZCR0d+dRTqe+/b3aAxAH64pxg5xFhS9sfaf95iqZMMT2NxL4/EAgEcgVXvuFBBGNzhYOlAnyTEuExPq/6rKXYytHaFT8VTUVQMndbH25ze7w7zncO1LeglnueVN1SDj0md3H1hsveqdiW+jFZCOFCY2F5Yz6x8VOEWUts82pSyRDQRWz1cWDjTsLJon35NelcpTN+OP0ecZtbnYrPn1M/IvOzyC45ydmbh1ccJb5gV1lDHgroW1CT7tTZqsM3MLrW1ugVKwRiMb76p3/6KYLCqGefba2qElpazt6yBXFV6aFD+ApGACpTKDzaMzgKpdJJGzZUJCXVnjsH2TBotQiUIUijnn0WIRocBt93H+xhGbRggZWrq1apjFm50mXMGFNhC33kkaaiIozrP28ebwP/fHd+OARzju2xsmNIiHNUlNnovD0KAXfdhd3A1UPJgQPDbr0V3cm9WYZhJr75JnQFseCU99/HMfLOUYBBVz5hwOM3Z47b2LFlR4+OfPJJ6BO63LJ6dUVysvuECeyUpUvGfF+Enjh8tBg0mtC//hUFRJ/Yt+L9+xE38/vA25v578YPB8NEr1yJq5Pgv/wlBOf/0hnjO5Ib+84jR+LyBXpveoDEAa5mmoqLG3JyYteswXm77BSJxaankdj3DwK5Y4+eBA99BNYKi/ZXnrqB5oIe7PRRLujX/mer2Qs/+EtA/AptmxI4/67IxSX12baWCsS1SjX3Jom9zOmhmFX+TuHYhIj5fGUKGonx0u2ziQ3427hXHaxcNx56coL/vAWjnuJaL5FddfrT+BdReOP2bXHtaxyRdmDqyswtLhcejX3ltf2L6pTszXBP+4Bl0z/66uTa9AsnrmqU+ZFPhHuMe20fe6Mbav3yrM3fn3o7qfgA2doX3CS5oIG2paXk4EFEXTH/6Kd32BD+pmzYMGnjRv6Oay+Cw0HUTpNLg+vPBW2GUVmvbxwab09dOwKhyCUQET9X7QIaAd+kaPTqE4W/QeH4n+d/mcMHu+DrxHVioeTB6OXMpUcjDW01m+KWvXvk2Tat8vHxrwU6R5J2M6QiK6LZWj2bMubVPfebjkJ0sRfpn1EoV6SxoACiFbV0KVfvY3C9WBYXN2b58r5QXyCUSDTNzaWHDvnMmnUzq29fwFjZcxOMb1yENk5XVF9ABfgmpbKpJNBpJC+uHalvrfou5a3hLmNmhSzkmtpB+PtZwmq9QevrGMo1WViQmU1AKpL5OoZcaCpEuaKpBJ+Bzj1d4evauOZRNO0p5USCS4/cKNeHU2RkyIMP9ltODIZhQhct+vOF195GQJNL9x343rF1xv+46g0HLi/Y6WY9gArwTcq+rC3Ocs8Ho1f4KUJRGOU1+e5RS7htl8iqSD6c+9PMkAegrxKh9LHxayM9Jjhau473mysSSkrrczg7C4u/jn1p5ogHwtzGPhr7ilAgSijYjUZI9bmKxPmRi2OGzXC18fZxDLkt5P4w97GkS29xzaO0qBuUmqbR3tMQyge7sNlfKRRK/8BY2gg6LI57g4DLCztXfHLVbqECfJPCBrInXoL0Lp6w7sWZX94e/jeVlsvN26ZtqVVyT2j2ZG7OqkyeE/qQzqhrVNXeN+b5l2dtnh58z/a0j7OrThMb8J/E12O8b3103Csyifzj46tqWrjnkd8mv5lafnxu2F9X3fb5kklvQucaWrm503WtlWY5N0zHNS0DVGHPz/xS69pQVWlbSbXno7RoGslTZML2tE/cbIctmbSBCvAAUnb06LnNm7nKNdFzD3qN5viyZceXL6/NzLwQH882GY2HFi82aHo/+RrG+uPVVzHW3oULVfX1XCvlEgI7t/5ccr/fYBfe77Dub1fQSViDnUG+IH/HSVgUU26eSVjXzKmNG72mTiXvCl8bPfcAqa7Pzo5YvBiFpuLi0EWLVHV1kOTbvvqKs+gDMr74QmpnF3TPPVx9qNHrk7B4jG1N+oYLuAbi6kMfRiRhs3H1+JVimgt6sDPIF+QfqMTRQ4WbZEH+6yFn61ZNY2PODz9cTEjwnj697ty502+/XbhrV9WpU0V795YdOZK9dav3rbfWZWUlvfZawY4dlg4Ojfn5p999N//XX3WtrYrwcPQNXrCgPD4+/5df3MePR9B5ISEBHjwmTIhfsaL00CH4qc/Kkjk7J61bp29raywsxKB6tVrT1CQQi6tTU6tOn07btMk9NhZKiRFNncMDwmXY16SleUycWJ2WdvLVV4v37XOKiPjjlVc82tNXwa21h0fK+vWmltzhWViUHj5s6+fXd4+r+5reygXdEXZ5Bq3KqOuP3O/9AcMIHTyvan4ZvQVNuS6MRgO9iUK5ZqCCDXl5/rffPuXddxtyc/UqlWNo6IT166e89x5C1cj/+7/olSu1SqVOqazLzBRbW0//9FOH4cPzfvkFBohfqy7lCcndtk1ZXj76hRdQhQoOv+++ye+8c/bTT4MWLJj01lv2gYGKiAh8yr28xr/++sglS+Te3rGvvoqoFG4lNja3rF7tM3s2RmyrrjZzXpOR4TNr1uS33647fx47XLBz56hnnpn24YdWbm423t7NZWWa5mZ0lHt6mlmCiqSkhBdfxD8SXFiQFooZ7I3oG+W14Ku6+UygAky5LuLydzz/S3/lkqXccCgrKpwiI+2DgnAZx4jFjEiU9e23R5YsiV+5srW6OuOLLzK//HL088/LXFxqz50Lf/xxRiAoOXAAknxyzRq0xKxaBQ8CiaTs6NGQhx7iHTqOGGE0GBCtusWyWb7ZJJchIXyeEKLZJGEI77apqAhxakfnxBuE1srVFfaQ9jPvvZf1zTdCiQRBbWNBQe6PP0LmW6uqzCwB1Hrkk0+OWb4c/kkLxRyhSODg1cMpS4MZdgFEO+733nPonwWFQhkwII3y9jucF0+eVISGkiULp3300fCFCyGZ49aujVq6lH24a5InWVVfH/bII9gU/ve/S+3t4cF93Dj32NjC3ezce1ZrR4xAATqKXiTXdE16upWLS2tFBaQRWshmkHZxYUWRd3up0NE58UYKBq0W1wq3fvYZu25j+0qLF0+cqEhO9p0718wSBTBsxgzrPrt/e8PASGSIg4e0BrOPfh088X+u3mOoAFMolAGjNiMDIWPcsmUFv/4a8cQTMoUCEvjHyy9fOHEC0nXkqaeOL1tWnZrKLmAgFpM8yT4zZ6Z/9hls8GNoX1NIERY24qGHsrZsgehCa8kiEBK5HBHq0aefLti1y3nUKPStz8mxDw7GJpmjY2Ne3tmPP+bd8nmYzZzz3kie6obcXDg89txz/nfeCWMbb+/yuLjRS5dC5s0sUYCiI4JHgXJFBFb2+OEqQ472R7/dL7rQFXQW9GBnkM+CpnQPnQU9eEjdtAmx8vVMtzYjb/t2qGzE4sVc/Qal72ZBX45RX1tqVHMvQw4ZyMQry8sW9ug5NAKmUCg3OAgzTq5Zg/gVoTDXdN00l5YW7NxJ1jWi9AaM0NHraicxDTBQXzu3a1ZfQAWYQqHc4DAME7tmzdQPPhCIem3CrY2398yvv+5FhxQLRjCUNJio7/XdOafvAQ92Bvl7wJTuCRTHWlpalpWV/fTTT1FRUUVFRZWVlc3NzXFxcbW1tVZWVvX19SkpKRcuXDh79qyXl1ddXd2+ffuqq6vRgirKVVVVBoMBZuiIQnx8vFAoNPN2USQauu8BUwY5ffcecCcwjEBmY9SqLPRarmVw0hvqC+gz4MEOfQY8pFk1YXNubq6np2deXp6rq6uNjY1arZZKpfgMCQnBv77du3fPmzcPIRqkFJZBQUHl5eWjR4/eu3fvjBkz9uzZc+edd8JPYWEhBBvMnDkTumvmzVoul4jFSqVSp9PZ2dnhE+0ODg4QeLIb8AkzJycnlMko+BQIBH5+fvn5+YGBgenp6ZGR3PJWDQ0N8ADjqyqYdsSeNDU1ubtzSy+b2pCq6a6KRCJ8ymQydHF2di4oKAgODsZe+fv7NzY2mnakDAhQiP6eoGw0sM+DNVyu2UFHL6kvoLegKZQ+BBqjac8zjHC2uLiYlEF2dnZCQgLiWkgvQAtvCQVCfAxpFIvFYWFhCHbREe2pqakRERHE2MxbXW0tXEHAEEZDyGtqas6fP49wGbqLUS5evAgNO336NEQdjRBvdMEnJDk5ORkF+IRU8wPBFTxcbcG03NLSgnFBayv7HWpqA1A13VWylXRJTEzE5QV2MisrC1XY8NcQlIFiAF4PYgRCxTB2XvQgfDdJIBA6eveK+gIqwBRKH4IYjkgIRC4qKgoqSNqHDx8+YcIEBKlCIff2Am+JyA8RKsQJZcSm8+fPT0tLQzk2NhZ6SSTNzBvBtNHW1hYeEHnDAwQYWovQGTJcVlZGjAFUvKqqSqVSoWw6UPdotey9QXzi+oC0dAqOAgfYlXx2uv+kC3a1rq5OIpGMGzcOOk1v0d2kMIzA3l1g29NlhfoHRiwVOfn24lNqKsAUSh+iVqtHjx5NyhA8qAspE6BDISEhu3fvRrQH8eMt3d3dIbTQocOHDx8/fhx6jEaRSDR58uQjR44QTeroDfCNkLecnJz4+Hi4RWyN6BlDwKGbmxuxJERHRyMAVSqVpgN1g7e3d2lpKVwVFhaizLV2BuJ4mJGQulM67j/pgvBXoVCgipMTExOTkZFBtlJuQgTWDmy4KRgEM93w5yiVCxW+FleT6vmK0GfAgx36DHhI0z/vAVMoNzJ6naGp0tDW3P48eiAQCIS2Lj1cY/+qoBEwhUKhUAYxbL5oT6Gj5wAs28AwAksbkbN/X6gvoBHw4Ae/oME3E4HSU+ivj0LpJQx6Q1O1oa3Bol9kixFJBDZOjMyOq/cBVIApFAqFMnTQaw3NtX0qw6z0yhWMFaS3b6+eqQBTKBQKZagBGW6pM7Q1WhgNvabEDMOIpAJrh36QXgIVYAqFQqEMTSBg6hajqtnY1myEEl8j0F0xI7NjZLaIfbm2foEKMIVCoVCGOEaDUa00alVGrdqoUbLC1p20Mex/QjEjsbYQSxipNQJfbkv/QgWYQqFQKDcURr2WzSaNHyicXse1MgwjEFoIRBYCISOWWjAD/xIQFWAKhUKhUAYA+h4whUKhUCgDABVgCoVCoVAGACrAFAqFQqEMAFSAKRQKhUIZAKgAUygUCoXS71hY/D8PArk84vm21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9" name="object 13">
            <a:extLst>
              <a:ext uri="{FF2B5EF4-FFF2-40B4-BE49-F238E27FC236}">
                <a16:creationId xmlns:a16="http://schemas.microsoft.com/office/drawing/2014/main" id="{817C057D-85A6-4734-8C4A-89BE67072EA1}"/>
              </a:ext>
            </a:extLst>
          </p:cNvPr>
          <p:cNvSpPr txBox="1"/>
          <p:nvPr/>
        </p:nvSpPr>
        <p:spPr>
          <a:xfrm>
            <a:off x="3967353" y="2186188"/>
            <a:ext cx="3242119" cy="1628010"/>
          </a:xfrm>
          <a:prstGeom prst="rect">
            <a:avLst/>
          </a:prstGeom>
        </p:spPr>
        <p:txBody>
          <a:bodyPr vert="horz" wrap="square" lIns="0" tIns="12065" rIns="0" bIns="0" rtlCol="0" anchor="t">
            <a:spAutoFit/>
          </a:bodyPr>
          <a:lstStyle/>
          <a:p>
            <a:pPr algn="just"/>
            <a:r>
              <a:rPr lang="nb-NO" sz="1050" dirty="0"/>
              <a:t>Inspirert av erfaringene fra Kristiansand og Stavanger valgte vi å inkludere fire lokalområder i studien for kunne ta ut potensialet for sammenlikning av ulike områder som ligger i verktøyet. Tanken var at et komparativt element ville gi dypere innsikt og rikere forståelse for de ulike faktorene som stedskompasset løfter fram. Vi ønsket også å teste ut muligheten for dialogbaserte vandringer i lokalsamfunnet, i tillegg til survey og fokusgrupper. Her ligger et uutnyttet potensial, og vi ønsket å se om det ville gi en annen type innsikt enn vi fikk i Stavanger og Kristiansand.</a:t>
            </a:r>
            <a:endParaRPr lang="nb-NO" sz="1050" dirty="0">
              <a:cs typeface="Calibri"/>
            </a:endParaRPr>
          </a:p>
        </p:txBody>
      </p:sp>
      <p:sp>
        <p:nvSpPr>
          <p:cNvPr id="11" name="TekstSylinder 10">
            <a:extLst>
              <a:ext uri="{FF2B5EF4-FFF2-40B4-BE49-F238E27FC236}">
                <a16:creationId xmlns:a16="http://schemas.microsoft.com/office/drawing/2014/main" id="{884A7721-D83F-413C-8C67-C744F2AD9664}"/>
              </a:ext>
            </a:extLst>
          </p:cNvPr>
          <p:cNvSpPr txBox="1"/>
          <p:nvPr/>
        </p:nvSpPr>
        <p:spPr>
          <a:xfrm>
            <a:off x="3967353" y="841742"/>
            <a:ext cx="3382947" cy="276999"/>
          </a:xfrm>
          <a:prstGeom prst="rect">
            <a:avLst/>
          </a:prstGeom>
          <a:noFill/>
        </p:spPr>
        <p:txBody>
          <a:bodyPr wrap="square" rtlCol="0">
            <a:spAutoFit/>
          </a:bodyPr>
          <a:lstStyle/>
          <a:p>
            <a:r>
              <a:rPr lang="nb-NO" sz="1200" b="1" dirty="0">
                <a:solidFill>
                  <a:schemeClr val="accent2">
                    <a:lumMod val="75000"/>
                  </a:schemeClr>
                </a:solidFill>
              </a:rPr>
              <a:t>Produktinnovasjon: Uttesting av Stedskompasset</a:t>
            </a:r>
            <a:r>
              <a:rPr lang="nb-NO" sz="1200" dirty="0">
                <a:solidFill>
                  <a:schemeClr val="accent2">
                    <a:lumMod val="75000"/>
                  </a:schemeClr>
                </a:solidFill>
              </a:rPr>
              <a:t> </a:t>
            </a:r>
          </a:p>
        </p:txBody>
      </p:sp>
      <p:sp>
        <p:nvSpPr>
          <p:cNvPr id="2" name="TekstSylinder 1">
            <a:extLst>
              <a:ext uri="{FF2B5EF4-FFF2-40B4-BE49-F238E27FC236}">
                <a16:creationId xmlns:a16="http://schemas.microsoft.com/office/drawing/2014/main" id="{E5BD7815-F607-5161-8733-3DE4F5E51B1F}"/>
              </a:ext>
            </a:extLst>
          </p:cNvPr>
          <p:cNvSpPr txBox="1"/>
          <p:nvPr/>
        </p:nvSpPr>
        <p:spPr>
          <a:xfrm>
            <a:off x="3922439" y="5831191"/>
            <a:ext cx="3312710" cy="4416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b-NO" sz="1050" b="1" i="1" dirty="0">
                <a:solidFill>
                  <a:schemeClr val="accent2">
                    <a:lumMod val="60000"/>
                    <a:lumOff val="40000"/>
                  </a:schemeClr>
                </a:solidFill>
              </a:rPr>
              <a:t>Spørreskjemaundersøkelsen – </a:t>
            </a:r>
            <a:br>
              <a:rPr lang="nb-NO" sz="1050" b="1" i="1" dirty="0">
                <a:solidFill>
                  <a:schemeClr val="accent2">
                    <a:lumMod val="60000"/>
                    <a:lumOff val="40000"/>
                  </a:schemeClr>
                </a:solidFill>
              </a:rPr>
            </a:br>
            <a:r>
              <a:rPr lang="nb-NO" sz="1050" b="1" i="1" dirty="0">
                <a:solidFill>
                  <a:schemeClr val="accent2">
                    <a:lumMod val="60000"/>
                    <a:lumOff val="40000"/>
                  </a:schemeClr>
                </a:solidFill>
              </a:rPr>
              <a:t>justeringer og utsendelse</a:t>
            </a:r>
            <a:endParaRPr lang="nb-NO" sz="1050" i="1" dirty="0">
              <a:solidFill>
                <a:schemeClr val="accent2">
                  <a:lumMod val="60000"/>
                  <a:lumOff val="40000"/>
                </a:schemeClr>
              </a:solidFill>
            </a:endParaRPr>
          </a:p>
          <a:p>
            <a:pPr algn="just">
              <a:lnSpc>
                <a:spcPct val="107000"/>
              </a:lnSpc>
              <a:spcAft>
                <a:spcPts val="800"/>
              </a:spcAft>
            </a:pPr>
            <a:r>
              <a:rPr lang="nb-NO" sz="1050" dirty="0">
                <a:ea typeface="Calibri" panose="020F0502020204030204" pitchFamily="34" charset="0"/>
                <a:cs typeface="Times New Roman" panose="02020603050405020304" pitchFamily="18" charset="0"/>
              </a:rPr>
              <a:t>B</a:t>
            </a:r>
            <a:r>
              <a:rPr lang="nb-NO" sz="1050" dirty="0">
                <a:effectLst/>
                <a:ea typeface="Calibri" panose="020F0502020204030204" pitchFamily="34" charset="0"/>
                <a:cs typeface="Times New Roman" panose="02020603050405020304" pitchFamily="18" charset="0"/>
              </a:rPr>
              <a:t>asert på erfaringene i Kristiansand og Stavanger reviderte vi spørreskjemaet igjen, både for å forbedre språkbruken og innholdet i spørsmålene. Den viktigste revisjonen gjaldt spørsmålet om arbeidsmuligheter. Vi bestemte oss for å vurdere tilgangen til arbeidsmuligheter </a:t>
            </a:r>
            <a:r>
              <a:rPr lang="nb-NO" sz="1050" i="1" dirty="0">
                <a:effectLst/>
                <a:ea typeface="Calibri" panose="020F0502020204030204" pitchFamily="34" charset="0"/>
                <a:cs typeface="Times New Roman" panose="02020603050405020304" pitchFamily="18" charset="0"/>
              </a:rPr>
              <a:t>fra</a:t>
            </a:r>
            <a:r>
              <a:rPr lang="nb-NO" sz="1050" dirty="0">
                <a:effectLst/>
                <a:ea typeface="Calibri" panose="020F0502020204030204" pitchFamily="34" charset="0"/>
                <a:cs typeface="Times New Roman" panose="02020603050405020304" pitchFamily="18" charset="0"/>
              </a:rPr>
              <a:t> lokalområdet og ikke </a:t>
            </a:r>
            <a:r>
              <a:rPr lang="nb-NO" sz="1050" i="1" dirty="0">
                <a:effectLst/>
                <a:ea typeface="Calibri" panose="020F0502020204030204" pitchFamily="34" charset="0"/>
                <a:cs typeface="Times New Roman" panose="02020603050405020304" pitchFamily="18" charset="0"/>
              </a:rPr>
              <a:t>innenfor</a:t>
            </a:r>
            <a:r>
              <a:rPr lang="nb-NO" sz="1050" dirty="0">
                <a:effectLst/>
                <a:ea typeface="Calibri" panose="020F0502020204030204" pitchFamily="34" charset="0"/>
                <a:cs typeface="Times New Roman" panose="02020603050405020304" pitchFamily="18" charset="0"/>
              </a:rPr>
              <a:t> lokalområdet, fordi vi har erfart at det er lite sannsynlig og heller ikke veldig viktig at arbeidsplassen ligger i umiddelbar nærhet til hjemmet.  </a:t>
            </a:r>
            <a:r>
              <a:rPr lang="nb-NO" sz="1050" dirty="0">
                <a:ea typeface="Calibri" panose="020F0502020204030204" pitchFamily="34" charset="0"/>
                <a:cs typeface="Times New Roman" panose="02020603050405020304" pitchFamily="18" charset="0"/>
              </a:rPr>
              <a:t>Spørsmålet ble revidert til:</a:t>
            </a:r>
            <a:r>
              <a:rPr lang="nb-NO" sz="1050" dirty="0">
                <a:effectLst/>
                <a:ea typeface="Calibri" panose="020F0502020204030204" pitchFamily="34" charset="0"/>
                <a:cs typeface="Times New Roman" panose="02020603050405020304" pitchFamily="18" charset="0"/>
              </a:rPr>
              <a:t> «Synes du det er god tilgang fra ditt nærområde til arbeidsplasser og jobbmuligheter?» </a:t>
            </a:r>
          </a:p>
          <a:p>
            <a:pPr algn="just">
              <a:lnSpc>
                <a:spcPct val="107000"/>
              </a:lnSpc>
              <a:spcAft>
                <a:spcPts val="800"/>
              </a:spcAft>
            </a:pPr>
            <a:r>
              <a:rPr lang="nb-NO" sz="1050" dirty="0">
                <a:effectLst/>
                <a:ea typeface="Calibri" panose="020F0502020204030204" pitchFamily="34" charset="0"/>
                <a:cs typeface="Times New Roman" panose="02020603050405020304" pitchFamily="18" charset="0"/>
              </a:rPr>
              <a:t>Vi reviderte også  spørsmålet om miljøvennlige reiser. Fra </a:t>
            </a:r>
            <a:r>
              <a:rPr lang="nb-NO" sz="1050" i="1" dirty="0">
                <a:effectLst/>
                <a:ea typeface="Calibri" panose="020F0502020204030204" pitchFamily="34" charset="0"/>
                <a:cs typeface="Times New Roman" panose="02020603050405020304" pitchFamily="18" charset="0"/>
              </a:rPr>
              <a:t>«Hvordan er muligheten for å reise miljøvennlig? (Delebiler, gode gang og sykkelveier, ladestasjoner for elbil, bysykkel)» </a:t>
            </a:r>
            <a:r>
              <a:rPr lang="nb-NO" sz="1050" dirty="0">
                <a:effectLst/>
                <a:ea typeface="Calibri" panose="020F0502020204030204" pitchFamily="34" charset="0"/>
                <a:cs typeface="Times New Roman" panose="02020603050405020304" pitchFamily="18" charset="0"/>
              </a:rPr>
              <a:t>til </a:t>
            </a:r>
            <a:r>
              <a:rPr lang="nb-NO" sz="1050" i="1" dirty="0">
                <a:effectLst/>
                <a:ea typeface="Calibri" panose="020F0502020204030204" pitchFamily="34" charset="0"/>
                <a:cs typeface="Times New Roman" panose="02020603050405020304" pitchFamily="18" charset="0"/>
              </a:rPr>
              <a:t>«Hvordan er muligheten for å reise miljøvennlig fra ditt nærområde? (bruke bil mindre i hverdagen)?»</a:t>
            </a:r>
            <a:r>
              <a:rPr lang="nb-NO" sz="1050" i="1" dirty="0">
                <a:ea typeface="Calibri" panose="020F0502020204030204" pitchFamily="34" charset="0"/>
                <a:cs typeface="Times New Roman" panose="02020603050405020304" pitchFamily="18" charset="0"/>
              </a:rPr>
              <a:t> </a:t>
            </a:r>
            <a:r>
              <a:rPr lang="nb-NO" sz="1050" dirty="0">
                <a:ea typeface="Calibri" panose="020F0502020204030204" pitchFamily="34" charset="0"/>
                <a:cs typeface="Times New Roman" panose="02020603050405020304" pitchFamily="18" charset="0"/>
              </a:rPr>
              <a:t>Denne endringen gjorde at </a:t>
            </a:r>
            <a:r>
              <a:rPr lang="nb-NO" sz="1050" i="1" dirty="0">
                <a:ea typeface="Calibri" panose="020F0502020204030204" pitchFamily="34" charset="0"/>
                <a:cs typeface="Times New Roman" panose="02020603050405020304" pitchFamily="18" charset="0"/>
              </a:rPr>
              <a:t>s</a:t>
            </a:r>
            <a:r>
              <a:rPr lang="nb-NO" sz="1050" dirty="0">
                <a:ea typeface="Calibri" panose="020F0502020204030204" pitchFamily="34" charset="0"/>
                <a:cs typeface="Times New Roman" panose="02020603050405020304" pitchFamily="18" charset="0"/>
              </a:rPr>
              <a:t>pørsmålet inneholder færre komponenter, samtidig som det fokuserer på det viktigste: redusert</a:t>
            </a:r>
            <a:r>
              <a:rPr lang="nb-NO" sz="1050" dirty="0">
                <a:effectLst/>
                <a:ea typeface="Calibri" panose="020F0502020204030204" pitchFamily="34" charset="0"/>
                <a:cs typeface="Times New Roman" panose="02020603050405020304" pitchFamily="18" charset="0"/>
              </a:rPr>
              <a:t> bilbruk </a:t>
            </a:r>
            <a:r>
              <a:rPr lang="nb-NO" sz="1050" dirty="0">
                <a:ea typeface="Calibri" panose="020F0502020204030204" pitchFamily="34" charset="0"/>
                <a:cs typeface="Times New Roman" panose="02020603050405020304" pitchFamily="18" charset="0"/>
              </a:rPr>
              <a:t>for</a:t>
            </a:r>
            <a:r>
              <a:rPr lang="nb-NO" sz="1050" dirty="0">
                <a:effectLst/>
                <a:ea typeface="Calibri" panose="020F0502020204030204" pitchFamily="34" charset="0"/>
                <a:cs typeface="Times New Roman" panose="02020603050405020304" pitchFamily="18" charset="0"/>
              </a:rPr>
              <a:t> å skape mer miljøvennlige reiser.</a:t>
            </a:r>
          </a:p>
          <a:p>
            <a:pPr>
              <a:lnSpc>
                <a:spcPct val="107000"/>
              </a:lnSpc>
              <a:spcAft>
                <a:spcPts val="800"/>
              </a:spcAft>
            </a:pPr>
            <a:r>
              <a:rPr lang="nb-NO" sz="1050" dirty="0">
                <a:ea typeface="Calibri" panose="020F0502020204030204" pitchFamily="34" charset="0"/>
                <a:cs typeface="Times New Roman" panose="02020603050405020304" pitchFamily="18" charset="0"/>
              </a:rPr>
              <a:t>Som i Kristiansand og Stavanger inneholdt skjemaet også åpne spørsmål som ga rom for mer utdypende svar. </a:t>
            </a:r>
            <a:endParaRPr lang="nb-NO" sz="1050" dirty="0">
              <a:effectLst/>
              <a:ea typeface="Calibri" panose="020F0502020204030204" pitchFamily="34" charset="0"/>
              <a:cs typeface="Times New Roman" panose="02020603050405020304" pitchFamily="18" charset="0"/>
            </a:endParaRPr>
          </a:p>
        </p:txBody>
      </p:sp>
      <p:sp>
        <p:nvSpPr>
          <p:cNvPr id="15" name="TekstSylinder 14">
            <a:extLst>
              <a:ext uri="{FF2B5EF4-FFF2-40B4-BE49-F238E27FC236}">
                <a16:creationId xmlns:a16="http://schemas.microsoft.com/office/drawing/2014/main" id="{C92B1109-4521-4BC5-B6C5-31AF33924EB3}"/>
              </a:ext>
            </a:extLst>
          </p:cNvPr>
          <p:cNvSpPr txBox="1"/>
          <p:nvPr/>
        </p:nvSpPr>
        <p:spPr>
          <a:xfrm>
            <a:off x="1073209" y="841742"/>
            <a:ext cx="1824730" cy="276999"/>
          </a:xfrm>
          <a:prstGeom prst="rect">
            <a:avLst/>
          </a:prstGeom>
          <a:noFill/>
        </p:spPr>
        <p:txBody>
          <a:bodyPr wrap="none" rtlCol="0">
            <a:spAutoFit/>
          </a:bodyPr>
          <a:lstStyle/>
          <a:p>
            <a:r>
              <a:rPr lang="nb-NO" sz="1200" b="1" dirty="0">
                <a:solidFill>
                  <a:schemeClr val="accent2">
                    <a:lumMod val="75000"/>
                  </a:schemeClr>
                </a:solidFill>
              </a:rPr>
              <a:t>SOSLOKAL I FREDRIKSTAD</a:t>
            </a:r>
            <a:endParaRPr lang="nb-NO" sz="1200" dirty="0">
              <a:solidFill>
                <a:schemeClr val="accent2">
                  <a:lumMod val="75000"/>
                </a:schemeClr>
              </a:solidFill>
            </a:endParaRPr>
          </a:p>
        </p:txBody>
      </p:sp>
      <p:sp>
        <p:nvSpPr>
          <p:cNvPr id="16" name="object 16">
            <a:extLst>
              <a:ext uri="{FF2B5EF4-FFF2-40B4-BE49-F238E27FC236}">
                <a16:creationId xmlns:a16="http://schemas.microsoft.com/office/drawing/2014/main" id="{18685A1B-C47B-41DB-A728-3FF72289EF51}"/>
              </a:ext>
            </a:extLst>
          </p:cNvPr>
          <p:cNvSpPr txBox="1"/>
          <p:nvPr/>
        </p:nvSpPr>
        <p:spPr>
          <a:xfrm>
            <a:off x="417259" y="1155069"/>
            <a:ext cx="3282472" cy="658514"/>
          </a:xfrm>
          <a:prstGeom prst="rect">
            <a:avLst/>
          </a:prstGeom>
        </p:spPr>
        <p:txBody>
          <a:bodyPr vert="horz" wrap="square" lIns="0" tIns="12065" rIns="0" bIns="0" rtlCol="0" anchor="t">
            <a:spAutoFit/>
          </a:bodyPr>
          <a:lstStyle/>
          <a:p>
            <a:pPr marL="12700" algn="just">
              <a:spcBef>
                <a:spcPts val="95"/>
              </a:spcBef>
            </a:pPr>
            <a:r>
              <a:rPr lang="nb-NO" sz="1050" dirty="0"/>
              <a:t>Innovasjonene i Fredrikstad ble gjennomført i sentrumsområdet, bestående av fire lokalområder: Holmen/</a:t>
            </a:r>
            <a:r>
              <a:rPr lang="nb-NO" sz="1050" dirty="0" err="1"/>
              <a:t>Seut</a:t>
            </a:r>
            <a:r>
              <a:rPr lang="nb-NO" sz="1050" dirty="0"/>
              <a:t> (1), Sentrum vest (2), Sentrum syd (3) og Sentrum øst (4), se kart 1.  </a:t>
            </a:r>
            <a:endParaRPr lang="nb-NO" sz="1050" dirty="0">
              <a:highlight>
                <a:srgbClr val="FFFF00"/>
              </a:highlight>
            </a:endParaRPr>
          </a:p>
        </p:txBody>
      </p:sp>
      <p:sp>
        <p:nvSpPr>
          <p:cNvPr id="20" name="object 4">
            <a:extLst>
              <a:ext uri="{FF2B5EF4-FFF2-40B4-BE49-F238E27FC236}">
                <a16:creationId xmlns:a16="http://schemas.microsoft.com/office/drawing/2014/main" id="{F58362A3-0086-4806-B7FE-E6B7C153B4EE}"/>
              </a:ext>
            </a:extLst>
          </p:cNvPr>
          <p:cNvSpPr/>
          <p:nvPr/>
        </p:nvSpPr>
        <p:spPr>
          <a:xfrm>
            <a:off x="367508" y="10258986"/>
            <a:ext cx="6757954"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21" name="Rett linje 20">
            <a:extLst>
              <a:ext uri="{FF2B5EF4-FFF2-40B4-BE49-F238E27FC236}">
                <a16:creationId xmlns:a16="http://schemas.microsoft.com/office/drawing/2014/main" id="{5B14FCAB-FD72-4350-9E0D-C8B44A2999C1}"/>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4EED2801-0CDA-EECC-C897-50D0F34E8B8F}"/>
              </a:ext>
            </a:extLst>
          </p:cNvPr>
          <p:cNvSpPr txBox="1"/>
          <p:nvPr/>
        </p:nvSpPr>
        <p:spPr>
          <a:xfrm>
            <a:off x="290084" y="5539718"/>
            <a:ext cx="3390979" cy="4939814"/>
          </a:xfrm>
          <a:prstGeom prst="rect">
            <a:avLst/>
          </a:prstGeom>
          <a:noFill/>
        </p:spPr>
        <p:txBody>
          <a:bodyPr wrap="square" rtlCol="0">
            <a:spAutoFit/>
          </a:bodyPr>
          <a:lstStyle/>
          <a:p>
            <a:pPr algn="just"/>
            <a:r>
              <a:rPr lang="nb-NO" sz="1050" dirty="0"/>
              <a:t>Alle områdene ligger tett på Fredrikstad sentrum, og har derfor et bredt utvalg av tjenester og tilbud i umiddelbar nærhet. Denne nærheten skiller dem fra områdene studert i Kristiansand og Stavanger. </a:t>
            </a:r>
          </a:p>
          <a:p>
            <a:pPr algn="just"/>
            <a:endParaRPr lang="nb-NO" sz="1050" dirty="0"/>
          </a:p>
          <a:p>
            <a:pPr algn="just"/>
            <a:r>
              <a:rPr lang="nb-NO" sz="1050" dirty="0"/>
              <a:t>Fredrikstad kommune ønsket å teste ut stedskompasset i sentrumsområdet både fordi det gir rom for å sammenlikne resultater på tvers av ulike nærmiljøsoner – noe vi ikke har gjort tidligere i SOSLOKAL – og fordi Sentrum er pekt ut som et satsingsområde for kommunen. Helseoversikten og levekårskartleggingen viser en opphopning av levekårsutfordringer i Sentrum, og særlig i Holmen/</a:t>
            </a:r>
            <a:r>
              <a:rPr lang="nb-NO" sz="1050" dirty="0" err="1"/>
              <a:t>Seut</a:t>
            </a:r>
            <a:r>
              <a:rPr lang="nb-NO" sz="1050" dirty="0"/>
              <a:t>. Her lever 40 prosent av barna  i en lavinntektshusholdning. I et forsøk på å snu denne situasjonen har kommunen hatt ekstra fokus på Sentrumsområdet, og vil starte en områdesatsing i Holmen/</a:t>
            </a:r>
            <a:r>
              <a:rPr lang="nb-NO" sz="1050" dirty="0" err="1"/>
              <a:t>Seut</a:t>
            </a:r>
            <a:r>
              <a:rPr lang="nb-NO" sz="1050" dirty="0"/>
              <a:t>. </a:t>
            </a:r>
          </a:p>
          <a:p>
            <a:pPr algn="just"/>
            <a:endParaRPr lang="nb-NO" sz="1050" dirty="0"/>
          </a:p>
          <a:p>
            <a:pPr algn="just"/>
            <a:r>
              <a:rPr lang="nb-NO" sz="1050" dirty="0">
                <a:solidFill>
                  <a:srgbClr val="000000"/>
                </a:solidFill>
                <a:ea typeface="Times New Roman" panose="02020603050405020304" pitchFamily="18" charset="0"/>
              </a:rPr>
              <a:t>S</a:t>
            </a:r>
            <a:r>
              <a:rPr lang="nb-NO" sz="1050" dirty="0">
                <a:solidFill>
                  <a:srgbClr val="000000"/>
                </a:solidFill>
                <a:effectLst/>
                <a:ea typeface="Times New Roman" panose="02020603050405020304" pitchFamily="18" charset="0"/>
              </a:rPr>
              <a:t>trategi for områdesatsing og K</a:t>
            </a:r>
            <a:r>
              <a:rPr lang="nb-NO" sz="1050" dirty="0"/>
              <a:t>ommunedelplan for folkehelse og levekår ble utviklet våren 2023, parallelt med </a:t>
            </a:r>
            <a:r>
              <a:rPr lang="nb-NO" sz="1050" dirty="0" err="1"/>
              <a:t>SOSLOKALs</a:t>
            </a:r>
            <a:r>
              <a:rPr lang="nb-NO" sz="1050" dirty="0"/>
              <a:t> aktiviteter (Fredrikstad 2023a, 2023b). Begge er et ledd i å</a:t>
            </a:r>
            <a:r>
              <a:rPr lang="nb-NO" sz="1050" dirty="0">
                <a:solidFill>
                  <a:srgbClr val="000000"/>
                </a:solidFill>
                <a:effectLst/>
                <a:ea typeface="Times New Roman" panose="02020603050405020304" pitchFamily="18" charset="0"/>
              </a:rPr>
              <a:t> realisere kommuneplanens mål om at «Fredrikstad skal være et godt sted å leve, hvor alle kan ta gode valg og oppnå mestring» (Fredrikstad 2018) .</a:t>
            </a:r>
            <a:r>
              <a:rPr lang="nb-NO" sz="1050" dirty="0"/>
              <a:t> For kommunen representerte  SOSLOKAL en ny kilde til innsikt i innbyggernes opplevelse av eget nærområde og ideer til hvordan området kan videreutvikles. Slike kvalitative innsikter fanges ikke opp av statistikk over levekårsforhold, som planer og strategier vanligvis bygger på.</a:t>
            </a:r>
          </a:p>
        </p:txBody>
      </p:sp>
      <p:pic>
        <p:nvPicPr>
          <p:cNvPr id="7" name="Bilde 6">
            <a:extLst>
              <a:ext uri="{FF2B5EF4-FFF2-40B4-BE49-F238E27FC236}">
                <a16:creationId xmlns:a16="http://schemas.microsoft.com/office/drawing/2014/main" id="{AA1AB94F-B802-7360-B600-3465AE5C7C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17" y="2220303"/>
            <a:ext cx="3428314" cy="3208717"/>
          </a:xfrm>
          <a:prstGeom prst="rect">
            <a:avLst/>
          </a:prstGeom>
          <a:noFill/>
          <a:ln>
            <a:noFill/>
          </a:ln>
        </p:spPr>
      </p:pic>
      <p:sp>
        <p:nvSpPr>
          <p:cNvPr id="13" name="TekstSylinder 12">
            <a:extLst>
              <a:ext uri="{FF2B5EF4-FFF2-40B4-BE49-F238E27FC236}">
                <a16:creationId xmlns:a16="http://schemas.microsoft.com/office/drawing/2014/main" id="{B6875374-7E57-AE80-5913-ED3AEFD96BB8}"/>
              </a:ext>
            </a:extLst>
          </p:cNvPr>
          <p:cNvSpPr txBox="1"/>
          <p:nvPr/>
        </p:nvSpPr>
        <p:spPr>
          <a:xfrm>
            <a:off x="271416" y="1929745"/>
            <a:ext cx="2311851" cy="253916"/>
          </a:xfrm>
          <a:prstGeom prst="rect">
            <a:avLst/>
          </a:prstGeom>
          <a:noFill/>
        </p:spPr>
        <p:txBody>
          <a:bodyPr wrap="none" lIns="91440" tIns="45720" rIns="91440" bIns="45720" rtlCol="0" anchor="t">
            <a:spAutoFit/>
          </a:bodyPr>
          <a:lstStyle/>
          <a:p>
            <a:r>
              <a:rPr lang="nb-NO" sz="1050" b="1" dirty="0">
                <a:solidFill>
                  <a:schemeClr val="bg1">
                    <a:lumMod val="50000"/>
                  </a:schemeClr>
                </a:solidFill>
              </a:rPr>
              <a:t>Kart 1: Fredrikstads sentrumsområder</a:t>
            </a:r>
            <a:endParaRPr lang="nb-NO" sz="1050" dirty="0"/>
          </a:p>
        </p:txBody>
      </p:sp>
      <p:sp>
        <p:nvSpPr>
          <p:cNvPr id="12" name="Plassholder for lysbildenummer 11">
            <a:extLst>
              <a:ext uri="{FF2B5EF4-FFF2-40B4-BE49-F238E27FC236}">
                <a16:creationId xmlns:a16="http://schemas.microsoft.com/office/drawing/2014/main" id="{290609F8-BB01-CB18-23B4-CB1018111423}"/>
              </a:ext>
            </a:extLst>
          </p:cNvPr>
          <p:cNvSpPr>
            <a:spLocks noGrp="1"/>
          </p:cNvSpPr>
          <p:nvPr>
            <p:ph type="sldNum" sz="quarter" idx="7"/>
          </p:nvPr>
        </p:nvSpPr>
        <p:spPr/>
        <p:txBody>
          <a:bodyPr/>
          <a:lstStyle/>
          <a:p>
            <a:fld id="{B6F15528-21DE-4FAA-801E-634DDDAF4B2B}" type="slidenum">
              <a:rPr lang="nb-NO" smtClean="0"/>
              <a:t>8</a:t>
            </a:fld>
            <a:endParaRPr lang="nb-NO"/>
          </a:p>
        </p:txBody>
      </p:sp>
    </p:spTree>
    <p:extLst>
      <p:ext uri="{BB962C8B-B14F-4D97-AF65-F5344CB8AC3E}">
        <p14:creationId xmlns:p14="http://schemas.microsoft.com/office/powerpoint/2010/main" val="3329545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78250" y="6077011"/>
            <a:ext cx="45719" cy="4099230"/>
          </a:xfrm>
          <a:custGeom>
            <a:avLst/>
            <a:gdLst/>
            <a:ahLst/>
            <a:cxnLst/>
            <a:rect l="l" t="t" r="r" b="b"/>
            <a:pathLst>
              <a:path h="5041900">
                <a:moveTo>
                  <a:pt x="0" y="0"/>
                </a:moveTo>
                <a:lnTo>
                  <a:pt x="0" y="5041645"/>
                </a:lnTo>
              </a:path>
            </a:pathLst>
          </a:custGeom>
          <a:ln w="12014">
            <a:solidFill>
              <a:srgbClr val="7E7E7E"/>
            </a:solidFill>
            <a:prstDash val="sysDot"/>
          </a:ln>
        </p:spPr>
        <p:txBody>
          <a:bodyPr wrap="square" lIns="0" tIns="0" rIns="0" bIns="0" rtlCol="0"/>
          <a:lstStyle/>
          <a:p>
            <a:endParaRPr/>
          </a:p>
        </p:txBody>
      </p:sp>
      <p:sp>
        <p:nvSpPr>
          <p:cNvPr id="6" name="AutoShape 2" descr="data:image/png;base64,iVBORw0KGgoAAAANSUhEUgAAA4QAAAINCAMAAABRWEGtAAAAAXNSR0IArs4c6QAAAARnQU1BAACxjwv8YQUAAAKmUExURQAAAP7+/p7E5vX5/P7+/v39/V9fX/39/sDZ7/Pz83Wr3P7+/vb6/V+d1v7+/j4+PleX17+/37LQ6mCe1vn7/f7+/sLZ7lqa1f7+/vb29rfH57bI6F+f37XL57fT7UFBQf7+/l+fz1mZ0pC74/7+/lua029vb9jn9f7+/v///6PH54254m6n2l+f1P7+/qTI6P7+/o664lqa1LTJ6Vub1Pn7/f7+/o+74vr8/fr8/v7+/rXJ5rXL5lub1SQkJHqu3bzW7f7+/uXv+LXL55aWlnuv3WWh2HR0dP7+/lub1f7+/peXl////83g8mai2IGy31ub08TExFNTU7TJ5Ofn5wUFBVub1LTL5/7+/rzW7v///4e24JW+5FmZ1Vqa1dzp9r3X7uLt93h4eF+d1bXL51ub1P7+/lmZ03Oq21qa1WOg17PK5K3N6bLM5ZS+45S+5PT4+////woKCnes3LTJ5lqa1LTL5n+x3ury+mqk2Yu44Vqa1Vub1f7+/tbm9P7+/vr6+ujw+bXK5rPK5Vqb1Vub1Wii2KPH53ar3LTJ57TL5hoaGlub1Nra2kdHR63N6u71+lub1LTM51qa1bfT7P///xsbG2ij2GKf1/7+/rXI5f7+/sfc8Wtra7XL6Fub1Vqa1f///5nB5Xyv3bXK50pKSm6m2t7e3rXL57PL51qa1P7+/v///7rV7bTJ5fD2+7TL5/7+/pubm93q9nCo2vH3/P7+/tvp9r6+vlub1f7+/tzq9sbc8f7+/rXL5lua1qjK6P7+/v////z9/m6m2QAAALXK5y0tLVua1XKp2/7+/rXL6P7+/i4uLv///4W04K/P31qb1P7+/tLj8/7+/vX4/NPk9P7+/qGhoZ7E5v7+/lyb1P39/dfn9Ym34ZrB5A8PD7XL56MNNf0AAADidFJOUwCv9P9I+PX4/+f/t///+PggCPH/57/vh1jnIDgIz//4xxAo9vVw8//PYP///xj9/+r/MBiX/9f////yaOef+//v3/+A8P//8/qn5/B47f/5QOv2MOj+r6/v/4D/9lC3///q8/7/+PdY/7/9WPIo///o//76SGDH////92jP/P/p5um/cI/X/PP/YN/83+n3/+h4l+fwCPz9//lQ5u70h4DvEP/61/f/6Y9A94cY/3j/9/bv6///j//s//7//+ufOPOXKP/8/+/66Pvzp5/6MPgQxzjs+/7/p+//6Ejw6//1/bcIy92qAAAACXBIWXMAABcRAAAXEQHKJvM/AAAvtklEQVR4Xu2dj58c5X3fz+C2GELDYYHCSefwo4rr2JiAwLEs2Qbf4QYS47oCycWIFrQlkeQjrDgUgWkiThD3FB0CiUhYcEIOwuhkKl+DKRpQZBxL12LF9RE1bVpqkP6TPs/3+c6P3X322ZnZ2ZvvM/t5v2Bvfjwzmtln3/v8nO8OAAAAAAAAAAAAAAAAAAAAAAAAAAAAAAAAAAAAAABgYGBGMaI4MKHZrRdHVs7MDPFuAEDPGJsZOTyxqtaW4YmR7XARgJ4wOD5ybphV68jw2u2r+TgAQAEMjh/YwnqlZ+7c0SV8PACgC3IJGDI7MTLD5wEA5GFwci3rlJ+53fAQgJxsOj3LIiWZnTg9MnJ0ZmZmkJMZ5nV/6bmJOU7VwKrDaCECkJmZE60+DZ8e6dz1OTQ+cq710B0jY7wfAJCCscPNwxCHDk9m6WYZ2nRggo+MGN4+z3sBAG5mmhqCs2tX5hr6W72yScS5keW8CwDQnv2NnaGHDo/zjjzMT65taFfOHsZIPgBuJg+xLsSWfEVgA4ObGluXJ9A4BKAtg9uTTcG53YXpMnMiWR6uRV8pAFYGjyZLrC2TjUMQXTJ/dAefWDOBuTQAtDKeqIgWWAjGjJ/js2t2o6cUgEaGEj2iw8UWgjFDh+Oydm4lbwQAKAZH4jbbjk28sRcMTsatzmHUSQEI2R+bsWqSt/WKwe1xaXgCw4YAaMbittqq7T2qiCaZPxAVu3NHeRsA/czKWImRBVBQs/wE/4u12iEMV4B+Zz7qkJkdWcAOy7H4n0UHDehvlkStwS0LPJFlJhoROY3RCtDHHGUParML3zgbPMD/NqqkoH9ZHj3ksNDFoGFJWBjO9rpLFgCZjIdjBSUUg4bBqIPmxAJ1CQEgiag2WE4xaBgP26SHSrwIAEph8DR/+ksrBg3zYWGIKinoM+bDAfryS6D9Ya14N28AoB9YHsbSnhAwPLA6fMjpBG8AoPqMhR97GYXPfNhLexrdM6BPWBJWALfzhrIZ3M0XdA4Wgr5gnCeLzu3nDQJYaS6pdg6zZ0AfMMmf9x2i5qnMcOk8DAtB5QkdHBb2LN8QT5+Rdl0AFM1+81EX2Acyzz22OxCZFFSaGW4PShwNgIWgH1jNLS+ZI3KRhaiRgsoyxDM1T/O6NEILt2CkAlSU5TxGL3c0LrRQ6rcEAN0RfsIlj4iH1zjC6wBUiUGesz0suq4XWtjL4KcAlASHVpI+Gj5vxgtnERkYVI7t9NmuHRI/I2XI9OCuwkAFqBhLzAChD2Nw43SlwqvNAGRl0HSMznoRRIIL7bW8CkAl4CASnoSQ4NAbB3gVgArAs7Z9CSAxyF2kM7wOgPeMmQahPxNReGrPDjQLQUUYNL3+cx71N/JEc8R+AhWBG4SCHqTvDHfOoEIKKgE/QniYVz3BzO+pboX0b+/+yC11kdx+2d0f5YsEhXFU1+18ezJhuRmz9+yrIzV/8E/4Iy+Tv/s+XycoirEtXjUIDdyjW83pa5fV68f/6suBSC588BOfr9/yGl8pKIyjXjUIDaZCeqiKFdK76+dfzx95kVz4lfpFfKmgrxkyPaQVHLL/H/+sLtrBIHj0H+qf4osFfQ0HI1UV0slq9ZL+sH6cP+xi+e36R/hiQX9jwuMfmtxRq9Zv+V4kvSBUFdL6LXyxoL/hmT6KaoUE/mb9x/xZl8uKOl8s6HPC39Sf4/WKUK/zJ10wdUgINMsPs4RbeENFgITAE6If8a1c9DVICHxhhp9oqtwwBSQE/rCffyWmYr9nDwmBT0xSXI6KPUwBCYFfbF9Vq1XsxykgIfCMwaOreKkqQELgHVWbww0JASgZSAhAyUBCAEoGEgJQMpDQVxAZqDJAQk9BZKDqAAn9BJGBKgQk9BJEBqoSkNBHEBmoUkBCH0FkoEoBCX0EkYEqRVoJL3576x36/3jNLCl2rfgML7lIler5Ny7gpSSQsBlEBqoUVgmvp17mBh8goSRQf6kUdgl/9mlt4id5VRNpR/sayClh64kgYVogYaVoL2FwPKkNJJQEJKwUDgl36ddbb1IV0+ui6uijb+uK6idJyYvVsjZL63Xx28YxI+71+ghdp9Vl6a4Vv3uTqtpGqcxh+pX2h8n0ws/+GBKmAhJWig4l4fW6ZaidYgnvMPvMmlZI/a/0Ch2kpOGR1ymD1dG76kZpThUdZv6RKJlZaGyIMsjOZiBhpWgv4S4lBBmjpDICNkoYVR2VXlHNlQ7Qe8yRuvjT5zGLlCo6jE/EycwC6dgCsrMZSFgp7BLqqqJ2hKVQFdNWCVWF0hizy9RKDVq7W3/t0+pIXSTqxFSrjVNFh9GJomTGTbQJ0wEJK0X7klBjHNHrrRKqAjJsE/57qoQS+ohdaie1JcnkUMIoFR/GEnIyozskTAckrBSdJCQprCWh2a902rXij8Imod5zgfov0lcRSRinosNYQk6GkjALkLBSuCV0tQkpgV5TNdDn3+B1JdvWb6naaEKnSMJEKn0YnShKhjZhFiBhpXBLqFpyqqTSL5GE5Ileul6t0BbdDKReVOLWX/tfpBodqdPEElKq6DAjXJxMLaB3NCWQsFJ0kJD6aPRaJKGyhccJ1UKdNuhaJsmkiTtewt2xhJQqPIxOFCfTq6rGCgnTAAkrBbLTR5BrlQLZ6SPItUqB7PQR5FqlQHb6CHKtUiA7fQS55h9XPfLSbRue4jenEWSnjyDXPGPpI2v4bbGB7PSR7LnWMBeJhot6Tfpcu3rZS/duOMiHieHIhg2LX7qBL7E7li7bo0749XdePPP6CzYgoY/Ycy0agbUgVsJLFturaELYc+NP+ELz8/7OIHj45ofYOAuQ0EesuUazInYp1xJzLSJ6KKHtn1OkyrVrb1QpN97zzpkzz/AHUgwPnTlz6Xkn1eWt6bI4XBYEJ1/kk9qBhHK5RFfTdEWmBVuuPf8GzfNV+CPhS0eC9R+e4Y+iSF7/7sYguHEpX28e1NfMeXyydkBCoVzykqOaZpfQVEUdgUP0Lpo9qF5MMIQweklwfOu31OJ1+jkzbeuurT94g+PtqS20EB4c/uXzR/9cM51zbeltQXDNE/xBFMsz5wXB49fyJWfnxmD9zXymtkBCkVz7pLrvjdeoapr1Q2rNteOhCqZoag0cQk+qNAQkiaKXqIPVuvLtOrNKMUlo73FOER4cnSQ+f86S8Kr3gvWX8w2J5vWTwZ68VdJlwfqv8Wna47GEVy97acMGTlI2j2948qXuW/ARyw4GwYeOzLPnmnKICkOywjwbRrrpBa1LVCVVWynUiNmln1QzEbrIOqrWmvn4eodGbwoPDv9G588r4dL3gn32zkJxPPRycPASvuxsrAuCjuWgvxJe8uRO3iuHg1/813x13aGraY85q2ltck1XDcOiyRI4RO02AukHVnSF0jxNRj06JCEdQ3ZpucwOjd4UHhz+jc6fV8I1wUnxVdGQRV8PnrqKrzsLS/cE3+VTuPBTwmu/qDbvu+fbZ84s4vsomV+dee68d9U1bSigOExRTWuba8+/EVphDRzCkUXCUCMc10Cnbyth3Objg/lvdP6cEr4UrPekHNQ8dDJYwxeehWXBw3wCJ15K+MiRILhHXhbe947uSeNrzI2upv2Kz9iO9rmmW2osIQkW6hfWIhsCknQsCXVlVlVJTdWTD+a/0fnzSXjtkcDdbS+M+9YH6/jS07P0v6e7SR8lXKxqa/fx9cviofPWB/fmqbckuC1FNa19rmmhyIrQOjaIfTPKKLmoL5XlitqECQlJLLWDjgsljHxTf6Pz55PwtuBDvhdP+HbwOF96elIWhD5KqKqil/LVy+PMxuDxrix8NljfqRy059r1RiOlixGuNXBIa0ASSkMvzRKa3tHrlMtqTfe7hgfHJwnPH/ndiFPCG4L14kbn3Szal70o3BCk6/31T8LFwXrJFZn7TgYbuhjbVdW0FBlnzTU9bmc6TdoFDgnntVFl00hkmnWtEurfLtAJtL71C46Tl3xweNrk+dX+ZpwSPtlxAFsclwYb+OLTcm2wPl2XxVv1r/KbJpeGX7r7ThB0Hngpkyc2dtMufDJ4jM/joudfnaZN2BVOCXcGnYt7YSxaH2Ss4nwn+CUf24Hfq3/Ab5pYvlr/Jt+V4tr/ILguajiTpw3PpKym+S7hDcE+vhOP+GXwCF9+Sm4MnuNDO/Av6rv4TRPLB/Ur+a4Ua1KVFOWSpw3PLE5XTfNdwmd965bRPJd1lGJN2jrbN+vnP8rvmlTerP+Q74pKCpn9oknytOGZnUGq6cz+teQb+WKaeSTSeD14jy8/JY8HaYfRvlf/U9mtwk/Ub/8+35XOPR8a9Jdmza6Qq1NW03yX8N503zWyeCbYyZefkj1B2h7g//vZ+o8elKvhB2/W6x/lm1LsCeQXhKoo3Bjkm2r4bHAPn8KN7xI+5UU2NhMEfPkpCQI+sDO/83t1sZyv/r894eBPgpN81bK5JljGV5yNtNU03yU8EjieMxfLxt5J+MILP//eW+YzL5ArfxrXRf1p0L8Y3MtXnI201TTfJcz08RRDD0tCYTjv1JcG/RPBU3zF2UhbTYOEZQAJiQ2eNOgXBXv4irNxMGU1DRKWASQkdgaePIKWtfnApM02SFgGkJAIAiHPD3Yia34xkFAykJDw5rYgISSEhCUDCSEhJCwZSAgJIWHJQEJICAlLBhJ2LeEVe0+dOnU/r4gAEhKQ0NAPEk7/4wsvHBNlISQkIKGhb6qj05vv5CUBQEICEhr6RsLRu77BSwKAhAQkNHgXGagJ131ue/rUKVUTNYyiJCwDSJgC3yIDNeO4T+1gZOHU2VfMggggIdGj2zoWf/WmgFJ3OKTHEvoWGagZx31OndUSknvT/FcKkJBIdVtTZ3WX2hV72zYnrtjblLetRrUkSSBAQs8iA7WQUsL/9jHaJAVISKSXUNVq2lriv4SeRQZqwXGfieooJCyLgiScdowwVUBCvyIDteC6z7hjBhKWRX4JR0+dor40LeFo2JpQ7QqzdfSub6hlvag30VwMmpOh85u10nlu0oRJTA+5Ea45tV5sS68l9CoyUCt+fjwhIeG6LeWgkUxJGPaqXbFXibXtaa2S2n2/WtQJuJijRKOhUVNnSVD1MvXrHwuTJCRsTF26hD5FBmol1X2azBIEJCQct2XaEkaX39LuaaZJIjJqlOqn5A4bRrWdbU+rV7X1ir0JPaOFhIQNqSVIKIjMdwsJZZNXQqotUi1T968ZCckZhS7fqBBT+6gaqg0LVVT7jp36fXJQHUDWWSRsSA0JG+mNhOKAhITjtpIl4f2m2AvNoQKxRULTF0412GPmQLMxLjyTEjakhoSNQEIr/Sehssw4okXjAYoOEpqdimOn/josAvVp1HaLhInUkLARSGilDyXU+lCdUosWNvE6V0c1yijTL0NoZVskbEwNCRuAhFb6UcIQEo0HHEgiEqhFwkS7Xxt1LJoipc1j50g1KlabUpuX9kBCJ5BQNgVJqKRTGk2dVSoafxISslC084VRlYyM0sP7U39xp/IvOsYsT3NLsyE1JEwACa1AQtMspO4aKtQSEiq3yCvqUNU7ySjqGdUNSy1bmET3x9w/dVYf2pgaEiaAhFb6WUIJQEInkFA2kNA/IKEVSFgukNAJJJQNJPQPSGgFEpYLJHQCCWUDCf0DElqBhOUCCZ1AQtlAQv+AhFYgYblAQieQUDZdS9hhLouNHId0ABI6gYSygYT+AQmtQMIsQMLugIRWIGEWIGF3QEIr/S4hPU4YP5KrFzngYXKRAxwmDlGvp0yAi9HNd47yYg4goRNIKJtCJDTPyScljAMeJhbDAIfxIdOv6GeWzMG/UMvmqeDsQEInkFA2RUhoNGqUUD9H2LQYhayIDyE4mS4YE1EtMgEJnUBC2RQgIccvbJRQvZhHeuPFKMBhfAhBP9JskvET9pmBhE4goWwKkDCMX9hJQvViGn3xIURCQqqx5gASOoGEsilAwjB+YUcJ9YqOWJEIeajjW1AIYUiYHkhopa8lDOMXppDQdL1Eh5gKakN1lCLOZAYSOoGEsilCQvW/7k8h/UzAp/YSalOjQ0w/DEuoFxMxfzMBCZ1AQtkUIiHFL1RKqWLMBCy0ShgFOIwOoX4Y1VKkZMrCqOsmK5DQCSSUTTESGnvigIX2klA3AM0IfXiIjmu4+dW9Jlk0pp8dSOgEEsqmawkLwriaF0joBBLKBhL6ByS0Agm7BRKmBxJagYTdAgnTAwmtQMJygYROIKFsIKF/QEIrkLBcIKETSCgbSOgfkNAKJCwXSOgEEsoGEvoHJLQCCcsFEjqBhLKBhP4BCa1AwnKBhE4goWx6LKEJ8xRBz0/0AEjoBBLKpgAJ9RNMja7F2CTMG1LNASR0Agll072E9GD8tqfbWNgIJCwCSGiljyXMFKUQEhYBJLTSjxKOmgfhKWBFyLSqmBonkxHv1StHuNerOk3b6mtOIKETSCib3BJSsELtGcWXIchHE+kiGfE+EeweJWERQEIr/SfhtqepQCOnwnLN/JKEdizyzJSE0RIkLAJIaKX/JNTqKcg+XSiqhTBoqCoFo7BpSQlVEkhYBJDQSv9JGJeEmqmzp+LiTxeIccR7SFg4kNBKurukD67ptxBDXgnjNiGhi76khLRfrRoJKS0kLApIaCXdXY6qD19UURNCbgm1WYkvFGVe2E8a/p4ER7znW0ZJWBiQ0EqGu+zBR7Ab8kvYAI0Wxh0zRBjx3mzwVUJq/KpLFwQktJLhLvP+BF+P6FpCiritikX1OZ06S0MU6v4aIt4ngt2ThD14B3oo4bS6YvoCkQMktOK+y4aKW9UkVJ9QhbknavRSMadbgbpyykWfSkDB7mmV1vXf4uihhETOX2zrEZDQivMuqVsiysWGGSbl072EEui1hOZX36QACa247rKxM58bTmKAhG3Q2RYV16MoCReeIiVMDmurqpssByFhG8xXJ1uY92cTewQktOK6y2RJeEyYgpCwHfSQpGnfTvNfMUBCK867TLQJIWFv6K2EohrxCkhoxX2Xce8oJOwNxUuYqI5CwnIoVkLJQMI2xB0zkLAceiVhU8gVAUBC/4CEViBhufRSQmGzKxSQ0Iqfd6npuYS6h6PdN8/UWbWniC8mSOgEEsqmeAl5fnb0x9Gi8kJCeUBCK5AwplFC8qwdzp1ZgIROIKFsIKF/QEIrfSzh6OZX9+oHJmh23j/S/BLF/ebPv6LRNtWmCvc2JH+FJDRPVtCzGOGgQGYgoRNIKJvuJbzrF7o4o+mVo1oiW0kY7+Xk1FRUooYS6if2TFTEXEBCJ5BQNt1LmJjbRfHWbBLGe8PkNHWIQpZqCU2gtvwPDEFCJ5BQNt1LSOawcvrhV4uEib0mOUdHjKqjZt1UTPMACZ1AQtkUJKGZ78zNvxYJE3sbnG2SECVhOiChFUgYP3FnlTDaG0rYWBLSSxcxByChE0gom4IkZOU0FgkTe03y1urol1RhGSXKDCR0AgllU5CEibldFgkTe03y5o6ZK3QUqC6AhE4goWwKklDJRq06JR4bx39IwsTeKLlanv5SXBJSmxHV0VRAQiuQUBVmyiIuA2nQ3fwxEsZ7w+Q0r5sKQGoTjmr/8jcKIaETSCibriUsBBIxNjQzkNAJJJSNDAlpMk3YUswBJHQCCWUjQ0LTZjyWu38UEjqBhLKRIaFpM5riMA+Q0AkklI0QCbsEEjqBhLKBhP4BCa1AwnKBhE4goWwgoX9AQiuQsFwgoRNIKJuiJKSYaTzmnp3ujoaEHYCEsulaQp6onVOj7o6OgIROIKFsipKQyC0hAQlTAgmtQEICEi4IkNBK/0rIEQ6NQUajOHqhXqLpoKN3fUMlNA8VJoMbWo7OBSR0Agll062EYVkWaxRHL5xWe8zSqDbNPGHYGNyw5eh8QEInkFA2hUvYHLOJdpjfm7DshoQ5gIRWIGGkUXP0Ql3yKQn1qn7At2k3JMwBJLQCCSONWktCi4QoCbsBElqBhLFG+oUDVaimIPW7JCRM7lZAwhxAQiuQMNIojl647Wld3rWUhA3BDSFhDiChFUgYaRRHLzR7miRsCm4ICXMACa30sYQc2jDSKI5eSHumzjaXhOFuovnonEBCJ5BQNl1LqAozPfIeaxRHL9R7Nr+qi75Em7ApuGHz0fmAhE4goWy6l7AJVinuHm2kw+6cQEInkFA2hUtoCr220Qs77M4JJHQCCWVTuIQdohd2G9zQDiR0AgllU7iE1MpzRC/sMrihHUjoBBLKpngJywASOoGEsoGE/gEJrUDCcoGETiChbCChf0BCK5CwXCChE0gom15KSDNkFgRI6AQSygYS+gcktAIJbUDC3gAJrUBCG5CwN0BCK/0sYSKEoY5gaOKo6XkxrxgJaYqM3ju6+dW90TNMxQIJnUBC2XQtYRzCkJ5PMo/T06JSUkk4dfYVnrY9etcvelUyQkInkFA23UqYCNxknoygZ+XN4rSWcFrvp1SjBc/aTgAJnUBC2RQjoX5K0Cwp6zbfyYu6OsrxK9TGop8hTAIJnUBC2RQjofaLddOlIC9qCafOUotRNxUhYUFAQiv9KyEVghzMIiFhVBJSk9AACQsCElrpXwnjEIZh3BhrdVQDCQsCElrpXwkTIQytHTMcTk0DCQsCElrpXwkTIQwpcoWRjiqh01/S44QmnsWoWmcJzYZigYROIKFsupUwGcKQhDS1T90fc78pJWmwXm+FhAUBCa30r4TZQxjyEYUCCZ1AQtl0K2HmEIaJnprigIROIKFsupUwcwjD0aijpkAgoRNIKJtuJTRNvh7UMDMBCZ1AQtl0LaEIIKETSCgbSOgfkNAKJCwXSOgEEsoGEvoHJLTSzxLSuDwvlwUkdAIJZdO1hOG87VKBhE4goWy6ltAEkikZSOgEEsoGEvoHJLTStxKahyg23xlGUtOh1/QMNp7Gpv5Qis13tom51pqeNmcFEjqBhLLpUsKwJORIatOv6Ebi5juVXHpVtxf1Ji2iWm+NuWZJb3ZkBBI6gYSyKUrCxOTRKOBFXFU1c0vpgfvWmGuW9FmBhE4goWyKkjBRj6RSjTZEk7VNQdcm5polfVYgoRNIKJteSag3b3taF3phvDVNewnj9HmAhE4goWwKlnCUXFNbtFBTZ1UbkCIAc0moaZSwNX0uIKETSCibQiU0MfCNcapqqWuX5hlek4hISmhJnw9I6AQSyqZQCY1xRqqps3+ta5fhpqjbMymhJX0+IKETSCibQiWkUGuqDai3bHv6N/eq2iUVdsdO/VMT6km9NJaELenzAQmdQELZFCqhKtpOndr8qglFOmp+JU2PEaqd1D2jNyQltKXPBSR0Agll07WEIoCETiChbCChf0BCK5CwXCChE0goG0joH5DQCiQsF0joBBLKBhL6ByS0AgnLBRI6gYSygYT+AQmtQMJygYROIKFsupaQf5bJQWL2dq+AhE4goWwgoX9AQiuQ0AEkLBhIaAUSOoCEBQMJrfS3hKMtYQvDuIb6KYlXjIRtYh4WAyR0AgllU4CE+lFBbZ55OJfipnFcQ1qepvAVU2f1s4TawoaYhwUBCZ1AQtkUIKEu1fQz8vSIrlGR4xqaspGizEzrVG1iHnYPJHQCCWVTgIS6jkkC0qIOa8hP7pJzpk1oAlm0iXnYPZDQCSSUTUESkl66ymlsM6KxeVrCMO4hJCwASGgFEmoJdXGow2nHEkYlITUJDZCwWyChlb6X0NQ81TLVRlm01uqoBhJ2CyS00tcSar1MSXfF3t80srFocceM6bQhIGG3QEIr/SzhXb/QHaNsnRkKDEUjNae/pMcJp85SUanWIWG3QEIr/Szh5juVelzOHeOFUDTdH3P/FRTSkAbrdTEJCbsFElrpYwkbSPS/LCiQ0AkklE2xEnJX6YIDCZ1AQtkUKmGi+2VhgYROIKFsCpXQ/CBvCUBCJ5BQNoVKWBqQ0AkklA0k9A9IaAUSlgskdAIJZQMJ/QMSWoGE5QIJnUBC2UBC/4CEViBhuUBCJ5BQNpDQPyChFUhYLpDQCSSUTY8lHKUIbBHmufsYWm9KkwdI6AQSyqYACSl+TBuPbBImnrKHhHmAhFb6WUKKcbjt6VQiWSUsAEjoBBLKpmsJMz05AQmLABJa6UcJR83z9BxSzTBtohqaJb1gLDumNtPz9HpVpwmrr7TbvNz1DXNCPm02IKETSCib3BIqWYwuFGCbIB9NuBkKQ/rrHzOCTauS74q9kZPNJSG/qNOoRP8mjOSdCUjoBBLKJq+E256mAo2cCss1E1xNOxZ5RoLFSy4J9UYTui0+KC2Q0AkklE1eCSluE9unC0W1wGFGdSkYRl9L+ET9Ny4JdcLwNSxb0wIJnUBC2eSVMC4JNVNnVREWyqULRLUhagQaIGFhQEIr/Sdh3CYkdNGXlJD2q1VjFaWFhEUBCa30oYTarEQHijIv7Cc1kfCNjNoqUzdFSVgYkNBKP0rYAPVoxh0zhI7yq60yGyBhYUBCK30s4dRZ7Q1NPaNQ96Tj1F/cqVxTa9oqs+VsJGFiCCL2L9TPvEJCF5DQSh9LqJSJGofUW0PFnG4F6sopWaV7Uje/qoPhG8n0uv7L6/FL9AoJXUBCK/0soQQgoRNIKBtI6B+Q0AokLBdI6AQSygYS+gcktAIJywUSOoGEsoGE/gEJrUDCcoGETiChbCChf0BCK5CwXCChE0goG0joH5DQCiQsF0joBBLKBhL6ByS0AgnLBRI6gYSygYT+AQmtQMJygYROIKFsIKF/QEIrfS/hn33hv/zPukhuv+juv+fbaQESSgYSEqlv6wtv8UdeJn/3l3xDTUBCyUBCIu1tfa9eP/5//iQQyZcf/Lf1+ue+z3fUCCSUDCQkUt7WF+rnf8AfeZH8yVfq/5vvqBFIKBlISKS7rb95qy7awSD48efrv8G31AAklAwkJNLd1s/rx/nDLpbfrn+Eb6kBSCgZSEiku60H6g/yZ10sX65/jm+pAUgoGUhIpLutz9Yv5M+6XOp1vqUGIKFkICGR7rbqdf6kCwYS+gckJCChSCChFUgoHEjoH5CQgIQigYRWIKFwIKF/QEICEooEElqBhMKBhBn4nZ8/8B956rswbr/s7o/yPbUCCYUDCdMj/ZEY+2R8SCgeSJga/UjMX32Z3zdhXPjgJz5fv+U1vq0mIKFwIGFafl4//3p+00Ry4VfqF/FtNQEJhQMJU/I3b9VFOxgEj/5D/VN8X41AQuFAwpT4+0gMJJQOJEzJP5deEKoKaf0Wvq9GIKFwIGFKPlv/Mb9lcllhzUxIKB1ImBJ/MxMSSgcSpgQSlgAk9A9IyPfVSEUl3BM8w8lcQMIFBhLyfTVSUQnfC37FyVz4LOEivgevWA8JbVRUwtuCFzmZC3u+Xfz21jt4sQc8/8YFmf4Fe77tDJ7ge/CKjZDQRkUlXBx8m5O5aMq363/2af3HBwk3BGf4HnxiUbCHrz8tkFA2TgnXBV/nZC7sEhJmObnFQp7dWsIs2PPttuByvgefeCJ4nK8/LZBQNk4Jlx4JHuJ0DvyVcHHwDt+DT7wY3MvXn5YM1W5IWAJOCQfuDS7ldA7sEqrK4qNv6+e//h29flLtMH+CXSt+96a6cui4WteVSrP7+IrPsFu8X+9Y8ZnW3fo8P/vjqDoanXXrD97Q5zMJaFMCe769HzzM9+AT9wTP8vWnJUO122MJU5UYInE38tcF+zr3H7aV8A5e5tf6dcGtN2nJ6rR+XC3qbbw7ISHtv/ht7a3+v2m3OQ9Zqv+F+KwqxS46X7gpgT3fVEnvYc/MvuBqvv60ZKh2eyzhU8F9fBO+4S4JBx5PURSmk5CkUqWcNiUS5Pk3LJaZ/abUUzTtNufRkul/IXFWnSxOoDclaJNvtwXP8U34w5lgJ199atJ1sBEeS+hnN5vimQ45ui7Y+DonbUs6CW+9SRVStEi6GExxR+sJCWld1UONhU27jZzGtq13JM6qE+jzxZsStMm3dcFJ70YKXw4W89Wn5v3gZT64Ix5L+MXgZr4Jz3g9eI9voQ33Bic7zZpJK6Fu3OmaJksYtvY4UbOEaotuE7bsNhXNWMLorLGE4aYEbfItVUkvixeDPVfxxacmQ7XbYwmfDT7km/CMm4M1fAttWPp48HCH9m6WklATlnRqv6Mk1Nx6k9rYtJuSJCSMzhpLGG5K0E7CdcGf+9UqXPRusIyvPQO3pf6u8VjCnwT7+CY847HgO3wL7bhkZ3DSXSNNJ6GRR2MkoxItISFJZLpYzAk0elfTbjqEl7bekThrKGG8KUE7CQfWBO961af2WLBzKV96BlJ1sBEeSziwM9UsS3EsWh9cy3fQlkseDzY6uy8cEpq6o3k1PZdqo5GM+mSO6+ponIg6PXm/Ttl0Dt7d0DsanzWUMN6UoK2EV+0Mfsn34QPfDQ7ewFeeidTVbp8lXBycx3fhFS92ahJqrloTBO86JpE2S0hNsq2PakWUEFoz86p30DZjqW67XXBcbY8TrfijtyMJ9Tolb94dLZGE8VkjCaNNCdpKOHD1weAxb8rC7wbB+3zd2VgXrE9X7fZZwhuC9Wme+pHGw+kaGI/sCYKTH7Yr633ON8X7B4OH/WgXLnosCB7hq87KmuDhVBXSgjLTfEGG0BckcbzpyzEXbTNzTfAY34ZH3Bw8la6BsXTZTrr9k/TahOcSDtywM9joQx/p194NDq7ja86Mqnan+oDmykxdaanrRkBEORJefcS/ocIn/jxIn6k3LN5whN+EJnyXcOCqDerrRfpU7l99PQh25moPGm44ElyToizMJ6FuQFBTPKQcCVWrcKNnU6AWPZymRdgZ7yUcGPhDVdBvvOZyqS2KRV/7UNVBDr6Uo1805v0jwcudbzC/hKYDjWkn4S7dZu+W9pm5dINnnd26t7tj12gaKiDhwMCypyjd+n30RxIbzSXteTLzGH0TP9kT7Os4S687CWk0V/ePGwnNFH0t4X/iyfUkYTjBPpzJnxVHZqpatycNfGLRNcGRLmo3CSoh4cDAJcvufZxTS2PnhsVFZNW16v5c3dya/BJqAWlCvq5zkoTRFH2akn996Ftizr0+LjuuzLxENfC9GS184uHgSL7e7hYqImE/oLu5N97jqnbnk5A6ZlThRkNE4Wwm2kXDwaa5yO1BM4yka6iJmfyZcGbmVe8F69/xY0Lw5fu6auU3AAn9YemzXO3eSH9ayV8S3nqT1k0Xeer/SEIzfYJqqZRKp9NG6kS8ITPuzFx6YxDsu1m+hl97OQjeK6Q9qIGEXnH1sg2Oand+CemVGobKP5IwmqLfJCGVmz2TUDV+N6hEjz0n+OnCJy6/R30L7vxDvuACgIQVogsJdVtPyfcDPXdXS8gixhLSK5eEml5JODCw7j2T0jquXTZ8UU8t66qzuwlIWCG6LAnVy3/Wf7SA1PliJKT93CZsnsmfnTSZedUjt+nyUCjv3bvsEr7QgoCEFSK/hNQmVIrRtF0tYTxFn3tHuQSM59z3UMJ+AxJWiHwSUivPFHDHyTWqikZT9Hdt/ZZaDGuhSseGmfyZQWa2AgkrRNeZacbrewoysxVIWCG6zUyqg/YYZGYrkLBCdJuZeauYWUBmtgIJKwQy00+QbxUCmeknyLcKgcz0E+RbhUBm+skD9a/yuyOXFci3dEBCP7my/gG/O2J5tP5NvljgBhL6yX+t7+J3RywP1i/iiwVuIKGf/Eb98z/mt0coH99a/yFfLHADCT3lovqboluFHz9e/9xf8rUCN5DQU167vf6jBx/ld0gcH7/+K/UH/p4vFXQAEvrKa1fSNHqRrFD/fw4OpgUS+ssfXPaA+cwL5LKffp+vEnQEEgJQMpAQgJKBhACUDCQEoGQgIQAlAwkBKBnMxgegZP6l/Nn4X8VsfFBpfip/Nv4H9Sv5YgGoIp+qny92AiLzJmbjg2pzWf1PZbcKP1G/HTOgQKV57f/Vf/SgXA0/eLNe/yhfKgAV5W8Fz8Y/X/1/OxwE1eduwbPxr8RsfAAAAAAUz+DKw7wEACiB+aOrarUlvAIAWHDG52qKYV4DACw4y2e1hLX9vAoAWHC2k4QoCgEojUHVJFSs5FUAwIJjisJVg7wKAFhwhsnC7bwGAFhw9pOEq5bzKgBgwdlCFp7mNeA92zfxAvCG1SRhDTlXDWYO1ea8qdbM41PHrCUJ/ck50J4hykxPqjVDh+d28GLfM0TTZmrneBV4zCRlpRezL2b098UsrwDOuUlelcfqGV4AnThHWblqnlelMjhpeuVrvA4GTtP7IbRCOjayozbCy6ATQ2Yi4m5elcnyETNHRIFGUMi8eU8EVkiHth/SVwYJU2NmX9RE1x1muBhUDPEmMDBj3hFhQ/bzKyfMdUHCDJghp0Oy50CtDItCNDRiDpu3ZJxXRTBPhSABCdMzZiqkB3hVJstDCUV94kpm0HzgZ1fzuggGD9BFKSBhBkbMeya5h3QwrOII7g0sgdXm+3OHrIbyCbooSJiJQdPimhvjdYFwxWsHnt9p5Kh5X7ZIakvw2AkkzMYS86bJbRaa+cq1tQObdiBnGzATZyTNtuC8UiCrMsHV+LW8Kg1utR6aV6W24OK6DAZNt1rtKK+XzrjJq1lVJ4WEmQibXDIfUOMOt1n4Z2FeVdE1QtrKq81sOnU5Sw5BwmyEWSlyAICrXOiSscKTSGW8PeHF6G/zQVGdtj4wZt69VQLHwnk2AaLdtmGJqQBKsHCIv8tlD3fJhdvTw+ImkY6bCxPVASgLfofKb0zM88SmE7wOssK93dIs5Ib+HKartWclvUWl94QM8WQZPF6VHzMrv3ZOVJHDDmK2mpNwkkqpFoZ9MqizdEHY2y3JwtBBdMq42W3epjIbY/s5q+Q1aLwinJ8px8LQQXR2d4KnHtbWlqUAd5/BwW4JKxRSBu1DB9HZ1plwstihckZTw6JYVmPGS0ILZXRvhQ6isy0NYXVwroTm8yAP5dZOwMHuCS08LeDNDB1EcM10zHDeLfxQxVj4zDXGcgsh6uIqvWoffrOjgpOW1eEzlwv8FToZ2i9mAqvvhBbuKHmmZtjTgA7v9IQTVmqHFvBnfOdNqDAFurALI7SwjLZFRNTIQGdbFuZ5lKlWO7BQ313jYfE7h5gHBRJ+n86W9802FDYy1qIczEZYgVigwnAw7BWtbcGUpkKJajVlDQ1EXQxo6GdmSVgyLURhuCSK6rRgJW/fEE4CrJ0upTK4krtkZhHKIgdxG63XheE8Bx1BVbQnzIdNslUL/+5GNZxSG6U+s52/xGq1Ez2MADV4NKyv1LYgInNPCGch1XYvcD0jquGU3T3rMaujWuLs4V75EQWCxYSm3hG1yxayuzsRtLL8gUqPGYwqirXZkV68kfsjzWuHUBXtHcvj7m7e0nui/u4FL4Crxuoo92pzR4t+L2eSJ+dtoCckup8XpmY4H0aNLaMpWjkm4/riqqNFVko3xQrWTqM12GsmoxZ+z5oWCaLZT7VzyNoCiDsvFacL+lobOhC7XRteyJZK3xK38Iuv0zQxFPWsz8oMvOghY9GPByh2bO++cTjO0ReIOYwgLQyDI1FhuKqXPxc/FNVEa8PoFS2OTXEHivp2O9HVoM/yleEkDs1cTzp8gJXEt+lwrwbuEgpi6kXB7E+WhrW5E5vyvb+rR+KfiFSsKqBYBRmI22q1tb3QcPnhqLStbUEro3CWhDMvmLUrMza5B/fvTjQEFTsm8U250MS9lrXaoaLf/6SCPa3x9jFDJ+L3mBg+PJkyPPbymZG1zQcjl0ohnqirajQHCpwvvyTx8Zgdwfdrr1h+INmeM0x0MHFofORcYwmomDuB0aOyGNyezI7TxdRKlx9NfjJ2Y1yipyxpqlMaVk1MHBjZPjMTN/FmZvaPjJyYmIgbITFrc7YoQTEMTiaN2XG461/72BSNSWgm8OshvWfmhM2stGxZic6Y8mnQsDsPl+xu+Dj0pMMHWNh/wlYedmT23HY8tCuE/Q391Dk9HFu5tsHAucPI34VkbPJEawPRwdzao+izFsX+xMRBzdy5kZkM7YT5TbubPgBFTOQAWVm+aXdyGL8tw2u3o50gkLHk7EHD8OFNnQuzsfGR040FqWILurvLY/XMyIGJNi7OTewemcHcJcGMn24aOtJsmTgwsj/RyxYxNqP0aypAiWG0MyQwNjMzMzkSsUmtZqncgLKYX2mzijg0QZwbGdmt/vDGVmAgAN0ydvScpTxMBwwEoCCWHG1f1LVjeHeKBiQAID0zIxOpS8SJA+PoCwWgFyyf2X5gwjUKPDuxdmQlRpsA6DXUyXZiYmKCxgLnqINm4vDIOObDAAAAAAAAAAAAAAAAAAAAAAAAAAAAAAAAAIDKMDDw/wEQXhCAOrMyq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AutoShape 4" descr="data:image/png;base64,iVBORw0KGgoAAAANSUhEUgAAAoAAAAFoCAIAAABIUN0GAAAAAXNSR0IArs4c6QAAAARnQU1BAACxjwv8YQUAAAAJcEhZcwAADsMAAA7DAcdvqGQAAMlxSURBVHhe7J0FfBTX9sdH1iUbdxcIEty9RYsUKHV/bV+9r6/u1I32X+revnpxKFCKuwQLCXF392R9d2b+Z3aGZbMRIptkN7nf7ie99861mZD9zblz5xycYRgMgUAgEAhE30Lw/0cgEAgEAtGHIAFGIBAIBKIfQAKMQCAQCEQ/gAQYgUAgEIh+AAkwAoFAIBD9ABJgBAKBQCD6ASTACAQCgUD0A0iAEQgEAoHoB5AAIxAIBALRDyABRiAQCASiH0AC7PQwNJ9AuCLo14dAINoB+YJ2dnSHvoEPn0G4Gp5vJPApBAKBaAmygBEIBAKB6AeQBezsIAvYpekbC7iysrKqqorPIBAOZeTIkTiO8xmEQ0EC7OwgAXZp+kaAky3wGQTCodx66618CuFo0BI0AoFAIBD9ABJgBAKBQCD6ASTACAQCgUD0A0iAEQgEAoHoB5AAIxAIBALRDyABRiAQCASiH0ACjEAgEAhEP4AEGIFAIBCIfgAJMAKBQCAQ/QASYAQCgUAg+gEkwAgEAoFA9ANIgBEIBAKB6AeQACMQCAQC0Q8gAUYgEAgEoh9AAoxAILpJQ0PD0aNH+cwlzp8/39TUxGf6hDanAfRwJtDt6dOn+UxbaLXajiu0xmQybdu2zRkuGsIZQAKMQCBaALryzDPPbLGQm5vLl3Ya59GSHs6ksbExPj6ez7SFTqfruEJrdu7cGRAQMGvWLD5/Cbup/v33313tGeGKkK+99hqfRDgl5oLz8OEzCFdDetUDfKo3qbLAZ3oMWGmpqan33XffsGHDPD09jxw54ufnJxQKKysrs7OzQT8OHz584cKFIUOGQOXa2trg4GA4tHfvXpqmfX19QUtiYmIEAsG+ffuio6OhCfQA6gLVuP45oJOEhASuCWShFUhOenq6bU3bbiFr16T1NODWYceOHRkZGeHh4TBhbiZubm5ZWVltzgFGpCjq4MGDdtPQ6/VwmiDA0BXDMOfOneM6hAq2cwABvnjx4pQpU+zG5bJwLkBQUBBY0txZGAyGPXv2qNVqqVSqUChaT5W7aEqlEurDuRuNxrCwMO4iQE04U4IgwOZubm4+e/as3bWFUXJycmDy0An81izn5xji4uL4FMLRIAsYgUB0RH19PbfQCkIFknD8+HEQkqVLlxYXF3MmIEjU119/vXz5colEAmmoCWLz6aefgiqUlpaCQlx33XWFhYUglpb+WL777jsfH5+VK1eCnoGKZGZmgpJBFrRtxIgRXB27bu2atJ4GNAHBg7EiIyP//PNPrhOgpKSkzTkAJ0+eBHGFPsEwraurA6mDWw3Ibt++HbJQAWYFCjp16tSvvvoKsnZzsPTBYjsuTPWbb76ZMWNGSEgIKDGoqfUs4IIMHToUzF84x9ZTtV40f39/0LzJkydDzYqKip9++glGHDdu3CeffALVYM7QdvHixXbXFm4XfvjhB5hqVFQU1yHC+UECjEAg7KmuruaWoCExffp0+NIHXQE7csKECWAaQjYlJQVMN742hoGVuX79+sDAQBzHIQtyNXv27FGjRoGhBiIE/YCFalUsUJqysrLhw4dDZdAYUPeamhoQHshC5xqNhqsGWLuF0e2atDmN8ePHw0/oCipzJUCbc7ACOgd9Qiec+lqnAVk4CqcQGhoK5WBfgszbzYHrAbAbF07By8sLsmDsQtbu4nC0nqr1onFZjtTUVLCwoSGYwtAtdAjpq666Cg61Pi+Qbbg/sLRDuAZIgBEIhD3wPQ6mFQAJb29viqLAxgKTjiRJMLCeeOIJsDh37NjBVQZJgJKIiIi3334bVApKFi1atHfvXmgFaVA46Oehhx668cYbLdVZwHjlUxZgCLBoN23aJJVKuaVgwK5buyatpwEivXHjxt9///2ff/7hSqy0OYfWgDH95ZdfgqSBTckXXUIkEhEEYTcHjtbjymQyyEI/8+fPb31xgDananvRrOj1ej7VFp08L4TTggQYgUB0BGdy/fDDD2CKQTYtLU2pVIIpbFUjk8mUkZEBR0GlQFqgBNRx4sSJYPaBPXfixAkoBAuypKSEqw9KFhQUBP1A+bFjx2bMmAGHwECEcn9/f64OYNstzMGuSetpwKHExMSbb7556NChXAlHm3NoEzDxYebLli2DmXAlBQUF0CQvL08ikYjFYrs5cHXsxoVsc3OzQqEAMxqyrS8OV6f1VK0XDdIwXGNjIyRGjx7NLT/APYGHhwd0a6nL0vnzQjgtaBOWs4M2Ybk0rrgJCwBLNzQ0lM9gmEqlOnTo0O233w7KJBQKd+/ebTQar732WjgEugI1s7Ozz549Cwafn58fFIKajhgxorKyEn6Cph49erSmpmbs2LGWzlhAaUCBLl68ePXVV0Pz/Pz86OhoSIOWnDp1avjw4VAH5mDbrV2T1tMAAx0AaYQRQSkhDeUwExBCsLBbz4EDqoGyQgIsb5gt6GtmZibccEATMGRjYmJA20D87r77bjh3uzlAq9bjQsPc3Fy4VsOGDfv8889BekHFbS8ODAQ6atsE0lBuvWiQgHFhJnA14FKEh4cfOHBArVbfcsstUA0IDg6G0/f09LQ7L5BtTvUdC9qE1Xvg1psyhHOiO/QNfPgMwtXwfCOBT/UmyRb4TC8AnYOE3HPPPXze0Xz33Xdgy4KK7Nq1i6IosEH5Ay5IdXX1l19+uXr1ap1O984777z00ktSqZQ/5prceuutfArhaNASNAKBuAJgaC5YsIDP9AL33XdfcXHxli1bvLy8XFp9AR8fHzBVt27dCgb6s88+6+rqi+hVkAXs7Li0Bay48X3GqNVse53Pwx2f3FN53w+6A18aU/ZBVhgzTTL1VkHQSIyhTQUJur2fUHXFXM2BwcCwgBGDGWQB9x7IAkb0IqR3KOnZwvUBLpKQXmGEkn1ZAhfJlLeuZTQN2v2f6+P/FEZNVt71JS6UcDURCARiYIMEGNFvgHHc+Nn16s0vG85u0h3+TrtnLeERRAaxG3AQCARiwIMEGNGf2C440/Wl8BMXiLisIHC4dNY9OMn6/0MgEIiBBxJghLMgCI7DaIoqy+Cykik3Sec9SvpGclkEAoEYYCABRvQugvDxnm8kWD+qJ3byB1qCS5SSKTcbknbR2gauRH9mg27/51RVHpdFIBCIAQYSYETvQlVkNv/vfutHvfEF/oAtOCFfvpqhKe3uj/gSDDOXpOqO/shQJj6PGKBotdo2o/laaWgn3G9vYB3rvCU+IMzN1uczAuFYkAAjehdGrzbln7N+qJI23paRLX5GGDNV/fsTjI51v4dwCb799ttvvvlmy5YtW7dutfNg7HK0jr/LCbCuKxF/URBfRFdBAozoZ2TzHpWMX6le97S5LI0vQrgIs2bNuu6661auXEmSJGhPYWEh6HFqaip3FDQMsgBnRHJZa0DAw4cP2yk3wzDbt2+HOqB8kIVW6enpu3btEgqFnLfIKw5hhQsTBP2DglZWVloHPXLkiDUiApRDHegKEsnJydAD2L4ikYgbyw67uVlpsxMoz8rKss4KJgMTOHXqFHe+1gQcSkhIqKio4HoA45tLsP227AEOpaSkwARyc3O5o4iBARJgRH8iveoByYy71JtfNuXYmw6kZ4ho1CIMR/9EXYOTLWPr2oX4BX3yswm1axfNlxOtH374YcyYMVdffTUY1iB40CEX+Fav13OWZcdDWGbBYxttV6FQbN68GTo0Go0HDx6USNgXzSFrDdPr6+trjb/bnslrNzeusL1OSlpGIIY+oVV0dHRwcPBLL70UEhIyfPjwn3/+GXqA04EpwSn88ccfBw4csJ6aXQ8o1u9ABX27IfoNQWAsCDCjb5ZMvsntnu+4j2zJc9xRyex7FNe/Q/qhbxznBYTTaqUBID/4pdi6diF+QX2tWTgKP+2i+YI6QpYTpLKyMshyUZi4o1Y6GIKvYcE22q5cLof6IGkg2NOmTYP6XJ02w/S2Seu58Qfa6aR1pN5hw4b5+PjADQFMFWbl7e1tDQMMgg1tw8LCuFPz8PCAU2vdA4r1OyBBAozoRYwXdxtT9/MZC7S20XBui7mUXWej1fW6Q9/oT69v8ZC4nH8NyZiyD2rSdezLwQjnhFuCBuXg8zaAxtiG+LULtds6mi+gVCqhN2Dt2rVtrgPbYTcEX2oxTO2i7cIM09LSzpw5M3HiRK4EpK51mN4OaHNuHXQCI0LlnkTq7XkPCOcHCTCiF9Ed/xn0lc9YYAwazfa3zEVJkKabKjlP17YfQ8JfXE1T9kmoyRi1XBbhWoDFCXahNcSvXajd1tF8hUKhl5cXVIM0mJtcYcfYDWEFBNgu2i4k0tPTQSM9PT25Erswvdb4u23S3tza66TnkXpRrN9BAooH7OygeMAujYvGA+4kOTk5IGwgQuHh4aBSITaxdSsrK21D/C5ZssQ21K67u7s1mi/o4rlz52bPng0238mTJ1NTU0Gq3dzcoJ9gS+BbSIDCQRoSHQzBRREGwDC1i7ZLkiSIWWxsrNVQtgs2DFYsF38X6lvHAnWHsbhs67l10ElcXJxdpF5rn9YEnFdYWBgkuFFsE9ZlatseQN2hHBJ9D4oH3HugaEjODmcX8hmEq9Eb0ZD08etI3whh5OWFX0swJOeKhtT5EL8FBQUgxg8++CCf7zQDKYqwM4OiIfUeaAkagXAxJFNuZgw67Z6POe/ZzkknQ/yCvZiQkNC9r/iBFEUYMThBFrCzgyxgl8btnu9M+ef4jGOhTIakXZLpd0im3OKEFjBiwIAs4N4DCbCzgwTYpemNJWgWmmK3iOsaQX1xsRwJMKL3QALce6AlaESnwCVKQuHNZ9oCF8kI9xabURG9hLngvHbPWkHkROns+0B9+VIEAuFqIAEegOACsWj41dJZ94hGLSLk/HsXPUS++GnlnZ/xmbYQj1/h/uQuPoPoTXC5h+yap0lv3oUFAoFwUZAADzRIjyDVE9vl170hilsoX/qC6smdhIo3TIWRE8VjlnJpROdxtutG+qAYyQjEQAAJ8EBDuuA/GE40fryi8YubGt6fp935LmbmPeeBikim3calEZ0HXTcEAtEbIAEeaIB5RFVm0+oaSDOUyXBhB62pg7Ro2BzCMwSXqsRjl4lGL8ZJ1r8BgIvlotjZ4kk3CMLG2kU+INwDQXvAksYlSr7oEqRniHjCddCqPWtMGDtbGD6OS8MQwqEzJZNvYudgsyQOxrpwyAxICIJHSmACl+qTfjFQWRg9hctyiIZfDW1xkUw8erF4/Epoyx+wAFY+zFMy9VbRiHm4gPcUyEKQMChbPvzqy+VtFrZzKdq7bghn5uzZs1yABwTCmUGesJydrnrCEkZOEkVNMRcl0g28t3cOxS0fkt5hhEQhCBwmjJxoTDvI6JsFoaPd7vsRlJKQe0in3ymMmGhKP4RZYuCD8Cj/9Q2ooDBqsmTCdZhAhBOk4exm9tDI+cq7voKuSJ8I6dyHjBe2M0atICROGDON27AtnX2f/NqXTfln4VZAEDjc7d7vxaMWkyo/0GwQWqo8nXuBFSRNNv9RQeAI6VUPwKwk026HQmHYWPnK10mfcMnU20BWTRlHoBBw+/dPcEchX/maMHQMCKdkyi1UVQ5VUwCHxOOWu/3rW5gM6R4gnni9aPQ1xgs74CxAXGFoUdwiXCAUj15Cegabso63WQidtHcp2rxulhl1in73hFVZWVlYWMh5gCouLq6pqbG6Y+wzGIZ5++23p06d2tzcnJ6e3iWPTucsWJ1Kchw4cAAK7SIgWTEajWfOnFGr1UOGDCFJki+1EB8f7+XlxXnX4mizf6C9co6Oj14RuD/4+eefGxoaut0DRw+n0UmQJ6zeA1nAAw3d3k9pXaPyX98qbnjX1jxt/Ox6U9oBqjqv4aOl8AF5BmNOvuJVc97Zhk9XNf/6WNPXtwlCR4H9B5XhkGzpC+aS5Pr3rm74YKE+fp0g+PIfoWTGXcbEnU3/e6D5pwcbP15Oq2v5AxZAZaVXP6T56w1j0i52iBveoeqKoZPGr29vWLMA0jCo1Y4k3PwId/+Gj5Y0fLwctFY6536wMhs/vQ4++hO/isdeCxW4moB0xt3afz6Emg3vzzOXp8sWP8vZqSDnjV/c1Pj5DU0//rvp+3tI73DRiLlQLoiaBNNu+uaO5j+ehFa6I9+3V9jBpWh93aDQhUhISADR5dIHDx60C2fbN8CgUqkUZC8nJwduAvjSzpGamhodHc1nLjF37twOQhTAQD4+PsOHD7cVWgDuA/bv3y8QCPi8hTb7B9or5+j4aMfANHbv3v3f//63585DYBohISF8BuGCIAvY2emqBczomljlE8vEcYskU27GZSpT7mn4o4dDomFXEQovzooFwNqTTL9Dvf5ZRlsPWTDswPokPYOgOZh6kkk3ane+S9cWwRFzcRLpF01I3awWMOkVZgJb0KSzBEtgO+csYDB5FStf12x/k4upACUwB83ml+k6i0N5ykQ3VULP5vyzoGRcE1A4vhOGhp6b/3c/Xcd+RzMGNWi5KfsEZy5LZ/4LRtef+p3th6agiXj8SlPWUbq5GrpiLMvsACQkU2+lqvPhohEKTzCOqdpCqiwdjnBxHdos7OBSQNbuunWJfreA9+zZM378eM7qhfTVV1/92WefjR49WiQSffHFF2CMJiUl/fnnn0ePHoWjkyZNgnKuoVar/emnn44cObJ3795x48aBGf3tt98ePnzYzc2NM2GhwscffwzGHJib2dnZo0aNgvSPP/4IXYHKQparcOLECRjCz89PqVTCUZPJpNForHFtoUJubi4MnZWVNXbsWGjyzTffHD9+fMeOHTExMSqVCkafN2/ehQsX4O4Bps21WrNmDXcKkIaG//zzDwxXUlLyyy+/jBw58pNPPgG7PzMzMz8/H8rXrl2bmJgIJwJZmCecCPQssUQFBrj+zWZzB+NCCcwTThMqcH1yRwsKCr766is4QahAEIRdHe7UQGuhGlyB7du3w50Q3BZs2LABhLOiokImk8GJQ03rKdhdDfj5xx9/wFXduHHjmDFj5HL7V86gpk6ng8lkZGTA78h6WTr+zUKHv/3226FDhwwGA/wirNdn2rRpXAU7kAXceyALeABCa+o0O95pWLvMmHZAMuUW6fQ7+QMtIbxC4afyri/dn9zJfQTh47nHvdzGaaqcDf/CYxOVSLfnE1zhpXpyJ7tW7NniBlw671GwcY0Xd3NZ0jIEVcEGNOWwKDqGu9kEj7P2bFn6vjyQJYuLpFwOuFwT+rEoOkyDy4JGKq5/x+2e7+AscLECswRnNRcmGs5tkV/7suqR9aDlnLncZmEHl8KlAWOrrKzshx9+eNkCiLSHhwdoIegTqGBdXR18p8M373PPPQcGGY7jtl/xmzZtgm/kRx99FOzIxsZGEAawYqETLjYAAKoAIgQNoUNQIFAU0CpuoJSUFPhy5yo8++yzXESEiIgIqPnAAw/Mnz+f68FoNIJNDKM89dRToFJQ8vvvv1911VVPPvnkkiVL4uPjoQLM88CBAzDzO+/k/xlzhdapcqcDiWPHjk2fPp0b9IknnggNDYVZQWWY+aJFi55++mkQoYkTJz788MPu7u5cW2tXHY/buk+uFdyO3HLLLc8//7yXl1frOtypwQUESZ49e/Z//vMfEFQYFC7g1KlTH3zwQbhFgJpQAjO0bWK9GlBOUdQjjzwyZ86cvLw8dsY2QH240ZkxY8bjjz/O1e/Mb7a+vh5+TfBLufbaa9PT06ET6/XhKiD6EiTAAxYwDdUbXwCLUzh0Jl9kh8UsVq97GoxO7tP0+fXqX/9jOUSzP4kWz8+smMszGj9aqt31ARiObo+sJ30vx8zXbH6F9AiSXfMUn6cp9qftxiUubWgRPr07kJaFRJMefkivfkh+/dtUVY7u8Leara+BXc4esqDZ/lbj5zeayzLky16Sr+QXe9oo7OBSuDJNTU0gn++8885bb70F3+P+/v7wXezt7V1dXb1v376ZM2eChQeyBIWgNCCTkOAawvcyZxX9+uuvixcvBvkEAVi1apW1Ak3TICdgtEG6tLQ0PDz81KlTU6ZMgQqg+nAUym0rxMbGQp+2wgnU1taC8IAwg2yAjc6JARfUSK/Xg5EKFcBuA4tt6dLLr4FBIZh31pmAYQ2nCaYzyAmYv3azsg4BJdC53YIt1xUY5R2M2/pMrRMA3QLl3rlzJ0mS7Y0L9y5glYIqwzlyo4Nqcgm4N4KakICZ2zbhrgaUW6856Cv8dqDEFmt9SMDvFEo685uF2ws4x6+//ho6v+eee6ydcEcHOJQJbuIZfTOjbeA/kIXvEO5rqj9AAjygYZdqddZNQ4zJiAn5lTeAW+klFF5UfZn1Q+vYgKZ0Qzn8FATx8d3ATCRa7jpmzAbD+a2NX96M44QodjZfCtpcmqrd/ZF44vXci7PcJilh2BjLQRZB8EhQO7ONTdx5bF1PCELZPilLuH7x+BXGhL90R3805Z1lHS+3/HMCYdZsfVV/7H/iuIV8UavCDi4FYHfdXAj4Kudi3gEgDNxuHbCTQC3ASIWv6ZqaGpVKBZIJKhIYGMjVBMxmM5iJYCzee++9Y8aMgQpgOdmG3YUvcfgJwgPSBb3ZbuyCr374QodvfIIgoEJhYSEYdlABvuvhp1UJAJgS99VvTXCAIoLVCPoB5XFxcSBscCvAH7NUtp0qdAg3GVu2bLnmmmugIZTYDmrbM0zVuvTNYddVm+Naz9S2T2gFlwhkFcz906dPNzezf2JtjpuWlsYlrLqbn58fGRkJlxR+O3CRWzfhEtZrbnvxuRPksKsPic78ZuFmBWzfhx56aOXKlXDvYm07MIHz16vBFKFqi8zlmeaqPKqmkKoroRrK+Q9kawrMldnsmyMN5bSmjrn00mbfgAR4QEG4+6se2wSCRHqFkJ7BsvmPgWgZLA8yAbCGSY9gQUAs4R6IC8SmggSqPEO68AlOaHGRDKRUEMI+74FDdEOZdN6jpH8MofJX3PieIGikpQ/WzRZYnITSB9Kk/1BMIKJaxuTRn15vTN4jW/Yi6RcDikhV58mueVoQOpp9GSlqsnT+f4wpe7u3lYl1LXLty6RniDBignTWvabsk1w/cIdBBg0H+YQhZIufsS4di0bOF4H1jxO4UAKT4ebZZmEHlwKwu25coUtgKznZ2dmcAIA9BLpy5513gmBMnDjxr7/++vzzz8GCtN1ULJVKwSZ77733Pv30UzAE4ahAILDd0wQVoJ/3338fLCowoeDQtGnTdu/evXbt2mPHjt19991QAmYiVDh69CjcBEAW9ABEaMOGDXwXlilxW5m4uYHROW7cuDfeeGPNmjULFy4EyeH2OoEZumvXLp2OX9iwtuIAAQYZU6vVU6dOtc4KBh0yZAgMals5ODj4559/Bv3jsgB3tONxof82+ywqKoLr88EHH8yZM8fNza29cUtKSrhERkYGp7sVFRUwBHQL+g3NoQkovW0TSMDVsF5zSFAUBYkDBw7AL4udtwW7+pDozG8WrtLmzZu/+OKLL7/8Erq1djLAAB2lm6rMVTlUXTHdXMMYNOyqHrewZwfDsDpNmWltA91YCd9XoMpgHLdd2dGgYAzOTpeCMbC7l5e9KB51DegiZEGZdAe/1sf/yR0FKXW770f2+S7DNH6yAv5pkh5B8lVvctYkALeKmi2r2U1bYGIGxCpu/4QVWpoCCadrCkRxCxq/vAWGUN73oyDI8ifNMGAHa3a8A/9YJVNvBaGtW82+ywtC6PYgu1uq8dPrQC/lN7wtCOSNacOFHdq/3+ee5to2AUDzFLeubVy7FKxPyIL2qx5er/7jCaPlTSSPF48Y0w5CIdeVuShRvf45mDCkhdFTFNe/g0tVMA2YKukbaco6DhcNroNs+SsgtFCHbqyA+uaS5DYLId3BpWh93bg6naG3gjG0pB+DMcC4mZmZ119/PZ9HdIhGo/nss8+ef/55Pt9pQEdBTR977DG4yeCL+grXCsYA3y2s4sI3TM+kDYd7dLkH6wCf6EUzFQmws9MlAeYAdSE8gzHKRNUW293HgXwSPuGMup7z1MEBegkWMw2FTexmFltAPml1LfxrhoZQDW4SuXIQZkLlR9eXcV4+ALaCVGXtFoxItr5FIAFCqsLdfOjaYsZs4EoAuybsQrfSx3YOhJsf24PlFECA9af+gEsBGsw011rH5YDhCI9AuqEcbnVhLBiFfbQD5WDmeodBGqbKcJu82inkaO9StHndOsNAFeCmpiaw3nx8fIxG4/333w8mIH8A0T6JiYlbtmxZsWIFGNx8UacBSxoucr9cZ5cRYLB6m6tpXTOoMF/ScwiSVPrgMncQZL7EoSABdna6IcADEqsA83kXYcBbwIgBjysIMEM3VbM35b0jZ7hATLj7w10+n3cc6BkwAoFAIFwWykjVFLHugHrNmGTMBqq2iG7u2upXZ0ACjHANmn991HB+G59BIFpy9OhRirryyyTFxcUXLlyAhF39DpprNJo9e/Zs3bq1sZHfFY9wHhhdo7kqn9tT0rswDN1cTdUU8u4KHAQSYIRrYC5Obv2IGoEAjEbjiRMniFabZbKysn777Tc+Y0Gn0ykUCqh/4MABa327rB35+flhYWE+Pj4ff/wxemDnVLCK2FBut82lVwGlZ1+ttOwvcQhIgBEIhKuSlpYGtikIrYeHB47jJpPp0KFDnLVaWVm5a9eu8vLy06fZrewcdXV1wcHBtZc8aaSkpJSUlNhlbTuBJiNHjoyNjZ02bZpareYcjCCcAfa13eaa3lt2bg+GMptrixxlcyMBRiAQLklSUtL+/ftBIP/666/AwEAwT9euXSuTyUBiv/32W6VSSVHUkiVLOBdXAFTggjGUWjxpQDo9PT0oKMg2C0ps2wnXEEzkHTt2QD9ky9hKiP6BYai6EusbGf0ATVGgwXo1n+0BSIARCITrAWq6ffv222+/PSYmBsQyOjoa7Nfm5mZQ0+PHj0+ePFkqlep0OjgKSsw1aWpqIghCKBSmpqYmJyfr9fobbrgBDF/bLJjUtp1AK7CDX331VW9v77vvvpvrB9G/0A2lVu9+/QbcBNSXMIaeajASYAQC4XqYTCYwTD09PUGJQXpDQ0NBO6+66qrp06c/+uijs2bNssot38DimBOqcYmpU6dWV/Mvqdtm7TqBkoaGhkmTJkEJSLWlOqI/oRsrLW/6OgGsIV7K+RvoNkiAEQiE6yEQCMxmc1ZW1s8//0zTtFwud3NzKyoqAj0+deoURVFarRYqFBYW8g0ueWMG2dZoNHPmzKmqqiooKLDL2nUCrerr61E8PieB1tTRloChzgJDs2HZzN3fF43iATs7XY0HjHAq+j0e8EAF7NHw8HCwfWfPnh0WFhYUFBQdHQ3WanZ2dnBwsL+/P7fbGTQYslwTkFLOK7JKpQIlhlZ1dXVgQ9tmZ8yYYdsJVAbZhoRtEKfBhpPcfzD6ZrqxAuxOPu8kMDRj1BIyVfdcZSFPWM4O8oTl0iBPWAhXxyk8YVFGc3WBXaAz54GQqgiPyyGnOg9agkYgEAiEE8PueCp3WvUFaH0To+2OnxYkwAgEAoFwXujm6r7wddUT4BahqRLreixhJMAIBAKBcFIYg8Yu9JmTQlOWOKpde6SLBBiBQCAQTgnD0I2VTrfxqh0Yk47RdG2TNhJgBAKBQDgjYPvaRhB3ftj45ZSZz3QCJMAIBAKBcD4oU29EAOxVGJruUswYJMAIBAKBcDroxqq+jHTkKGh9M2PQ8JkrgQQYgUAgEM4FY9TSBudwOdlVLJGD+fSVQAKMQCAQCOeCbq51lb1XrWGM+k7GSkICjEAgEAgnAsxfxtjZVVynhKHVnXp6jQQYgUAgEE6ES5u/HJ00gpEAIxAIBMJZYEz6zm9icmKYzvgPQQKMQCAQCGfB4lR5IIQIYt1nXsk5pYsIMEMzJgOjb2a0DS0+UGIyuOJW9TbRm2gTNRD+5SEQCER3gK96XXeiGjgjDENrG/h0OzivALPb0NW1VH2puSLLXJ5F1eRTdSVUQ3mLD5TU5LMVKrIgTTfXWNYuXEzDdiTVrN1X/MzGnCfWZ1M0EmAEAjFIYXRNjBNHPeoqYCV2/DDb6eIBg4Iy+iZa14zRYNd2Y244RhCERIlLFLhEyZc5N4cy6n84Xg6Jmyb6LhvtzRVaQfGAXZq+iQdcWVk52ALyI/qMvgzIT1XnMyY9nxkQkO4BuMydz7TCaQSYpmltPaOpZ1hHmg6ZEo6TJC7zIOQeGEHyZc6HzkRvT6zJr9EV1urX3hQjEdqvSSABdmn6RoARXSI5ObkvRQXRSRizAQTY1fc/24GLZKR3GJ9phRMsQdMU3VRtrsqhm6oYyuQg9QUY0HK6uZqqzGHjadBdcJDdZxTU6rckVC+O83p8Xshd0wJaqy8CgUAMEhhd8wBTX4Ax6UDj+Ewr+tUCZtiN2kxzDfyfL+k1cJzAFV6EwhPDnUXkDmXUmyhmwQhPPt8u8AvC+STC9UC/PqcDWcDOCVWdx26qHXCQ7v64zIPPtKTf1IgxaOBys1Zvn+xhhlFYa7gqj9H3v39RjYH6/XRlmJekE+oLoK9vlwb9+hCIK8NQJuZKL+10Eqoiy3BuC3yMaQe4aIaG+HWmnFPc0b6Hbt8jR38IMGhhYwVVV+yoy9154HdM1ZXS9aUdrAn0NjlVum2JNdeN84n0kfJFCAQCMbhhdE2OWn8GAQZ9IX0i6MZKzZbV/fhtz8EYtO29K9vnAmzSUzUFtKa+/9b6GVrXRNXkM0YdX9BXwBnvTa0rqTfcNtlPih73IhAIxCUcuzZJuAcIwsZKptwC6ks1lPGlAG02ZR0H45gqz+AKzCUpVEO5Mf2QMfFv9nltb8DQ7bml7FMZYLQN5poCZ1jlZ8wmqrawM67CHEWTzvxrfMWwAPmcoe1uSUcgEIjBCOtqyfFvH7HOmgwaQu7F5zHMcH4bra4lPIN1R3+gKrOhhCpJ0e/7lJ2AQa3b+ylXzeG0Z+/1mQAzdEM51VjRf4ZvKxiGbqqi6kv7YEppZZp/Uupunugb4inmixAIBAJhwbJI68jvYVPGYc3mlzW7PpDOvg8Xy/hSDBNPvF4YOwsnhYRHMN3MBywSxi0SDZ8rGr+Cbqpk38pprDAXXoBPJ0MKdoZ+tYAZmnVTdSWfIP0AwzC6JqquuPceEtAMsyOptkFnvmmir0iAlp0RCATCHoebv8LYOfJVbylueEcQPp4vsqCPX6c78CXr7sPGSSQuELE/CQGGsx4jQJihgsUliMNWpBna1KbK9L4k0BRVW+TAWwmHw+7Hri3CWAcgDqZOY/otvnJiuHJalIovQiAQCERL+ij6L8OYCxNkVz8sHr+SUFxel7ZDEDxSPOE6+BBKH76o54CxZ9TyaRt6WYBZ9S3u++1OXQXuv6g60GBH7sq+UKQ+lNFw62Q/fxV7e4VAIBCINmAYrG80AsdFw67WbFmt3vg8ra7lC/uKNnWwNx1xgPrWuYD6WsEFItIrBCN7qpdmml12DvEQTwhX8kUIBMJpQI44usf+9PqpkW5ysYM9+zImHVVdwGcGLrhISnqH85lL9JoFzD73dSX1BRizkaoraXOlvvNUNZt+j6+cFaNC6otAIAYSM6JVmxOq6zQmPu8ojAMq+kJ7tPn6T+8IMMOAkrmW+nLANWL3ZHXXOdeZ/KZTuY13TPXzUgj5IgQCgRgQSITErZP99qTWlTc68mmdJQTAwAdnddH+THtFgOn6UktcXpcE7huoulI+02mMZnrT+Wr4B7p8jDeBI++DCARiACIg8Jsn+p3Mbcyrdph9NcDiD7YH+7S31Zk6XoBpdS1tcN49z52BMajppi5EVy1tMGw4VzV3mMeoYAVfhEAgEAMRsC9WjfPJqNAmlzrGyhokAgy09r7sYAFmDFq6uZrd1ebi0Oq6Tr46dTy7MalYfdtkfw+ZgC9CIBCIAc3iOK+aZmN8XhOf7zY01e1Hfq5HKwF26C5oysS+vNzfnq8dBkEKvMMxyzvabcLF0gerd1jAZU8riC5hNBpNpkHxBAjhPOTk5IwePZrPIHrA6bwmjZG6OrbtWHudgX3kV1voKJvNmLSLwRjx6CV8viuYS1LYjcq+UXy+F2i9EdpxAswwrMONtt41dl1woYT0DmszhHCdxvRPSt21o72VEgdvyh9UJCcnKxRo3R7Rp8hkMj8/Pz6D6BmpZZrcah18E/L5LsLom9l3TxwCw6jXPyNb9iIhtwnzyjDG1P3CoTNw4RWizxni1+EKT9HIBXy+F8BJAekXw2csOEyA6YYyWtvIZwYQhERJeAbzGRtohkGbrXoOeiMTgXB18qp15wubV4336cZXIqOpoxor+UzPoKoLDGfWy5Y8x+c5QJU3PCdf+gIuv4KZ3gcCjOG4ICCWT1twjAAzejVVX+KoZQTnAsdJVQAuQ74kewUkwAjEAKC80Xgwo/7GCb5CsmsaTDdXW4Mi9BD94e/IkDhh1BRT5lHDhe0YIRCNWkxVZpsyj5CewWTIaMnkm8AaNibvxigTG6xw+p0YThjObYEKuFiBkUJhzDQQYNvmothZfO8OAQQYLGDi8qKpIzZh0WyA/YGpvgAbNKkSox3vKRqBQCAGBgEq0TUjPX+Pr9CZ6EMZ9VXNnX5RmHbMDizGbDRX5QpCR8M3tiFxp3zZS4ob3wP5lM66h1D5y655BtSXrisxZR9X3LRGcevHYDSay9LBaDZlHVPc8pFs5WtcSAa75pa+HQnTUkrI1157jU92F1DfAfbo1x64t6BMuNSNzyIcR1VVFXoah0AMAKQiMsZP9v2x8r+Ta+UicliAnD/QIbS2vvXe4G5gzjkJP4WRk8DKxIVi3dEfGYOG9I3ACRKsXtGQmbhIai5ONuWcMueeNqUfouqKSY9AzKSHCoLw8fCTri9lN0n5Rds2N6Uf1h/70ZR+kPSJIK60iN0ZCImCV3oLPbWAYZa0bgA++rWD1qkZfTOfQSAQCEQrSuoNF4qawWA5lt3Y2SVRB701Y8o7KxrKG6zCobMUN7wDSqw/+iNXwiMUC0JGyVe9BR/lnV+wj3uFYsZs7yHStrloxDyuPggwf7iHtLT4eybAzIBefG4Bw56pg1ZLEAgEYuDhKRfeOTVgfJiyWW9OLeucmw5HvATMPUjm3yCiKe3uj0z55xhtA7tsieNguRozj5hLUgRBw6nqfGPSLlNBgv7Er9BKEDicKs80ph0wJu4E47iN5g6n5fn2aBMWaBKtqeczgwBCpiLcA/kMwhGgTVgIxMDDTDMaA6WSXtk3EVWVw5h76gmAff2XNovHXstlqboSc94ZXOYuGjYHwwm6qcqUdZz0jRSEjmEMalPGUcasFwSNIP2HQmXuKKHyIzxDMcoIKm7XnOvTUZAqP9zmLakeCLDZYK7KB0Hns4MBHCe9QnERcrvhMJAAIxCDGaoym6F6tsWVYTTb35TOe7TF67/OCunmiyu8+ExPlqDppurBpb4AwzhqxzwCgUAgHPBcD8fly1e7hPoCdhZvNwWYMWpdPeJC92AM2k76iEYgEAgEogO6KcCs+Tso9l61BoxgMP0RCAQC0VOYwbaM2pLuCDCYgK4YbN9RMCYDo+1xDJBBT0pKCn1p9amsrKymBq3tIxCDDhz+G8R0R4AtsXIH820LGMFVg3UBwGGEh4dnZ2dDAmS4srLS27ubztwRCIQLQ3R/H5Irgrd0l93lkwfjr3VU4cEGQ5kYbQOfQXQLhUJhNpv1en1OTk5MTIsIIQgEYtDQ6xawKfe0uSQZEob4dfzLvhYYg0az8UU2YdTqT693lEuQK9BDAabVNTBhPjOIodW16Dr0kKFDh5aXl1MUhSISIhCDFIdYwGwgwmeZdpxS4KTgiu+OEhKlnTT2Fi1fLO7aybNPfwe9+cvBUGZGi5xT9giBQDBx4kRk/iIQg5eue7owF5ynuRDClIkNbcTQxozDjK7JcHGXKTcebFzrPlk+LRDjAjFXwmEuTKSqcvkMq9BCTChmZ0KZTFknqLoSw7kt5tJU/jDDGNMPQQl8jCl7ocBclsam0w52x41XTyxgi98rZPZxMLS2jk8iuktAQADIMJ9BIBCDDZvYfJ3EVHCeqiuGBFiDxosgwAzpGQL9kF5hhCoA7GBTxhH2qEFjiP8DlyiokhSuPocp74zh/GbC47JPQ+jHlHqASxjOrDee30p4BuuP/0RVsptU9Cd+Ab0nVP7G1H3w01yeaYj/k/QOxbs+c5aWrbriCWsQur7qmL5xjNVwAGs8zqcRLkfoy3CDzacRCERLuuHPWHf4W0FwnDB6KvsQd9NLilv+D4xXa9R9MHm1O99X3PS+KeekuSJLOuteQ/w6wjsM6kOCVtfS6mrZkudwoRSaa7e/Lb/hHduEZutr0BY6BBsXxFs0coFm2xuy+Y9Bz7rdH4km3cAYtIZTv0lm3Ud6h/ET6jwgGd4ROFjbl+iCAA82z8+dgZC6ER5BfKaXKHwdK+hpyEhEvzG7L25YU8s0mRV9GhK0Iv1Udc4FuVdg5LQVfFEX+eKN/y677cHQqFg+3yH5mcn/+79X3vh2G593DmoqSn/6aPXTa36ozr0gkipVgdH8gUswDJ13fGvUzFV83nUY6i8bEdipeII9BPSyq+4FOxZguOjav98Tjb0WjGPRqEWCoBG2Agx/jeaCc/Llq3GpW5sCzCVgFGPiTkwgAgHWH/4OE0pI3yjD+a3yVW+AcpvL0kxpB2lto+yaJyHLzapTtArI32kBpimqMgf+PfFZBAdcUN8ojBTy2d4ACbBL0ycCvCWhGj58pvepzknIPrpx2j3vNpRmCSVyuVd37kHjf35l2Pw7VYEuvANAW1d+fsOamQ+uTd/zP5mnf9jEa/gDl2Boau/7ty984U8+7zpcN84HPnymN2HUdVRTJZ/pHGCbwpUVT7zeXJykO/KD8ta1IMCazS9LF/yHcGODi5uyjpkKEpjmavl1b7C2rI0AQ4Ixak05p+TLXmSMuisL8PB56g3PiuIWMfom4ZCZhNKHqi0iVH64QKzd+a542u3s6ncXwAWBLe44OxuQn1bXweT4DMIWHMfFvXmr2HgEazjMpxEuR3hf3Dyll2vhw2d6n6rMs4bmuqBRsyVuXiKZm7q6OPvI+oq0Uxd3fBExZZmuofLAR/caNI2pu74x6ZpLkg7BUZFUrvQNTdr2aWV6fG1+sk/02NKkwz5Ro6uzEy5s/DBs0uKC+B0liQdS//lOKJG5+Uce++q/zZUFlZlnMg/+Fhg3y9BUG//z6rAJi45++Z+a3MSavItZh/4IGTvPbNCe+O7pxrLcw589rPAOdA8ews0QTNLUv7+tLUzNPPg717y9KXH164vS4YagOvu8ROnVWJ6bvP3z8rSTmtoyr4g42zkf+/q/vjHj4Z4DKit9Q0iBqDz1hFfYiMwDv8FFoIx6OGR7KfJOboPTNOs1MLfaghTbbuEE4T4GxvKOHGV9NzT/1HbrRTAb9ef+fAdOGcye3W/dCOpO2ixd9jbDAuSdjKjfUyhjV0OtE3JPw9nNxvRDjEnPqGvZsL4EwejV+mP/YzS1gpDRhMLbcOp3Ycw0MH+hPlWSgsvcQSm5hGjoLLoqD+xJ0j/GlHlMNGIuu/fKLgGtKrLY58p+0ebSNHPBeaa5xpx7GhezDxx1ez82puwnPINEsXPg+5+dU+fACZKwicQAdHYTFqNFi89tw74QjJxyIAYT4VOWEqRg2/MLQGAgq/AJGbH4/lHLHwU9AyWDElIkHXHNfeNver7w3J7RK/4z/oZnMg78xtB0afKR4dfcN2Lxv3HL3teq7IScY5tmPfIZZCOmXhu37OEpd74OtjUcomnKI3QYlAQMn5Z3YiuUcDAMEz556ahrH5GqfGGs0ouH/YdNhaGDx14NSsZXwpjELR+PWfUkVAsZM5dr3uaUuNo8DDPp9lc9w0ek7/lx6j3vTrp9ddG5vWajzm7OrYHTh0mGjl8QOW2F3aWImr5S5uEHZyHzDLDtljIZQVbDJy0etuBu225tL4JHSKy+qdaobdbUlnuEDBXJlHylAQYp6pKGAWCAKm56X3HDO9JZ9ypu+Yhb0RWPW66843PJtDsgDRaR8u6vwUS2VMfEU24G89c2IZl5t3jSDVCNM3ZbJwDRmKUg7ewz48YKxS3/J1/1FnRuyjwKoq64kX3GLJ1zPygqV7mztFor7VR7sH0Zqk9eUnZBGIbq6h0cAuHSgGaMv/mFZW/uKEs5lrb7eygpPLMreceXIDlgt0FWomRD0whEEi4BgHWIE8S465/e887NYOFxhfnxO0MnLAQth7SusQZ6SN//C9TkjoLVaPkZrG+u5Uo4BGKJ5acUxpJ7BaprSkHMtHUVIrkHVwGUnjYbOcUCG72xPI9NtDUlLsHBLaSbdOrG8vyUnV8n7/jKf9gUghTazfmK2F0KDrtu4VLARYTJ84cvYXsR4CKHjJ0LVnLJhf1gTPM1Bh6kwJm9UYK1TfqEq9c9o970kv70OvH4lfyB7tHybSigcwKsa4IffAZhB4MxeuQaGjHoIIXisImLwUrLPrJeU1cGphvYrPyxdgBrdekbOyozz+oaqiA74ebnco5uAq0CyTz06QOx8+8aNu9Oriagb2Jf82ssy1H48AvFrWkozaYpEwgbWJaXbUQcp81msB0hCdNTBURyxZ1BKFFIlB5gxcLpjFz6INwc2M4ZTpkygawymrpyvkFL2rsUrbvlD9jQ+iIEj51Xlny0KifBJ2Y8VzLwwEmhU0sLjkuvelBx8weK69+Wr3iV9OvRlgVcIOJTl+iEADO0RYAR7ULr1X3kxgyBcAKKE/ad/f1NsNVAHobOvd07cnRFenzS1k80tW3LEgdlMkCri399LnXzlqhY19+gZ9Pufe/0r6+ZDVr3wOi0f77PPPQncelLKvf45ovbvwD5CR2/gCtpjcInpLmqCBJJf31Wk5fEFYLtOHbVk+fWvQPNa/KTYubczJV3BrBNx6x68vg3T8HZZez/1W7OUTOuO79+TdK2zymjgW9gwX/4VJht0bnddpcCemOffG/9xKBpsO2Wa2UHTuB2F0HhHaipq5B7+Lcp2AMGXMguaQwGWgvwlXdBM7pGqr6MzyDagVT5szvgewO0C9qlGYi7oPuAI188Nmblf664R/rEd8+MXHI/VKvOSciP3wl2MH8A0TP6bBc0QDdW0ppB4NQIx0mfSDsNvrIFTOvQA84rQ6NFAgSiz4mcvhLsUTArsw+vH3r1rXwpwrUQ9OZrnM5E15egaQrTd+HtI6oiq4ULzcSd1rVZuqmKc6TZNi0r92l4CkfAmHQY8pKNQDiI2Y981plXhAOGT5v18Cdxyx6edt/7rf1gIFwCyxK08+7DchSt1Re4ggAzukYG64LzjZYCTBsSdzK0GZKmzKPaf/7PmLKPO9IGNpU5+PAUtmEuOgx5cQV60rYzMAwyghEIBKKrsAI88PUXw0VtvFd9BQGmHfKCDcMwZoPsmqf5rAVTxmFrzIrWWMNT2Ia5sE1DHcagMV7cbTi/he+HC2RRmWNM2gWmM91QZkjYZkzezdqmGGbbFsxrqy1uLknhwmJAgq4vgw45B9zdAO2FRiD6DMpkyI/fyWcuUZJ4UN+MQqS4GjiBCwb+Pixc1MY5dijADM0YWfXqElR1PogrfIwZR+CvhC3CcdGI+S3iPjKMMXkvH1KqLazhKWzDXNimoWftrjWQxWWe2l0f0NoGLpCFIeEvGI5W1+pPrydU/oy2Ubf3U7t+4KSstjgbKMMiwJDQ7vkITHDohzvUVdiGNhY8AoHoNul7/ld49h8+0xYgwAWnd/CZS5QkHTK0fGm4L7ninBHtgUt6GtLGEL8OvvM1m19u/uURwwX2HwZYaJq/3tTu+rD518fAAjSm7mdf513/rHbnu9x7PabMo+p1T6s3PG/MOApZS4Wn1b8/rj/+k0X7tJrtb2s2vajZ+ipYdHaVuwwOKthFC5j1PdkNH09mA62uY11XdrCxDcflN7wjCBvLZ9uH9I3CxXJB0AjSO8w2bSpKwkghofQmZCrCI8gMWQuyhf8VjbqGcPOVzX+MUHgR3mHc/jrbtlzN1ohGzBOPWSoIHA69mQsvdNkUBkNfr+bTCASii6iri5N3fFmZcRoS5Wkni87v5TxtVedegPKic7u5aly2sSyHy1pbcVnApFOn7/2JYWjuUMrOr2mKvTMuTTrcXFnAVeZcXnCtIA0J1oHGzq9Mli0v0AMctWZth7BNwxCp/3wPWTC77eaM6BJdC2nQDqA48uveUNz0gfHiLu5rn67OF427VnnHZ3R9uTF1n/z6txQ3rSGD4/RnN8Ivz5C4U77sJcWN74liZ4E1aMo+DkcVt34MX+PmsnRzwQXSPUB+/Tvyla+DjW5bmRuuS7CxC9t6l+xKAtx1yIBY8YTr2M/4lb0YpcBkwEx6sLbhA9Yt6RkMZbhYwbkloxsr1RteMOWfo2sKLLU7BS5Vsf+jzVQN2y3d0NFLjW3CGPo0Ig0CMWAAMTv54wsjFt9PiqVy7yCrc0cQ2tzjW+KWPVxXnFF68UhzZSEI6silD5ZePApGsG0rSLP90PSxb55wD4pWVxWf/eMtqBk0es7xr5+AQ8WJB7KPboKShI0fZB9ZH7fsodTdP+gaKvWN1Sd/eEEVGB0+cfGpH56HmpWZZ2BEr/CRFzZ9aDsECLntcGd+fT0oblb0rBtO/e9F2zmz54PoCmxQ1y46pATAZgWTFz7wdQ1ZQegYdjVbLCO9QkECoIRQ+Qv8WffgVFWuIDiOC8svDB4JwgzDgbml2fmu4fw2sI+pmkJootmyWrPlFVBfur5UED6WaijX7l4LWbvK0ElXYbWpLToU4N70sGjKONLBM2BbWFcpFL8sbE2zQQBxQjx+BSi9KG4hYRFgK1RljiBwmGTKLYLo6XyRTVtcomCMWhBLhjJR1aybuhaQQvE4tlvh0C7f6dAGZAEjEN0Bx3GJ0jNxy8eqgChb98hF5/dx9qi2rqImL7EiIz50wiKoMHzRPfCX2roVCGTU9JUBI2ZYa3qExBo0jUZNAxyNmr6cLQkdFjZhAYwp8/BrqmT9eHhHjXYPHqL0C9U2VlFGXfCYq6HQPTC6qSLfdgiCJK1pkP+KtFPFF/bnHN0I1WgwCRDdhiDb3CTcMaIR8+Sr3oIP6RPBFwEMw+ia7XrDZSqrnNFwVOoGCfiGV9zwDvzL0x/9EROKBSGjuN6Ud34hGrkA7gnk174kmXKT/tiPdFNli8pdBxe1beK3K8AM3F066i0ghtHu/Vi7aw2troW7FVPeGSgxJu+xfwZMU+o/nlT/9h/15pcvv4CE44LISZq/3tSf/NU2TfqEQ7r598ehsm7fp6xBbIMgeIS5Iku98QVD/O/8H7NNW7gPEg2fq9nwnHbHO1g716Wb0OyTAz6NQCC6AD7r4U+9wobv//BubuHXCpiV7ItG9743esXjkG3pw9m+1dC5t2ce/ANMVbO+O3+JAqEU7uyTtn2asGFN+v5fLGW2Q2itabNeI1a6w8Tgs/ydPaRjv0kGH7iEFcWeYDizwZh2wHB+C0YKWkgy/FqDhlPlGcakv0258fr4P0SjFoPEaHd/ZMo/x2gbQI/ZCtX5xqRdpoIE/YlfwTgE89qQ8BdVC/dnOEYIbCvznXYey00cn25J+wIMxlzXHwCLxiyVTLqRzxCk8u6vWasfx2UL/qu48X23+36E+wth5CQosX8GDJXv+Q5uPRS3f6pY9RacpDUqhW2YixbpMUuVt38GlWVLX4D6toEscJm74sb3FDe8K1vyvPyGd7nCFm0nXKe44zP5ildlC59go1lByaVAGT2D6d66PQIxyAGDsir7XOjERQKRlKFpgUSmb2K3UwXGzSg4/TfD0LrGmsayHN+Y8WUpx6E8i1VZyq4VlHtHxIWOmw9GamDczMIzbMP64gywdEVyd3aYdqjMPAud1xakCCRyghSWJR8ds+pJ3+hxcMh2CLNBZ00TApHMM6A65wLUqUg/BT+tc0Z0A1aiur4KbYto/EqMMuPwa7j2JXYtWiASWgILAqw5e/3b8H+6oUw6535B8EhQHPGkG+n6MsIzRDLlFrbCCtaNGl1bIIyaRCh9hLGzQVbY+gseJxRetpW5PjsPa/7aBOG3pd14wHRzLdxq8hlE52FowrE+KVE8YJdmIMYD7g0IUlCTm1h8Yf+Qq25R+oZ4hg0HUdQ3VgUMny73Csg7sU1TW8pGIFZ6Stw88+N3RExZJnXz9AgdZtsK+nHzj/QfNqW5qsh3yATvyFE5RzYY1PVjVz3FjQJHBWLWVLUmVAERILHa+gpSKK4vyphw60sESboHx+Sf/EvpF6YKiLIdws0/wma40NAJCwvO7KrMiPeOGAUTs855ALgE6bt4wJfASQGja7y89tlFqJIUQuEpGjaH9B+CE5btTvCL9LkchwP0mPSPEQQOs34/E2D4Bg5jbWWL8F+uoGAdleNs8wg2azF57Sp3CZhYe0vQ7fiCZhiqIvOKbqIRbYDjAr+Y9u53ugPyBe3SIF/QTk99UXrKrm9nPriWzyP61he0FbqpilZ3cwnBDAIsc7fbDOQUgCL4RrW3H7ntJWjGpEfi203gtqXrL08jEIj+QqLyCZuwkM8g+o+erEILgkc6o/rCSQnEHbwN1I4AszuJkAJ3E873FgKBcAmkKu/QCYv4DKL/wEVS1gfiwIKQWd5ubYd2NmF161UnBAfTYpcmAoFAIDoFIeudoK79BU7gso52/7VjAbvOVl6rM2fWDaTlTfx+hzGhN5EuIfJlP3ZIwjHSxvOcwA1zn4OppmGCjv6lIhAIl0Nj6NqmKhzsRZu3wF0dQnqF02nrGG122BvA3YWqLTYXsvv7r4jVmbPu6I+GRHvn7P0Dw3TbofRAI+4fbPgGPs0BKjs5Hwu4n8/GfI5Nq8VGH8LGnMCmFGP+9/DlCATCNanXmjeeq/5oX/Ejv2f9dLKCL+0kBMntOh4I4Dje4ctvQBsCzO4h6u8tWHRtUScF2Ip0zv3isdfymf4Frh5yx8HT4c0s2MHSGOzifOwIjp2OwPR5WMwXrEGMQCBcFnepILtKm1DY3KQ3rxjLvtLTJSxGcI9eCHYScIHYEuq4I9oSYFM/PMK0DT1BVWQbzqw35Z/VbH6Fbq7WHf7WlMO+584YNOrf/8u9KGY4t0X9++OaTS+ZyzMsHbDRMPhq2gauK/W6p7sdW7CHMMgvXWegtNjFhfxbzvoCrPw7jJCwC9QIBMJlqVabgtzFnnLhuFAlJPjSToOLZFfULVcAJ+RefLJ92rGA+xzb0BOkf4x40k3CiInyVW8SyjbeRaOqC0xZxxS3fCRb+VprD6L6k7+JRi+GrqTzH9efabn+2Vcgh5TdQTEGLhxmuOSg1P8ebPR+TNjlO2gEAtFfnC9sPpXbeMdUv0evDlo2upt/vBZXGK5tBIMw4bIrL+Y5iwC3CD1xJdhQFcFxGEHipNDW1wkLw1A1BcazGzWbX9Yd+pquL+u2a5WeYImYgd7jsiD0w/zvvvzxvZUv58AFmGoG5n41FvUR5ncXlvcCZroUxdJtCuY+FwlwH8NH4rN8uKB73Sb+51cqM8/ymbY48sVjHVfoOdq68mOWUEgcDEPnHtvMZ5yG1tcBLl1jWRdW7+qL0vd/eDef6SdohtmSUI3j2PIx3gSOD/GTRft20z82LlG0Gb7edcA5d1pXpJUAs4Ez+0E57EJP8KUWcIHYfk+TEEraXeOF+tIFj8tXvaW4/m3lnV840ilVV2DMJj41yJHFYkP/d/kT8wVfziEbgo05ho0+gAU/gdXvxRptgl3n/hc7F4dp+UcMiL7BpGvmgvHBxy92Ml/aLabc9abf0Il8pi1mP/JZxxUcD8PkHN/Epy9RdG4PFzC4v+j5dfAIHTbv6Z/4TH9Qqzb9eqpy1hD3caFtRx3oKi5tBHfS/AXsfUEzZj2jbeQzfYgxdb+5JBmsVaosQzjsKhzs8NT9uFRFSJQYZTSl7sMlSsOZjbSuURy3iJB7Gs5swARCqjTNlHGE9B9C+kZRJSm4zJ30CsFMBmgLuktVZJrLM1nHkP0BIZazPlB6jkv7gg58ENNlshusCl/nP6WfYKHPY/V7sKZ4toKpmi0sfh+r/QtTzcYi38MajmCGQvYQY8JMVWzCpXE1X9BgARdfOGANagum1ZHPH9HUVWQfWS+SypW+ofmntmfs/yX78LqcY5uCRs0uTthXkngg9Z/vhBKZm39k0rZPK9Pja/OTfaLHnv5ltVCqlKq8T//8SkNJVuaB30DRmysLwLyrzj4vUXpd3P650jdEV1/V8RCc02ZAXV0MdSrSTl3c8UXElGVHv3rcPTBa4uYF9WEafrGTWtcxG7TlqSeCR1+1b82dqoDI8rSTpUmHzXqNwjuwsTw39e9vC8/tzj2xNXrm9U1ludaJwaHk7Z9DZU1tmVdE3LGv/ludkwCF3pGjcMv+IBjl7J9v1xemCSVyqbtPwoY1NbmJWUfWESQJo8CJ1+QlVWWdS9vzg1HbVJZ8LOvQHyFj5+EEb/CAyWs78/zTO7jrYJ1AXWGqT9To6uyECxs/DB479/TPq9u8gDIPP65DMPTjf14d5jh3Il3yBZ1UrL5QrL5hgq9C7DBrBzSMfZBHuaIZg5Mqf1zYqS//VhYwu3uoHyzgFqEnQEf9h4pHLabrS0FlhTEzRKOX0HXFkhl3iscsZfd2i2WyZS/CjQIu95Be8zSoL/RABo8kPVlv7KLRi0WjFrGLz5RJNIyN69kvoDeRugCtx5rPYWk3YFQTFvQwX4joJ9Q1ZdwStL6ZfRwgVnqOXvHYxFteyjq0DizI3BNbJt/5+oRbXlR4B0mUnhFTrwVbecqdr2cf3cjQdGnykeHX3Ddi8b/5MKAW+9J36CSoAzVzj29hixhm0u2vgrBZjrN0PARfCcMUPiEjFt8/avmjINJwZxA59dqi83uhvConAbS2zTpQwjD0iW+fHnXtw3BPEDV9JYgWTEbuFZi45eMxq56UefiHjp+fd2Ir29gyMc/wEel7fpx6z7uTbl9ddG4vZTJCD+GTFg9bcLf1pECbPYKHjF75OJxFSeIhkGEYccb9H6bv/QmMaYZhAoZNhRKRzA2EdtS1j8CNCDcZjjZnzmJzZaqyE+D+Y9YjnxWf33fFC9hf0AyzI6lGb6KvG+cjIBxssJIquL1wPSMY5AmXdnYZwF6AmX6648BJoWjYVeLx15EeQVwJSLJ4/EqcDc+JC6OmwCHCzY8NHWj5GyDcfNmY+THTweTlBNjWF6ggOM4SqH9RJ29DegWXvHfrV0CGTXVO4k1lMAPWIXzdw4cTP4ElkAshENLwTxrHQFQM6obGshy5F/unqmusAalO3/8LZdSDhTfu+qf3vHMzGMRsRxbAcCxLPgp1GkoyvS2awTW0peMhbCk8swu6AjEzG/WBcTPritIok96kbVL6hfE1WtaBbFN5nkHb5B1lE/wUvuhommZvkRmDut5/2FRNbSkUcsOZdOrG8vyUnV8n7/jKf9gU1mzFcRBsSzueyGkrNHWVu9++ESapripSBbJfQSDPYB0YLHctEjf20pEiCZcAuMlwtDdz2/PNj98ZOmEhQQo6cwH7hXqt+Y/TVRPD3SZH9s6rgwIxobh8++UisOYvn+wErQQY2W0Ool/e5nIxVDOw4P/y26zgviroUUwajdXtshzDMJ/rsRGbkHssp4KhGZNBm3t8s66xGiw8kLFDnz4QO/+uYfPu5CqAmC19Y0dl5lldA//4AKTLN2Y8p+ideahsNwRfaiH7yHpNXRn04xE6DLKkUCJ19y04s8vHEriXw64OoAqMjp17+6n/vchleXCcNptT/v526NW3qWtKbCVNKFFIlB5gRkMnI5c+CBLIH7CBFIon3vrS+Juezzz4h8TNq7GM9QUEhjLYvmDNc3U6oM2Z2zHh5udyjm6C24iuXsC+Ia1McyC9/sYJPv4q+/dQHAih9HYt79CE0gtuJ/lMJ7AXYAzJhoNArwJfGUqLhb2KTatmfWBNr8ei/o99GFz5G3/UYwHmvQoTt7A8EH2AdQm69OIRvugSFhuPoM0mfVPdqR9B0hj3wOi0f77PPPQnIRBRJsPZ39+8+NfnUjdviYrfBQrGYnXOBShM2vYp2ItcYQfYDQGqxh/AMO/I0RXp8UlbP9HUlnMloeMXQM+h4+dzWaB1HSBk3Hy5h3/WoT/AnFX6hsJRsLBHLrk/7+S2ooR9DaVZMXNu5quyEyDGrHry+DdPwRXI2P8rX9qSgjN/Qyfp+36OnLYc7FRtQxVM4+xvb4xe/libgt2a1jO3AzR+2r3vnf71NZh8ly5gb8Mw2K7kWjB/rx/vIxK0UhDHAr8MN1/4H591bnCBiFBc+d1fW1rGA2YYc0Ume4ERPcdRgYFdOh6wfCT7U5NiyVgASxcMX20GZrRYSISEzYqDMVMNpk68/BIwIPJnDeKmk669KD2w4gE3VeSDDHChcw9+fP/Uu98CS4471Jr4n1+JmXVjVx9VdmmInpBx4Ffv8DjvqDF8HmFDe/GAm3TmbYk1c4d5dMPDRreh60tpXROfcVpwnPQKay/wfnu0uH9hKLT+7DiQR2gApNdWfQFQ04ajvPoCtB6r349V/ITV7myhvoCxAms87trqO+CQewWCeQrW2PkN73tHjupAGgvP7NI1VLkFtHxNvxN0fogeEjv3DqS+XSKrUvtPSt2NE3z7Un0Bwj3AMW+U9CI4ofTpqvoCLSxgRtdE1bObERAOgYR/Nx3GouoULm0BIwaWBYwYJLS2gPem1okExJyh/bMngzHqqNpCp12dxcUyMH/5TFdouYJPO+ZtdKoiy1yaymcs2Lpx7iqm3NPsK8IAZdJsWa3e+KK5+KL+9Pqu9na5n76CcdD1RCAQiP5CY6B+i6+IDZD1l/oCYFyyD4OdMkgD65DRvZv70lsuQTvIa2NrAe4qpqwT+qM/cmmcFOAiNnwsVZ2HK7wUN7xD+kWzDjq6+Muw9tN30OhpOgLhVDCJW9ae+t+Ldq6vKtJPcW8iIVoDX7SrxvuGevazb0hC7kn0fEHR4eAE+/pr53betcbOAnb08zaGMeXGG85voRsve5cEa9h4cTdb2GxZNKNMILdUXYnh3BZOtummSlP+WZBbKGF0TZhAzHqj1DYY0w7S9aWG81vhpDGhmN3Og2HmsjSoBoe4h4Vc1pTFPzs0l6TQ9WUwHBsWydIPV0g1lBvTDxkT/2ZMvONruqECGnIfuq7lw8hugyxgBML5ECvc4WuTz1ioSI9X15TxmUuAQbLn3Vv4zCBGJiKlwpZK0U8QKn8cTC/nAcdJz+CexG6ys4AdLBjGi/8YU/YRHsH6+D94Fx+USbtrDRtHQeap3fUBrW1gzEbDmfXG81vhPkJ//CdQSlysIBReuFRF+kSA0LIh9+uK2ZeyVQHsUjsU0mZT6gHozFyeaYj/k/QOxS2bjUF3QVMhay5J1cf/yY5WkqLd8xGcF4zC92Mp1O/7FM6WMah1ez+FEkZTr939IeERSDdVUTUFbEBKR4CWoBG9QvM5PjG4UVcXJ+/4MmXn15w5W5p0uLmyAEoqM05z7kG4YBKQBgM39Z/va/OTTToNKRQLpUqzgb3zZhgayrMO/cF2Z6E69wI0LDq3G9K5J7Zq6yshi4xj54H0CMLFnfWR2bvguEWSejSZlvc1jnXeBOZv9gnJjLuFkZNkC5/g3qc2FSVhpJBQehMyFeERZIYsIBBL5z0C1YRRU6nqfDgl0icSNFgQNta6+Q0XSUnfKFzmIQgdw9m+VnCFjzB2NvzfmLRLEDEew0lB2GhzwXnOCBaNmCces1QQNIKrzCGMWyQaPlc0fgUb+IGmwP4WBA5n/W2NWsTeHDjqJqtzu6BNFFqpRnQFxojlPM6+tTWIaa4sPPvHWyOXPhg0es5xS7yj4sQD2Uc3QUnCxg+yj6yPW/ZQ6u4fdA2V+sbq07++Hj7pGq+IOC7OhFf4yAubPoQmZ355DdKBI2fmx++EbGNZTu7xLVChrjij9OIRG7+VTuF5CsECRqdHcP9rMKivmx+oGJ/tLr0pwPBFQZkIiYLPcJgMmEkPKgsf0jME7HcoY7XZoqmtg/t2jCBgqHjKLcbEHZrtbzNGHQxHN5RDz3R9mWj4PK4OWNJcwhZuIJwQwNiQINz9zSUp7Gr5xd2she0oOvdM/b1/CtefrWrW90PYRIRL4jYNi16LqROwglfY96cHJRUZ8aETFsHXoEdIrEHTaNQ0QGHU9OVsSeiwsAkL4O8b5LOpsgjKA4ZP40Q0eAzrHN49MLqpIp+h6caKfL/YSQqfkIgpS6G86Pw+Lhqjtq6iJm9Q3984NQQB2oHbKUtfwt4EBBFyDz7bA+yWoB2qAZZ7BHNNASSpikzOow1YvaB74vErLL6aF1q9N9vTYcBBK1RtEZjF0nmP4gRBa2oJlT8ZOBx6ho8geoqdodwB5qKLpP8Q+HMUBI9k4z04CIahjmU3cK+IdPCpbDLuSKp5Yn32hnNVZrRva4DRcJgPA+Xgz5uYNh2r/AWrtg+uN0gw67sR/YlJ2vZpwoY16ft/4fK0yQAyzKU5QscvAJN32r3vjV7xOF+EcEIsD1+JtoyrXgfn5N8xq6Q2EtULHg/EE28wHP9JveF5c3EyF6CY9AkXRE5q/v1x9eaXdfs+tQRfagOBXzRVnqHe+IJdbGA7GH0z+2LS+udwhRfckkim3268sF29/ln1+mdgRL5SJwAVNxecN+efM6bs0e5Za92Z1WPwmVFK7o26Dj4qqQDHsbGhyunRKodHFEH0M+5zWHebDv9IYzBchI09xQZ8HJQExs0sPPM33NbXF2eApSuSX3l/LEMzZclHx6x60tfigRnu2pX+4XUFKerq4pIkNuJnYNyMgtNsn7rGGovTR5w2m/o3VDCifXDCI5BQ+oAY8wW9Dy4QC7zDHLgAftkRB7tNqTrPad907lV0h78VhI4RRk6C09f+/Z540o1chKUewvq09Ym4og+XbReqJ0a4tetcBswd5IjDdekNRxxlX2KKMexC9CW4pRQ+M2hoKM0qTtgvVrgPuepWyJYkHvSOGiNRetomPEKGEgJxXWFq0KjZUKc690JF2imf6LGG5vqwSYspkyF970+g30q/MJm7r9wriKtg7ZPLxsy52TYq4mCAsw34jHPDGLV0Q3mvux2EL3OJG+Hu3/mF1c5gI8AmPV1T0MI19KDBXJamP/4LTgrgtygIGS2ZeoujrjIJt0s9fPkYCbBLgzxhIVwQFxJgFpoCDaYN6l4yIEF8QXrb3E7UQ1osQQ9O9QUEgcMVN74nX/WW4qY1kmm3OfYeB4FAIBC9CEESnsHso1n2lVzHrkjjhNyD9IvuDfUFkNL0Mo7d14ZAIBCItrC8vxrBeuBnX3LpsQyza85KgW8kofJ3QFC7drARYCQVvcFgXVToFMoJWNjLfLoDQp5mQxYiEAjElcBlKtI3ivQKJqRu3dqfheOkgFD6CHyj2Jd0uvhmbFdBFnAv0wt7y50RcSA29Ecs9if2E/URFvQoRnbiyTfIavibfLoDQl/CPPi3uhEIBOKKsO4UPYIEfjGkyp+QuYOmdijGOBzFRTJC6QXKTfrFEEpvzOI5qrdp8QyYTzgBrA9nO4fMDvdT3TcMEgtYOQnz/xcm9GPTknAs8gNs3HmM7L835REIBIIgcbkH4R4Amirwiya9w0j3AELlBwYu94Es6RnMvhzrPxSOEkpfUG6+bZ9gK8BOJBVWv80cjFHb/NMDjJZ1duNiDBILmKP4fSzjbiz1Oix1JSaLxbyv48sRCASifyHYaHi4zJ2NqqT05j6QxSVKdutWH75MbIuTCrAdcOGU93zngOD2fc4gfQLMRQsQ+bM/Peaxq9MCNzbN4bGAXanGWwbwImWsT4m4ndiYw+xRtyl8uRXPRezR0Qex4P+ibeoIBGIA0KdL0IxRpzvwpXrj8+o/njDlnIQS/eHvTLnxlmOMZtOLVO1lqxcAw1ezZbW5JAWjqeafHuScUxpT96vXPa3+/XH98Z/YV6cMGs1fb2p3fdj862O0po5N7/9cveE5zV9vcQ6twG7WbH8bOodWbFDCPmZwbsLyuRHDaKx+L5s21bCr02zJJUKeYh05MS0dDIW9hgVZAgxUbcAkUdiYI5g0mj8E+NyExf6MaVIwYwUWtRaLZD3pIxAIhEtzWYD7RCgY0ahrFDe8J1v2oiHhL8gLoqaYctmQYVRNISaUkl4hlmoWKJNu91rRqEWC4JF8CXyp15WYso8rblqjuPVjRq82l6WzhdX5onHXKu/4DBeI6fpS8ZilihvfJ1V+ptwzcFR/8jfR6MXy69+Rzn9cf2aDpRtE7wDSCPbr+AtYzBdYwat8uB74CR/fS3FVRb6Y+9VY5e981krJh9i5EVj+y6ybp+Rr2H+Znov5QwAhwc6PxfKex9Jvxcq/wQIfwgSutxziuuSd3HbJIyMDac6vexdh9n9wN2XqgrsiymQ48sVjR7/8T+LWj5O2sWFDu4e1H21dOV/ULQrP7jbpNZDIPrLeMp+OzkjXWFN68QifsVB84UDqP9/zmVYwNL1z9TIupARi8HBZgPtgCRwXSqmqHO3f72n3fMxtqiIDhlIV2WC5mnJPCSMnctU4jCn7MIlSGH3Z3x4AOk03VoJZrNnyCqgvyC0UEip/gf8QrgIh9yS9w9mEewAGFjPDUDUFxrMbNZtf1h36mq4vYwxazbbX2ezRH7gmCIehSWJjD9TvwZrPsNubg//Ll1f+zLpEFlsCb3hfzxrH1essB2wwVvFrMKDQQm+M1mJCG+d/0IPhUrz06i2sHssv35YhehXKpM8+soGLYK9vqmPTXX8EAA2FUgUp7MJLHWUpxz2Ch856+NMxK/87esV/+NKuY+1H5hnAF3UHJvvwOsKyMzZm9k0wHzgjuCbtnVFNXlJDaYv1tsqM094RcXymFdDV0jd2dMajNWIgQb722iU3h0YdY2Dv73oPU8F5U8YR2TVPiWKmm7NPiEbMxQmS0TXS6loq/6x48k0WPyYsVEmKIGICVZrMvpQFgsowxqRdYD1DTYymZEueEw2/Wjx6CeuxmTKZMo9BV5Zml9NURRZGkFDBlHlUuuBx8dhrRcPnQhNcIBTFzoHmwjDWIXtvg4vluLhnrigbj7Cq5uTIYjHfm7HcJ7CKn7D6/Vj596yz4qCHsdLPMVqP6fOw4Ccxcy3WeByL+pBdSa74H9vKbQr7ZLfwdTYNcjvkG2zYH6x1C12JfLDGo/yJhz6PNZ++fBEESvZpce0OTJvBlzgz4X3hRjS9XAsfPuNo1NXFVdnnIqYsg3R9cYa+uVYkc8vc/0vAiBmNZTnn/nwnYPi0+J9eyo/fkbbnB5+osRI3LzA3wf7LPbE1aNTsY189DofKUo4pfUOgSd7Jvy5s/gjM6MwDv4WNX1BXlHZh0/8VJ+wDmzIobqZIzvsbaijNOvPLa2ajjhSKEzaugUOtax796vHaghTopzrnAgxk0qnP/v4mDJp18Peg0VcJxFK7fpK2fWI7q6Lze2FidYUpMCuuq4z9v9YXp4Ngp/7znaa2zG/oJG4yQMKGD6rzEhtKMryjxh7/5gmYQFNlgVHbCG25CsUJ+xPWv59zbJPZoCUIwZlfX4cbF6O2ySucF93Mg78NuepmmED20Y2BI2faTb46J4G7pNby0uSjoePmQzl/1ls/8Y0eJ1X52A7kHTGK69zhDAuQw4fPIHoNmzvZXnP2YYUNS2A2mIsv6k/8xlyKPSyMmmpM+htngxu3vPvDcdnCJ0B3qVo2oieHIGg4VZ0PhaaCBP2JX+nmK/m/xXFhzHT98V9MufHGtAOGi//w5X0F3k+b6/qf+n1suB4JuxrBWrd1uzHf21gjWDUDq/zVUqMlQ37A3KZi5+KwEx7Y6QjM3MSXtwbsY8BYYckgep3G8ry6wrR/3roRPie+e9YrYpTSN6y5it2ukXdqOwhzwoY1UTNWzX7ks+EL/lV47h8Qnpr85Nh5d8x57AsQy5g5N1/1+DeqgEhV0BBdQ1XuiS1XPf71zAfXghktlLnV5ifTlGnafe9Hz1gFwsONCLgHDVH4BM/495qgUbOM2ubWNdlR8i6GT1o8+9HPQZuhSdJfn4VPXjLj3x+QIrG+kQ+TbNuP3azAJnYPivGKHGPtavq/1+Sf2h41feXMBz4CXeR64AgZNy903Lxp974vkims84Ez4o7CeeUc2zjn8a9GXHNfVdY5z7DhcLcx7V9vD5nDP3mxiHFz1pEN6pqSCTe/0HryXG/W8jmPfdlQkkUZddazjlv2UFHCXruBuM4RrkuXl5J6giAkTjRmGV1bLBo2Wzyaf8JHeoeBeWoXhZcMHsk69pS5S69+mK6/tPYIeiaSyVeshgRdWyCMmkQofXCBSMiZv6zAX06T/kO4iEai0YtFoxaxnVAm0TA2HDeiL1BNxxgjZrh081T5M7toHP46q6y1O/lCW1TTWFtfl8OmBe4Y0XJlz2v55RVp7xUYpca07NcWog+ozDg95a43r3l5A3x8ose6B0aLFe5gB5t0zZWZZ3xjxtXkX/SLZY1Fk14jEMs1teU+UWM8w0YwNA0GXMCI6XAIVNxvyPiSpENg1YH0gg6BJEOitjB11LJHIFFXnK4KuByCDNqa9FrQOejNzS+sdU3rKM1VRTIPf5CusuSjeSe3nl//3rD5d7sH89Jo20+bs/IKG2Y9pG+qDRw5A9o2VxV6BMdwPXBY5dZ2PnBG3NHCs/+YdJpTP74IdwaTbl/NyS0Myh0FoBWY4CUJ+4ct/BeXtZ08lHC9XZ4kwxCkACeF1rOGaytRetkNZOkb4cLYCHCfvNohjJwknnAdGRArHHYVX4TjopEL7ML/CYJHcrH62VekQ+KMWcdxuSf8c4QSXKwATRWPv470H8pWJYWi4bzo2qatAgwIguNgUFHcIlx4hciAjmdQvTDjfze74hrxFjb6EOZ7K1bwOmaq4w/VbsfMdZj/PVjNZnZRujXN5zDvlVjAfZjfndjYE3yhFVDfMSdYn5RRH7Fr1OXfdGQiIxxKU2WBZ2isJcnoGqrdg4eyzz4F4os7vhw2/07Wx5AF2mzMj98B+gqqBhICJZTZADWhan1xRk1ektTdX1NbJnHzgn7S9/zPjZVbRldfpfQLt0nwaOrKZR5+IDzQW5s1raNwCcpklKq8wUKddMdrgXGzuE4A2364+ia9Gn7azsp6CO4nuERDabbVuuUAwfOOYLcd2M4H2nJH9c11Ixb/e9q978UtfUis8AAd5QbljgLQCiTff8S0vBPbuKzt5K29QVbuyfZZnnbCKyKOIMnmygKZhy/D0Oy1HT/fbiC2a4QrYyvATrtYyjDqWum8R1xSzAbJErTmItZwgF1wdp/DLjJr07GkuVjRO/xRgDbyK88Vv1jyFvQFbCuOrAew2r+xkOcw/7uw/Fewsq8wXR5/qPEYln4HVvU7FvBv1rDOewHLe5Y/hOhlwJgz6dQSFRuZDqw6mqYs245wqbuPUd0YNnGxQCQNHn3VvjV3HvzkwaFzb1f6hYGqcbuNBCKJm3/kwY/vB9XxCImFhiHj5qf+893xb5+GrvxjJ8NPQiCEcpueeUAdoQkkuN5a17SOAgn3oBiRTOkROuzg2n8f+/rJ4oT9lj5Y7PqBBNRUBUZzswKD3rarxrJc78jRkKjKPu9lEUgrqsCos3++U1eQajcf7mj4pMUXt39+4vtnT3z/HE2Z4VagoSQraesn3FGA24E1YtG96Xv/B7as3eStvUE10OAjXzyWc2zTqOWP6Zvq4MYCzujwpw9Fz7pB6u5nNxDXOcJ1sYkHbFDbvYaL6DmkR2BP41gNmHjAsb9g7rPZ57uDyjsYigfcLS5s/ihwxHS/2Ml8vrs4qp++4dAnD0y/733rXujqnITihH3jbnyOy/YlLhYP2GWxtYAH02Jpn4GuKofQE/O5Aav6c3CpL6LrMAx96scXGoozfWL4J6zdw1H99Bmtnxzb7vNCDEhsLGCjjvWGMVidJ/YSpFdIT717DwwL2PdmLOJtLHnZoNs8hSxghAuCLOC+ocUz4EH7ykwvgixgjqp12OkotHUZgUAgrFyWB5wQML3jDssQv86YwroFNuWeNpckc4WOhDIZzm3hPD87F3BH0/tvVyMQV0RdXVyZwfp85VDXlBSd281nuoVJr0nf+1PxhcvbnTjsBnIglZlnknd+ZegFZ402jja7Sed7aO+6tUnuia365kvvESAGIjb2GSsVvbtchpNsQCg+4zhg0rhA5Jy2JtzW8CkEov8oSTyorr38Pr3ZoCVFrKOobnPmt9dlHv6qQJuAGRbsBqrOSUjY8D6f6QGNZTkpf38TPHoO6eg3CSkbR5vdo0s9WK/boU8euJLnZ4Yy6h1+vginwsYVJY4z6loHajCtqTOm7GGaqmhdIy6Wkb5RtLqOECtwqZu5JIWBO8b8c1RpGuEdRlcXmDIOExIlHIKGjEFjSjtoLrnIxmsUy+EfuCknHqTMlLofY2jCzde2DjQhpCqqMlvgPxTqsOXph8zFF3GCJBReULPFWF4h3MvEbQ9hNppz40nfSMdpOc7Ntke4hCtKRHs4hyvKzEN/RE1fQYokuce3eIWPYF+DiRwtEEsbS3Oyj6wzNNeBJOgaa6qzz1VmnSWFoqrMs/AXBLoCAiDz8IMebGvmHtucf/pvuadf8OirqrLP5Z/6C5rUF2e6+YXbDiSWuyXv/FrXVEuSAmhVW5CSe2yTprbMPXgIjuNF5/bQZlNxwj6viLj2piFRst5XwKpOtLzS4xk6TOEVmHXoz/K0EyBjYrmqdWX44845thmE3zNsOIii3aDNlYVZh/6Ac5K683+Y0HljeQ5G02XJx2Am0AQmk3NsY2N5rntgdPbhdXCCbgERApGkvQlDD03luSHj5lekn6JMBtbRx6UpEaQArmF9SaauvkLq7ldwagd33fRNtSWJh6CyKiiac5kJGLVNUBl6U9cUQ2XaZNQ3VnuGDqfNRjCFS5OPqPwjBWIZTMP2VwNXoDb/YnVuQkXaKe/IUXCOUN/uEnEVanIT4QLmnfwLsuzF6fCJI3JF2Te0VJpL79T3HMao1W57HbSN1jWZLOvPgDXMPiT0+z4FNaXqSzUbXzRmHSNUfpodbzMGLWihdtcaMMdxmad21we0toExGw1n1hvPbyU8g/XHf2JDCjKMbt9nGG0mPIIxkx76MSTuZGgzG75w2+uW8kDdsf9xEQ+tYzEGtW6vJaZKO0OwAZoc+hi8J7fVCITjYP084Dh54vvnfC3Om7KPrCcIoizlWDJrVl6VdWRdbX4yqPLZP98BzQDjOOPAr/Al7jd04vkNa6C+XU03/wj34JjwKUtBcrIOrwseOzdxy1pL7IEWA4kV7gxlHr7wX36xk6GH9L0/c4KddfAPqJmx/5eMA78pfUPbm4ZVmaQqH/iqiJ17u3vw0CNf/Eei8vaJGnPk80fgvrp15Qub15r1Grl3ECiZ3aCgcMe/ezpgxIzGikuvmMONRXlebX4K3DFo6stBbmFidcXpwWOu1tZX/vPWjUrfMKFEkbAejPh2Jww9uAVEwXWozAKpjrx8GYWS4988BfUFQkn8z6sJUmi9bnCn4hU2PGLqtXCJuGkwDM1VBv3mKjeUZkFXUA6nLJQq3ANjTv30EjuNlr8aqJOw8QORTNVYlgP3EFx9u0vEVajMOL1vzZ1SN++ylON1BancuIj+xU6AWevQIZjB3PSJFI2YLx6zVBS3iC+1QRi3iI2OMHYpLpJKZ/5LGDNd4BdDN5abipJgGmCYEjIV4RFkhiwAf17zHhFGThJGTaWq8y0dYAyOC8PG2rrQgkFJnwjR6CXCqCnSmXebso5z5dxYovEr6KZKjKbaHgLDZAv/Kxp1jSOf2jrueiIQ3UbfVKdrqoav70m3vaIKiKJMepqihFJlyq5vZe4+BWd3sdoQEAlf0CMX3x85bQVYewZ1/bgbnwXzztIBY1dTr673iRqr9AlJ3fXdhJue8wge6h40xD92st1AIBsmndo7coxIrkra+umk21d7hA5jqzXXQk2DpmHyna8HjJje3jTkXkGW0TFSJDZpm32HTCxLPuoVPjJswiL/2Ck4TjCUqXVloUTWXFXkHTFK6RdmN6jF5sPBbOUCS3BAD8MX3hM0ajY0gTpQwRLwYB/IKqhjTf7FgjO7QsbN63jCYG6aDdrRyx+DWVmn1FxdpPAJhp6hCVwuMIgvXbdQk17jGT4S5NbqLasiPd6uMki7V+QYKDeo65rK8/Ljt8OJs9No8ath5z/06tugodiyAFAQv7P1JeIqSNy8Ryy+PzBuJnybopVtJ6GFAHPLs47BZCAkSj7dFuxTW0Aghr8YSwELWKLQEIxaUFn4kJ4hpMUhJTsxy79UvhWOS+c/xjrI2vQSH8/fAqNtxC8NigvEjI73Vsi1Yh/H4hZxbXMIscLxG6Yct6KAQHSb5qrCwJEzQXRBJCDLOkp09wENoE3GmDk3x8678+r/fiuUyKFayFjWWTokguJmgQ0HRpV3xEjW+VTLmg0lWe5BMWajHrRc6u4HVheYwkrfELuBQC1wS8A+kGH46xTJ2L/NemgbHGsdonXn1mlYgYEwnPUz21ieqwpkb7iNumZSICKE4taVRy55ADTs0KcPGtQNdoPCPcfcJ77LPbk19/gWrjJg7QHqgGhl7Pu59OLhkHHzCYKInX9X1Izr5j39Y/CYuR1POHziYk0NGxrVtsOa3CQunlJ56gm4OJDgrhskQBQ5T1hWrJWLLxzgKtcWpnqFDYOa0TNvAKN5+r8/YEW95a8GqlmHayjJ9Ika3f4lYuotFSDB+fKEOoh+p6UF7DgFAsuSqilgvS5QJqrK4mG/c0BDkErx+BUW780LOY/Q9sBffEM52NbS2fdy8fw5wBo2lyQzZgOkTQUJZOAwrtyOTg3hCBx5Q4NAdBewpdyDh45d9UTCpg8hyy2Zgp6BfILNp64uqco+Zw1aABWsnpC5hF1NKK/JS4SvcjAoKZOhOufCuT/fIQRiaGs3kFHbRFPm+uIMMIUxBitLPZEfv6MmLylk7FzrEB1Mw0p9UbpnKPu3DFZ1SeIhEJLj3zw1cukD0Kdd5brC1LLk42DhSdy8RFBuO+iYq7OPbNA310G5xR81CwzXWJZbdH5vRdrJyswzPjHjawtSPEJiQcaaKguhlVmvKU7Yz37ftDNhSIMkg043VxfDPG3nD7Y49FaSdOjiji/BloUS7rpBAqxY+GjrL0f0slbOPPCrpTLvHVqi9IQ7A4xmCs/+AxfT7ldjHc6aaO8SwU0M/L5Ecnf2BqKl109EP2KzCQt+5yYd+xTWERAyFV1fpjvynTnvLOkdgUsUoI5USQoucwej05pgjDpz/jnRUNZ5ujnnFOkXI/CPYQwa3YHPTdknqcILbNRenGgd5ddwer3h7EZz4QXJlJsJuQcXLZhQejMmg/7w98a0gxhtksy4EyTQOhbItjF1v2jEPELh2cEQDgTOmt3h1UPQJiyXxgk2YYHq+A+bogqIAKPQLSAy9/hmUCO5V1DAsGkliQcNmkY4Ct/gEoU7Z5/pGqqgBGQMEiAYYoWnbU1SIM4+uhFMQLBtvcJGlKefipq2UhUUBV/9dgOBnW026GmzEboNGD61LPkoIRCOvf4pUii2DgHGXHvTsAINpe6+oMEeIUPAcK/Nvzhkzs1+sZNBHe0qixXuoLjQ+ajlj4JtajcoxlAwUMDw6WBEcvWhB/egaMpkBPt14m0vQx3vqNFVWeflHv7jb3pWU1sGY0H/Cq+g9ibM/pUrPdyDhniEDNXWV0pVPtYpeYYNBxXHCSJswiLoFjrnrhsIoZt/eFVOgnfEKMGlYOEeocOaKwvhu81k0EZMXkJTVHnayYipy6AhDF2TmwjzVPqGWacBCfYeiCC54eBEBCJJB5eIMhrEcjdVYDQIsNInxO1KFjDahNU3XPaEBTDaeqrB9cKsgsmr/vMpxa1rnc3iJNx8uZ3YPWLA+IIenDiZJyyw7c7+8dbsRz4HfeKLuoJJ11x4bg8YmpNuf5Uv6mVgwvE/vTLrobVSd3YztotyxetWmnTYsqW5OvPQH9PvfR+sdrCthy+6jz/c5yBPWH2D3SYs11uXoJuqNJteEkZPd8L1XrQEjXAqGIYuSTw08ZaXuqe+QENZjknbPO7GPopGxU147KonXFp9gSteN4nKuyTpEFjM0+55t7EiD6z2YQvv4Y8hBi4tLGCMMpmr8tgHt4ieg+Ps2nvPdxsiC9ilQb6gES4IsoD7BjsLGFlsjoTfs41AIBAIRCtaCjCrGUiDHYPlrScU3QKB6E/UXfNNzWQd+tOk1/C59jFqmzIP/Ja88yt9Uy1fhEB0nVYCLOyRh1jEZdCr7ghEf1PS0jd1x1iexzGdcVJRV5jqwfrFDDr61eMMemaH6C72Atxnq9CG+HWmnFN8xnEwBo1m44t8pl/BBUiAEYge0VxZmLzjS85vIhidGft/zT66oSTxABipusaaivT4/Pjt2UfWMzSVe2Irm7BooW2r2sJUvyHjKZMh+8gGyLIhlXZ8WZOXVHrxCGSLzu1pqshP+fubmtxEyOqb6uReQQQpsJbX5vPR27hYTA0lmVxD/2FTfWPGh09eYlQ3MjQSYEQ3QUvQvQZyg4VA9ABb182grHZ+ldtzcdzS4XML39RlKcfsPFfzfpVjJ8X/sppzm9yi3MYVNttwzNXn1r1rqcBCGfVpu3+AtiDYXAkC0VVaWcBgt/XgySUYoMbkPYZzW1iPGXwRY0w/BCXw4aIC22EuTKSqchmj1nrUXJICJXyioRyaGxP/5sP9UiZT1gmqrgR6M5fy/sTZQS/uNpzfQtXz3uAAtsPk3eyObtpsyjrOTqk8gzsE3dJN1eyszm9htI18YVkaO8O0g47aBI4sYASiJ9i6bm7tKrk9F8e2rcCitfFNHdnaczXnV9kncozVbbJ3RFwrf8uMXUMo0jfV7nn3FplnwIRbX7LUQSC6Q2sLuPsbd9sMRqQ/8QtdV0Ko/I2p++AnV9OKKe+M4fxmqM8YdcaUfVwhdUmAWwcyunJkJA7KpN35HhvcECcM57fR6lqorzv6A1vf0q1uz0cYZcZIoWbbaxjc+pZnGuL/JL1DcUc544SvASTACEQPsHXd3Nqvcnsujm1bQR2rb+o2PVfz7p11zVKVDymSQolHyFBrOedv2dqQMhnKUo9zo+saqkLGLwSNt0ZTQCC6Qat/PTjRbRFqMxgRVVMoHrNUGDNN4BeDyz24mhzmggTjxV2yZS92sPPLLpARWwQ3uh1GRmLgr23XGtGoRcLoaZAVT7xeGDsLJ4Wg0HRzjaW6pduR88Wjl8LQrM9qC7jCRxg7G/5vLkoyF17g1Lq74GgJGoHoAYyt62Y7v8pW18etXBwLbVvZ+qaGaq09V1flXKgvSj/z2+tRM1Za+7Tzt2xtmLj1Y4FIBhXgkK6xOmD4VMs8EYju08btW7fdF7cZjIh0DzAk7mS9LjeUE0pv7igHrvBi9GrMbOLzbWEfyAjS5BUiI0E5LlXR6jr2KJjg8et0B74EqWa0DVwJYG2LS5VgVQsChoqn3GJM3KHZ/jajb6Zq2EBJdEO5pW53wEW8i1cEAtEtcM/Q2MKz/4SOXxg0avaQq26RefibdOpJt73iN3Qi3GPHzr3Nsm5MDZlzM9SmTMYR19xn10rhEwI/faLH+sdOATt4yl1vVmTED73q1rhlD0Lb2sLU0csfA1GHHsImLrb2CdYwtII+IeEfO4kUSibf+QY0BLPYIziGM3kps1GqavFthkB0g5aesCzQ6lq6qYrPdAWqukB36Cv5dW+A+hrObWFMOsnkW9QbnhXFLWL0TcIhMwnlZdcqhvh1hHcYY9Sack7Jl73IUCb1H08qbvoAEwh1uz4QREwQjVzA1RFGTwXbV73hecWN7zFwj7r9bfkN70APxsSdmEAkGjGfqsol/aKpikzDxd3S2fdBBdnylzVbX5VMv0sQNEK94Tn50hdwmbvuwBeC8PHQG3QL40pm3s0YtJrNL8tWvgb3CoTKD6at3fmueNrtbOSGnsEGG7Y52R6BPGG5NH3iCSutXJPRfjAGRGvge+/VB1au/ny9QHSFR0WNjY3bt28fN27cxp++vOn664ZNdnDIFuckNkA2HAVj6H3aEGDGqKNqCuH/fL4rsMZu2kGMFBIqX+nch3GhVLvnY7quGBexi8yiMUuFUVP4mpfEVX/sJ7C5xZNuAM02pR/Cld641A2Es/MCrDv4FbeMLJ3zb8I9kKtAN1Zo/14jX/EqCLwx6W9MLAOrFPrkBJjS1NK1xZhRK5q4SjR0trk0VX/iFzhj0i8KJJyzsHsC6RlsXQzoKQ2HsMajfBrhcoSthr8yPo3ob37dW3zHAvb2Wq/X//zzzw888ABX3gEGg+Gbb76pr6+fPn36vHnz+FKE00KbQcIYk4FNUCZ2U63ZyB/CSYyEjxCHhEAIisDu1OlXd0ltCDDcHJorMuEnn+0BYExrd30AwglpqjzTcOEv2eI+cuPeAZd1vZfAcYFfjOPD+yMQiJ5hFWDEgIKhGV0TbdBgBg37LnhnxQtn/xOIcLGCDR3bH88N2zL1HLeDl5B7kj7h6nXPqDe9pD+9Tjx+JX9gQMM+sUbqi0AgEL0KmI+gu/Wl5opsqqEc0gxNdcV0ZNgeTAYwFKnaIqoym26uZswG/mCf0JYFbInxB3PiM4guQsjcCfcAPoNAIJwGZAEPEMDk1dSDSDEMKC5f5iBwXCwjFF7d3ozcJdp+2OkoC3iQgrxAIxAIRG8A0gsGa2UO1VRlsXf5YsfBMAYNVVcMNjEk+LJeo53dRiJp/z6admVw9A4SAoFAOBxG13RZensV5rIMY1RHL8r2kPYsYFHPdwIPUnDcAUH4EQgEAmGFMtN1JVRDWa9Lry0WGTZX59Gaer7E0bSrsoSj3qIZZOASBfzgMwgEAoHoGYy2gQIV1Dd3ZYOV46BpurGCfTXX+jqT42hXgHExWkftDgRaf0YgEAiHwDBg9VKNFX1q+LYFY9Saq/MZg5rPO4gOBFiBHgN3FRyuGGsBIxAIBKJn0GZ2J5S2sX8M39bAXUBdCa3hnRw7hLZfQ+KgagoYoyUIYL/AMLrD31FVOYy6FhNJpXMfwQwaw/mtDG0mZCrpwidwoZR1KonjVEkyrakXxS0Sj13Gt+0ncIGICwiBQCCcEPQakstg0lP1pUwvrPr2FIu7cMLdH1J8SQ/oaKcVawT3H1RlFmPSKW5aI13wX0HQCEHgMFzmLluxWnHj+4TCx1yYyFVjNHXy695Q3PSB8eIux96bdAOHuZ9EIBCIwQq73ltT6IzqCzAMrW0AU9ghdnnHAix3iMg7Crgh0J/8TbP5ZVMRr76AIHQMhhO4WEZ6hdKNlXxpv4CjF5AQCASiR4D6UrXFrA9nJ4bRq6l6B2hwhwIskmJERxV6F0JAVeWqNz6vP/2naPQSdkV6/2fCsHHyVW+Jhszk61hh4HAzH2Swn8BBgfvEeQoCgUAMTIx651dfDosGl8L/+Xy3uIK+9uPLSIy+mfQMEUZMYuWW2wInENP1pcb0Q6ack5YqLIYzG4xpBwznt2CkgPSJ4Ev7BVBftG0NgUAgugervoUuob4cbPD4uh5p8BUEmH2o2U+iQteXweigqbhMpTv4JVVXIlvwOEObMbNBMuff1pC9ovErMcqMCySya1/qX+chhBQ9AEYgEIhuYTZRdcVsLCOXAjSYbqjgM13nigIMVl3/qBqta+QMXzayI9wFSJWgxOJxK0RxiwTBcYRnMFcNJ4WiuIWiMUv61381jhNoBxYCgUB0B4amGkpZ+8oFAanqtqusjl5D4qAbK/tndzFtNhWcp+tKcZFUEDWFkHvw5TaYS1LY0EOXxLgfIWQqwj2QzyA6zZZjZRpdP79ijxg8iATETVcH8RmE00DXlbCOrlwXHCe9QruxCffKAswYdZZ1+Z5u9xrQ4KRnsMUJJaJroPcyEYhBDq2upZuqe/Ik1RnACQHpHY4JhHy+c1x5eRkMUJzsWqeDDoJE6otAIBBdhTFo6GaXV1+Aoc3d2BTdqee7uFTFpxBtQcjQ9UEgEIguwrBxDgbM8ipj0tHqrj2u7ZQAE1I39IJNu+DsBjE+jUAgEIjOQTdWOqm7q+7CWvMmPZ/pBJ3b4SwQ4UIpn0a0BCfRxUEgEIiuwS4+6xr5zICBDd9U3nmbvrOvGFk2ISMjuA0IRRvbsxEIBALRLgNr8dkWxqSn1bV85kp0VoBxqRtOCvgM4hI4QeJSdz6DQCAQiE5AN9cOsMVnW1gBpkx8pkM6K8AAIffkU4hL4HBN0NNxBAKB6DyUidb2c+S63gXse/bFqivTBQHG5e54v/p6dDZwjGjTPQgCgUAg2oNursFoF3M52VVofVNnoul3RVBxAkd6YwMuc8MIUmOg9KYB/o8JgUAgHIPZQGsH3N6r1jCM5f3mK9A1i5Y1+NCKKw+OK9g1eTPN/H66kkaewrpIZpGaT2FYs9ZcXteFvfsIBMJFoRqrQJ34zICGMWgZ/eVvuTbp4pIyKezHAIVOBS6Wc+EfVFLBwhGem853asUfYaWwUptVzP/r3Hi4VClFW/wQiAEOY9IzBg2fGfgwtLqGT7ZDl5/pEkpv9unnIAfHCaUXn8awYA/xiED57pQBva3A0cyf4LvvPNwLY7llmkBviQIJMAIx0GHYqEGDaLGQveEwavlMW3R9U5VAzDrGGtyw5m/LwBcgwDIRcbbAlQN69C04js0e7X0ksWbfuaqFE/34UgQCMVChzYzrP/01l6TQdSV85oowjOWeo126LsDQxs1ncD8Jxkk3Xz5pw6wh7mUNhrzqK+98Q3CMjHCLDpbPGuWN9hUgEAMeWlPPdN78panmnx5kzAZIGhK26Y79jyvud6iSFKqumM90AjbMYvvvBHdHgNknwYP4nWA29EI7wf+vHe19MrepqrlTr2AjgCdvjB4ejnYVIBADHYbu2BZsD1PeGXNBgnT6nXze5WCYDsL1XzkecNvQFFWZAz3z2cEDjgt8o+AWhM+2wkQxv5yquGWSr0xE8kU9g2ZoAr1+7bKgXx8CATC6Rqq+jM90BrCAf3lEuuhJ/eFv5ctX45bnnsbU/cbkPewWHLmHdO4jUGiIX8eAGFVkgsiJJ1xnLkqi60tIvyHSOfcxRp1290e43IOuLcJl7sLoqca0A5hRK736IdIvRnf4W0FwHBQyBo1m00uKW/6PMen5+nXFuFgpW/wULpSa888Zzm9laDPYXdKFT0AJjEh4h0FDbpqdgiAFfjFtLht3V4DhgqprqSZ2E82gglB4syvwHaIxUBvOVd0x1V9AOGBpdU/6b7vTf+MzCFdj7XW7+RQCMYih6oqv+E5OCywCTMjcReOWc2pHVRfoDn0lv+4NXCA2JO6kmyqls+4FOaS19dKrHjCXpOoOfCFf9SZ8RWs2vyRd8DguVqj/fEq29HnSK0zz1xsgupKpt5rzzpgKzoMGtynAfH3vcP3h7wj/IaLY2WBnEl4hMCKUkMEjoX53BBjHSfdA7h7Cju7fm8OdwmDzDo0TJGF597dj5GJycZzXxnOD7u4EgUAg2oA2d+/tI9GkGw0XtjMmdmMNVZULksm9/CkMHklX51uqYILQMfDVTHgEEp7BhJLdnwQazMXlJeSeoKZsiXuAIGwsW+Lm20GkBL4+JNwDMMvjZ1Bx/cnfNJtfNhUlWqp0CzBz9W3vz+3B4hics8of/sdnBzzwW3Tzw4hOLSz7uYkmhLv9fbGzMTEQCARioMLomroX+EgQPEIYNVl38GtI4zKVVcZoXXObBmXnASG/cjQIhtHt/0wYNk6+6i3RkJl8Ybegwfpv64ltj55O4RIlIVXwmYEOLpLBvwA+0wlifKXeCuHJ3EHgdA2BQCDahwYB7i7iscsxo86YslcQNJwqzzAm/W3KjdfH/yEatZiv0S1I30hT2n5T/lndgS872swkENP1pcb0Q6ack3xJ92Bo9i6kFeRrr73GJ7sFyBKja+ze3Y0rQRACz5BOmr9Wgj3EqWVaE8X4KNvdtHVFcmsu5tRc5DMIV2PRsNv5FAIxODGbOuMVuRU4IPAfyn73hsTRNYWCwFjh0Fl0TRGjrRePXioIGMrVI938OGsYJ4Wkdxhf6BlMiOXwjU36RLKHLKvKOJRAWiiBaqRnKC6WgbiKxy4jpCrSNwrHCWt9gFB4EQpPYegYqjoPZiIcNsc6kDXRNRiGfYOmJd3fhGWF0TZSjeUDW4NJlX+3A1GsO1M1Z6i7v0rE57sI2oTl0qBNWIhBDq2uo5sq+cxghr2fGIK1fCfCAQIMULVFA9jDJ1j51hurbkAzzC8nK1eN91FKuvNiEhJgl6ZvBDi1uTmjGXlhQ/QKKwMDe/KokqoraW8L0mCD9AzBJS0e2jpGgDGz0VyTP0BDPOIC34j2PG90Ep2J/vN05R1T/YVkl/esIQF2afpGgDeXlcGHzyAQDuWPCRP4VDdgGKoiazB6jGgLdlm7pRfFHm3CuoxARKoCwMTmswMGdv+6fw/VF5AKieVjvNefrRrwz8oRCATCCmPUIvW10vpNaAcJMEiV1I2NFjywIOCkZO58pmd4KYQzYlTbk64QnQqB6C8Yhkn7+eeU777jPqk//ECbzfyxdoAmuX/9xWd6k9NvvtmYm8tnWlJ59uzRp57K37mTz3eFDrrtPF26CMbm5sOPPw6JY08/XXX+PFfIoa2oOPDgg3ymK3Bn0We/iy7RcSygwQZDGTG6xd+UwwQYAOOa22Y2MMBFMgLMescR7iUJ9ZQcyWrg8wiEM4Hj+PC77hp5332V58+P+Ne/Rtx7LyG4kqcdms7dto1P9xMVZ87E3nprxNKlfL7v6dZFmPnhh77jx/MZCzJ//7lfsy+8dhMn+F20pmverwY8cJekb7FZqqevIbUEJyQK9nk7TfEFLgtOCkivLr93dEUCVKLcKp3ORPsqO7spGr2G5NL0zWtI6c3N8OEzPSb/778jFi/GCeL4c89VJyY2FRS4Dxly5q23GrKzM9ev95swQSCVcjXztm8vO3bMrNUampqSv/kmdN48+IbZc+edYfPnn1q9urmoCIy8rPXrA6ZNg8pn3nzT2gMcgg6rL1yQeHrKfPmnYhe//rryzJna1FTvUaMKdu0qPXIELHKBTOYWHl569Kh3XBxMJvGTT8IWLICxuJpCmSxnyxZNRYVQLk/89FNutmJ3dyiECmDHh19zja6q6uDDDxsbG1P/9z+TWg1dwVGorwwJ4boVKhS2c2Mo6uRLLzXl5x994gl5YKDc39826x4V9fcNN/iNHw8z56ZtvQhwlD2ptuYAdzenXnkFhoARjQ0NEUuWgNmqDA6GVuc/+KA+IwNOExT06NNPRy5dWnPxYuqPP9alp2dbLh079JNPaisrczZv5qZdcfp08rffVsTHa8rLvUaM4M6i9Ngx6zRESkcGOFkVGMinugrD9Nf+Z7C8Dee2CAKH2e067ndwgcjWTHX05AiS8Ah0+YfBOE54BHUQcaEnzB3mkVGhLaln/ZwhEM4MQ9NhixbF3nZb8cGDYK6N/Pe/QZhBb/jDGBa5bJnU1xfKQ+bMMdTVgdQ1ZGa6R0YKlUqQMY+hQ+GQ/5Qp+Tt3Fu3fb9cDdD7xhRdAP7iuIFt2/Piwu+4afvfdoP0gUVB50osv5m7dylWoSkwECw8MR0hba8Kdgc+YMSBafhMnWmerDA0FCz7ugQcUwcH1mZlQXyCRQOVxTz5ZtG/fqIceGvv443BbYOmVxW5u0Ln/pEnQPGj2bO+RI+2y8OWwZNMmVVQU39jmIsgDAtqbA9xMgHBCdsiNN/LNLID5roqOHvXww9brAKKV9PnnYx59NO7++4PmzOGW1kHsRz344PhnnsnetAlucdJ//XXKa69NfP754gMHaCPvzsl2GlxJv8MFE3QspqwT+qM/8pkOISRKJ1Qizq2mFcffHeBCKenuyhoM6qvyt4u371iuG+tzKKO+Xss+DDCa0b4shJOC4zjYf5AAI6zsxAkw5sCG8xo+nDvaAhwPnjOn+NChwn37IpYt48o4JVAEBurr6lr3AIaapRYPiO6Y//xn77/+lfbTT5DV19ZC5Yw//zTr9VyFwt27wcImBAK7mlasswUK9+6F5qB8lKW52GKtCsRiLgFYuwXs5ibz91eXlYHOaauqxCqVXZZv0w7tzaG5pIQ7X6mPD26zsB+xdCnctey5807ro2iQcMpkgjsYSEs9PRvzWY/HpEQCPwmhkDabwYgHCzv1hx9Svv8e7gwwwrksvBaY9HA/wad7gLksDcxZY9pBuqHClH+Wqs6DLFVbZMo8ylVgtA1sGi5c1gmqMseYtAt+FZhQzJq/XGFdCTQxl6Zy9WFWxvRDUMJ2m7KXL7RAlWewhcm7rXcPMChXEz5dCMXfDozx8j88oFd+eeyGLDc/+MfI510Kdqe4gzZetQdcmJsm+v51ofpwZsM3R0v50oHI5LAFE0Kv5jMWSEKwaNjtIR4xfP4Sw/wnQvmowOl8HuFMgJT6jh0L1hV8wNbkS1sSOn9+ydGjNUlJYJJyJfp6NgxqY14eWIGd6QHkZMmGDVUJCdqKisOPPz701ltjb7mFP4ZhYL+CBcxZtNaauuo2XCyxi9Ll5TAQmOB8UYfYzQ0mDDqX+v33E597DoTQLsu3uRJ2c1AGB2ss74nBhBmbrW2kSAR27binnsrauJEvIghWZS0PFHR1daqICK7YilAuF3t4DP/Xv6DzTj2n7z+u7Gy5E5jLMw3xf5LeoThB4hIFfD/jUhXpE0HIPAznt9FadkuNMf0wJGA4w5n1hoS/2G9Y0N3UA3CIKzSe30p4BuuP/0RVZkOh/sQvIKVgaBlT91kiGvAY0w7oLWMxerVmy2qMphhNvXb3h4RHIN1URdUUdMkbcZvgIP428fl76+6JkHvAlXI5DQbpZeNp9D4iASEUEN8fK0st1Qzgd5NmRq+YEr6Iz1gQkZKFw26P9BrJ5y2oJF53TXpxQextE8Pm8UUIZwIMteqkpORvvrn41Ve224bBGFWGhFz88kvQWrDtBBKJKirKKgl5f/2V/O231YmJIVdf3V4PViij8dz770MFiacndKWKjEz/+efsTZtAorgKkJj6+utn3nkHxrLWlHh5cUdt8R45svLsWZgVCDlf1CF2cwOTXV1cDOUXv/mmNjnZLgvfn39ff317F4EvajWHgGnTwJYFg7jk8GHi0hkBhXv2QJ2M33+PXLKEKwEbesxjj53/8EO4dDBc9KpVXLkVdgHg0UdPvPgi9Jb55598actpJH3xRbZV0fsPu+XWnoArfISxs0GASZ9IUBZB2FhcqhSEjjbnxsNvxJR9XDhkBldTtvC/olHXtNi+IxBL5z0ijJwkjJpKWWIoUTWF4jFLhTHTBH4xl10cQj9pB6VzHxaETxBPvB60ABQXTGdB4HBh1BTxqEXQJy7p6cN1Br7uTZeNYAc54mgHurmajf3kIgpDSFXsA+w+obTB8O2Rstxq9h/oa9dGRPvyu1pa49KOOJ6e+6XepP786LN8nn0lWvHOsk3bLn5zJId/tgfcNuEZL7m/SCCt11b+cOp1vnRAMKgccZx5662wRYv8LH4bjj399KiHHrJ9VuoqnHzppRH33AMzB1Uu+OcfMEZtsxOff56v52hAqs++997sjz/m890FvtKPPfXUpFdekXg45r3QbjviAOMVc8RLwOayNJBGWtsou+ZJc34CVZEpmXUPlFPVBfqTv0qm3QE/5ctfYQwa7fa35Te8A4esadtCY+JOTCASjVygP/wdJpSQvlGG81vlq97AhZavX5pW//GE/Pq3OWdVut0fCYddBXazdse74sk3mgsTQR3EY69la/YMsPEIpTef5v7XS7AjuYgdzJrsfaW+QJC7+PXlEW8sj5g1xJ2T4UFLhNfwcSFzNid9yecvISRF7lL+nynC+QGhqklOtq4/uy6R114Lxi7YlzmbNg254Qa7LF/J0ehra5O++irk6hbPa7qHoa5u6C23OEp9uw/7LowDTC+qtgiUUjrvUTDx6eYaTCi2Pp1lPQSb9Ibzm0Uj53MlnYKmzRWZhHsA3VQhW/Isr74AQRBeoaaiC5Bk9GoYl/CJMBddJP2H0I0VguCRYDRzFXtKHyxBW7GoPRskmc87IThOKDxtnwT0GZE+0vtnBS4YfuUg/wMVuPYrRz8UX7CntMF+WfLauPteveY3H0UQn0c4N0KlcvH69db155kffuiK5i/gP3nyzDVrRv7731PffBNOwS7LV3I0Ei+vqa+/DmLP53sAdNXeU/a+xPZJZ09g9M2aLavV65/DFV6kR5DAL5oqz1BvfIF9wQnHhTHTqbJ0QfAovnZnAKH1CDZe/MdckKDb+4kpN54vh0s3/XYwtTWbXtRse1085WZC5g7aby44b84/Z0zZo92z1iGL6raPxnt3CdoKo2uiGsqccS0ax9nYUk7sw8vVl6A9ZX5ljZfFlcDJCK8R1iXoyeELrx153zv77tMYGqGy7RL07OgVUyMWf370WbXBhV2XIF/QCFene0vQrBFZxz4771VMWcfMFVnSWffy+U5Aq2u1uz5Q3PgepKnyTMOFv2SLLz8js0N3+FtB6Bhh5CQQL+3f74kn3QiSzB/rLmzYRL9oLt1HW9hxqRsbf5F0sg17BEl6BDuz+g4AzJSxTltp/dRrq/gDcL8plC0d8S+4wwD15YtsOJKz7b1997u0+g5OKs6c0ZSX8xkLJrW6aP9+PjMgKNy71+4cbaGMxtQff+yMd0x9bW3HV6b0yBHbvV0cV2zlFFAO2AJ9BRjGmHZINHQWn+0chNyT9AlXr3tGvekl/el14vEr+QNtIRwyw3Bui2bzy+oNzxGeoaSP/ab0bsBQl7fB95EAA7hYRnqH9+r7tV0CF0kFMJ+WwaEQDqdKXfzHuf+zfjYlfsEfwLAFsbepDY3H87rjxRfRLzAUtfdf/+Iz7VB59iz3yo2VgSHAnTl3jvRfflGGhnbGO6aupqbjK1Ny9Kihro7PXOKKrZwBpg/8IeK4fMVq0s/+ncYrgOPSqx5U3PyB4vq35Ste7bi5IHA42MryVW8pblojmXYb+2Jxz8HBDOc1uO8EmAVMb+9QQuEJl4Av6RdwnF3c9wrFBN0Mko9wCHEBU/3dwv5v5d9rr9sNnyBV5MiAqZCI9unKEx1E75P3119cbIa8HTt0VVUp330H9h9zKXgDZ6JxWdu3X6yt+LzFnqtNZZ0hwCFoCFINaZDnsuPHwabkKlsTcAhkRltRATWhAtve0oNt1naI1sPZUrRvX31mpnVQwLYrsCnBcIf5w/Rg0Krz5zN+/52hads6tucuEItJiQRKTBrWta+6pMQ6pYacnIrTp8tOnICB2uvKDtZlx/ffQ1e2/Vg752jd3NqKzzsbNnYewg6rEdy3AsyCE25+IH54P4kfjEt6hhDuAY65l0H0gJ/OvP3FsWetnxpNWX5tKiSK69mX5RFOQv6uXWa9PvaOOxpzc239HZ59993AadOiVq48/frrIDBn337ba/jwgKlTC/75x64V1w8IUtbGjR5Dh5556y15YODI++7L3b69JjkZBDj+9de94+LcIiL23HGHe1SU7/jx5z/4AJoU7tmT9ssvMFzJ4cNQE/RJERw84r770n76CbTQdojWw9kBXZUcOQKDgnkKbe26ApsSTidswQKvESOgZlVCQuxtt4Edb1vH9tw5w7SpoKD81CnovGD3bqtrLffoaKt3zPa64mpyQA+qiIiwhQvjX31VrFKBpsI9hLG5GW5lrD637WZr14qr42w4ahPWAIRhrBuh+0eEcJGMdWWi9O5bFcQtq/8RAylkk0tT2pCbU33R+jGY9RpjkyXBbjVcFncvGMeeMj+uMqK/cAsLAyGpPHPG1rEU6A3YeaCLuVu3gg5ROh38BOEEnWBjD7RqBbqY+Pnnsz/+GCcIriaG45FLlhRbllIhC6oG+q0MC1NFRcn9/ZsKC9lhGCbG4okicMYMMP6gcziK4zhUay4uth2izUnaETp3LgzqERsLbe26gqP+kyfDHCABhVErVkCidR07YG4lhw7BJBuysoLnzOFLbehMV3DL4h4TowwOhpsAQigE/a5OTCw9dixiyRK4Vlyd1s1tW3HuNp0OF3H/0D9cujj9ZwWyjlt8BCDDUhVk+MJeg5AqBb6RhMoPGb59SZ2mskHXIgQyzVB12kqtsY3QPY26mib95cddepNWZ9JAfT6P6CfAKJz5wQeF+/al/fwzX2RB7O4O5iB8lm3bRkqllNGI0Ze9Lti1UkVGynx9y06cgK8ek64773IIZLKGnJxTq1enWBwsQ4ntEO1Nsj3sumqTK9YBwaZNJlBEqY9Pxy4hOzMcKRbDl2LovHlF+/aBrodcdRV/oMPmXCs+41Q49C/XXJLSBT/MlMmYxvqh7B4O8aB5BS75J+nv35xARHgECnwjCJkKbhf5QgeC44TUjbW2PYLRE9++58f41387u4bPWADr9s3dd50tamMLyXcnV2+88BmfwbB9GX++vPNGO/1G9D2V58+LVKrg2bNZSwvHabMZPgKxWO7nV5OUBBUqzpxhb6fDwmrT09UlJaVHWRf5LVoBOD7l1VdBQrRVVSDGbCx6hsnftSt88WL2aPuwTpKh5t9/+44bV3PxIgjtsLvuIkjW0aDtELZpuBXIXLeOsbkbaI1dV21iX+fSuVsOWsBxnzFjLn71VbCNWLZJB8OBpjbm5tampQnlckIk8ps8GUrMOp3Ul4/SCLRubteKK3QuHOEDywpVktL5l5pAQTlH0N2AVteqf3mk19fPL10cx8YD7i6EAJco2RAIBMluXnfA2gWOkwJC4Um6B+Iyd6d7/akroHjALo0rxgO2A7Q2888/KYNh+F13gdC6R0fn79zpFhkZsWwZu+p79ixog8TTM3DGjMLdu03NzZHLlsn8/aVeXpdbwZ+jSOQZG+s9apS6uBhKwBQuP3UqeuVK9xh2DyocBVW2S3gMGVK0d2/I3LlgEYbOnes7dqxHbCwod01iYtTy5fLAQNshBBKJNW20BCeGacC47AlcQhUdzT1VVQQH+02caNuVSKkUymTK0FC+ZmQkO4GWw4nc3KznLpRIlOHh0JsiMFBXVRW2aJGdGQpDcEF52+7qUlAHmKH3yJEgpQ1ZWeOfeQY6gRKwd73j4rxGsv7S4QRgIJ+xY+2a27XieusluhcPmGGdEDtMg0GA4Zuc9Azh8x1DmUyZx0Qj5vLZroCLZOKx1+KOjgRvByGWcy8E9ZEjji7BGDTsR9fE0OYuiTH790aQuNQNh9NjH/T2615rB+HSjjgQyBFHT+ieQ+mEjz6KWLKkg4fBTg3DHHjggWlvvWVrAfcv3XPEQZVnMt0SYNZ78+6PCKUPVVuI0ZRs8TOQNsSvI7zDhNFTzfnnDOe3gjQQMpV04RO4UAqHGJqiKjIZbYN4ys3C6Gkt/D+n7jcm7wZJFoSNlUy/E0RBd/g7qiqHvT8QSaVzH8FxQnfsRxiIbqwQRk2VzLz7shPp3R/hcg+6rhgXK2WLn4Kx4KRsK0vnPcLNuatYHESyfnad8eEBaCfh5kv6RQv8oknPYJgoLlPhQkmLABcccMMolOBSFdRha/pGk34xhJsfLlYMDPVFIAYzoQsWWCP4dp5xTz7pquqLYSaNJnT+fOdR327D9MARNF1fKhq1SHHDu6Cmhgvb+VILYAfLVqxW3Pg+ofAxFyZyhYy+Sb7yNdnyVwxnN9ma3XRdiSn7uOKmNYpbP2b0anNZOlWZxZh0UCJd8F9B0AhB4DCQc+ncRxU3fUD6DRFPup5vaQGmIR6zFMYiVX6m3DNQ0kHl7uGUT++tcEvTSh/SPZD0iRD4D4Hr1eLjPxTKSY9AqAM1XXqpGYFA2BG2YEH/BxXoW4QKRUyvhXzoS/AemEDs6yre4ZAQBA2jG1p4HAPjSn/yN83ml01FvPoCgtAx7K5euSeGk7aLplRNId1YqdmyWrPlFVBfEFT+QOewToN9bfVSBAjH4twCjEAgEAhXxBGbamldcwuPEQyj2/+ZMGycfNVboiEz+cIOEIoFIaOgMnyUd34hGrkAjDqqKle98Xn96T9Fo5ewai0Q6w58rl7/LOkXRbh1+NJjlyp3zKVrgwQYgUAgEI6mBwJMq2t1+z4z5Z0xnNssHNEy1KBADIasMf2QKeckX9I+gqDhVHW+MWmXqSBBf+JXurma0TeTniHCiEmsfnPOMimjMHy8MHoq6R1hDXTYLl2q3D7W5QEkwAgEAoFwND3wuEAovMA8petKJNPvFIaNhRIyeCS7BRrHZQseZzfnmg2SOf/mNkXzhwCcYAMD4zgYzULLFmhcJJOvWA0JurZAGDWJUPrQ9WW4RMm6Y5KpdAe/NFdkMbpGwiMISqiaAt3Bry+3vZQASP8hpG8UY9LZVeaOdodLFwcJMAKBQCAcTc9cHpG+keIJ1wkCh3FZQfBIwjMYEiCc4nErRHGLBMFxXIn1EEgvu8gM45JC0XBeO3GxQjR6sXj8daQ/uy+P1jVyhi9jAvsVxyUKxqBlzEYG0DWzO5OtbW064QQYgzp2lbvNpeUBJMAIBAKBcDTdfTvZ1vR0OJJJNwgiJ1DV+ZhJL1v6AukRJFvyLGbU0TUFwugpkim38PXaAhfLO1/5Clx6o8cZ3wNG2ILeA3Zp0HvACFenm+8B1xUzejWfQbSE9AqxvCuLLGAEAtGK/J07eZ+LDAPpjt06to3FoQRt7L5bXRj07xtvNDY28vkrUXL4cNrPP1tb6WtrueB91hKuAlfZ2ejq3EoOHTr08MNOezoATiLXv+2A49ili4MEGIFAtIAyGHK2bOEcHOrr663pLgENhQpFT9wUw6BLNmwQqVR8/kpUnjvnNWKEtVVNcnKDJTShtYSrwFV2Nro2N4bJ/PPPGe+/P/yuu/gSJ6R9J9sIq8sKtATt7KAlaJfGFZegmwoLL6xdO/vjjyFdnZRUYAmZUHLw4NgnnmjMy0v94YeJL7xw9r33zHq9tqJiyquvusfEHHvmGYFMZmpunvrGGydffhmMTlIkUgQFQRMwoAv37KEpCo5e9fnnjQUF2Rs2gBFQn5kJQ0AdblCAq0mKxdrKSq4mNyh39Pizz8oDA5sKCkRK5dQ33zSp1XZzOPz449PeeINrFXbNNSdffNEtPJwN2zdkCNcPV6Hi7NmapKS4Bx5IWLvW0NhoqK+f+eGHzUVFKd9+S5tMw+68M2/7dm4geUDAhOeeg4Fsa1odg0A5nCmcJk6SMl9f6N96EYbddRc3Ilw9LmGdPNcnlNtdBG5u0BX0SQiFtNnsFhoKDe2uCXc7kvTFF1DuP2XK2McfP//hh23+ImZ99BE3z57TvSVoRtNANbbwodE9qIosjCDZPVADBpwQBPCe2pAFjEAgWtCUn1+Xnr7nzjvhc+rll71GjlSGhDSXsMHg8v/+O/yaay58/HHU8uWzPvxw2O23F+3fDxZzbWrq0Jtvhi/9i19/HXP99XM+/dQtIkIVHa2rrs7dvn32J5+AuYYRhFCprEtNBZ0DnY5cvrwuLY0bEbDWnPzqq9aa0AN3FIaoSUkJW7hw9tq1DdnZlF7feg6gOtZWnrGxipAQ0KSYG27gSrgK2Zs3a0pLxz311MVvvglftGj6W2+Btulra6GOUC6/+uuv/SZO5Aaa9X//V5eRAUPb1eTmA3BnOmPNGkVwsFdcnO1FYANUxMVBHeiWO2TXJ5TbXgTr5Lk+Z37wgXt0NDRsfU0sI7PRkcMWLICzS/r88/Z+EVzN/kQg5BM9gWH0p9fh8j7yhsYYtfrT6/n3g20wxK8z5ZziMz3G1mMjEmBE3zEu5KoX5n/HpaVCRYjHEC7dmo6PArZdIRxL5blzk195ZeEvv8DHe9QoVWSkWKXS19WBSFSdP+8zZkxNaiobUR+sQK0W7C1NRQVU8xw2DAxfsO3AMoNDoOK+Y8eWHjsWOncuThAge6qICEjUpqWNvP9+SNRnZIBIWwZkabMm9MAdvTwEw+AWA7H1HJShodZWVkmDClwJVCBEopLDh2PvuAOOlp84kbdjB5i2sbfdBmpnnZV1ILjhkPn5ta5pmQ77XNn2TEHvrQ3ZkoICKIFEVUKC7SGuTyi3uwjc5KHcrs/W1wQOAY25uXBLAYZve78Irlo/QwqtL9t0G1pdA+Yv62OyJaasE/qjP/KZDul8TQ5Couz5tK+AjW8vJMCI7vCvKa+svW4391m96JdlI+8VdmLPhVLs7qvkA4pdPeT6J6/61EfBr0B6yHxJ4vKNod3R1th2Ndg4lvtXVtUFPtMLNBcWegyx3P0wjK6mxiMmBr76SZEo5fvvh956K34p8jxtNBbs2hVy1VWsWli+9CmjEWoSAkFDVlZNcrLM11dTXi7x9IR+0n/7jZVb6LC62g3Expq4hLUmjGKtCT1wR2EIuUW6yuPjvYYPb3MOtq1AiqS+vqxiXSqBCgFTpwZMmZK/cyfMU+LlBQboxBdeCJw+3XYy1nPhEvY1L2HSaKAVnClYnKCaXP+88jGMuqRE6u1tvQh2fV4e7lICymHy1j5bXz3+mlyiLj2dH8tC61+EM4CDAPf48aa56CLpFcany9IM57YY0w7SDRWm/LNUdR5kGV0TG6u/vsx4cTdVmY3RZlPWcSinytmVBrqp0ramtROow8dsYBhj+iEogY8xZS87Z6GYe4PZOpxtdAdzYSJVxW4s6Am229OQACO6g5c8oLQx74tjz3557LkLJUeuirn+1glP88c6x5nCfevOf1SjYZ8SgfqCio8LnsMdAmyPIuyYGbXcaNZtT/6+VlPBFzkO1nbUaCTerJMBo1rNUBS7kQrHQVEMjY1hCxYIJJLgmTMP3H//4ccfH3LTTWC6gVpwG4gEYrFbWNjhxx4DkxEkHBqCKqT+738nXnoJ7FG/CROgQ0IohPLLPV8ieM4cqHnypZdA82xrckfBKG8sKDj69NN527bFPfhge3OwtpJ6ejbm5Fz88ktrCbfLadgdd8CtAAizx9Chhx599MTzz5ccOmQ7lvVcIOEeFSVSKGxrWubCAuVgksKZFu3bB0YntLU2hGvlPmTI4f/+Fy4CSL7tIa5P63CQ4C4CV4HtMzKSu3o+Y8ZAud01YTsHGKa5qAhku4NfRP+iNVJmmoHrgPd4HxZdX0JYvFyZyzMN8X+S3qE4QeISBaHwwqUq0icC9JIqSdHu+YihzYzZaDi/jVbXEp7BuqM/gB7j4hY1QXeNiX9DJ+aSVH38n9Ct/sQvdF0JofI3pu6Dn9ZI/rbDsfOwwLrGPL+Z8OhOdOQW2CxBo01Yzo5zbsJ6eu6XepP686PPctlbxz81MWz+K3/frDY0cCUAyGqDrsY2Jujs6JUrRj3wxJZFfP4SnnK/Vxb+/Of5/wPd5YtaIRerBISgUcc/hGuvK2fjkVlrcqsv8hmHYqbN54sPXhWzCvR44LwHzDAgXdPfesv6vJOD26PU+R3RfUZFfDxYwHEPPMDne4OW18TY3HzihReu+vxz7mAf0NVNWMmlmu+Pld0w3neKVzOmb+ZLu4Vu/+cCi+9lVhFP/SaZdR/pzRrEpqwTVEWmZNY9kDbEr8Pl7qI4/quA1tbT1QXGzKPCyEnQ8HJNhtFsekk4ch4h82DMBsOZDYqbP9T89ZZs/mO43EO3+yPRpBsIuScXDNhuOBgCdJ1WV8uWPIcLpdxA3QRuSzxDLOHqLTkkwE6OSwjwzKhrrxv98Pv7769oKhKR4pWjHxoTPEsikJlpY3LZqU2Jn2uN7N+hrWrOiLp25agHntq6ZE7Mdcvj7rd0w3Ku6MDv5z6wHoUSH0XQXZNfClJFQrqiqfCTI0/oTVrbriK9Rjw4452T+f9su9gD76y9Qy/tgqYZ6lT+P3BVZ0Yvh+s8AAQ4+euv2d1VRmPQ7Nkx17eItApG+cGHHpr3/ffWh6D9jr6u7sgTTygCAuCbfPLq1b0UM7H1NSk7eTLl229H3Htv0MxOxAJyEFYBPpnbWNF45Re7SxsMp/PY9d7rY4mlkT3SF93hbwXBcaCjkDaXpZnSDtLaRtk1T5rzE2wFmIvVD2l9/DqqOlcQMMxckiwaucBOgNXrnxWEjeEUFBdKRKMW6Y/8gAklpG+U4fxW+ao3MJq2RvK3Hc54/i84DXPBOfny1bjUDY52HxwX+A2xuglDS9AIBxDqMZSizdVqVgPunPTCyIApv59d8+aeu349+/5Q33FQwlWzhcRJAmeXd84VHfzlzLuQOJC14Ytjz3J3G9ajwIpR9+tM6ue3r3zur+XHcltE5wYC3MLvnfpaWsXZ7cmDZU9WTs3F7cnfx/iMnh97C6gvX+rixD344Mz/+785n31mp74AKRbP//FH51FfQOLpufDnn6e/997stWt7L2Jx62sSOG3agp9+6kv1tWValOq6cT5X/EyKYCUq1FMSHejONew2hMKbbq6GBFVbBDIpnfco/DOgm2swobiNYEQMYy5MkF39sHj8SkLhxRdaa+I4ofInA4eLJ1zHepmOnoIxmLkik3APoJsqZEuetTVt7YeDf4TeYaJR12j3fWr7SLgbsGvaNv+SkQAjuolEqIj2GTXEd+y1cf8eH3L13ow/QYODVFEjAqZsSfo6pTy+TlN5sfTE9pTvQIOD3Nt9jU9taCisZ3dMVDUX51RfrG313Fcl9QZTz2DWGSnDyfy/wfzlD1hWue+f/lZ2dRJIOBiFfOlARylyB+t/0O5BQzg5XnLhMwtD37kuckSYF96zHcWkXwwXRZ/RN2u2rFavfw5XeJEeQQK/aKo8Q73xBbqpkqvJguOiYVez1TY+T6v5Z1W2NSXTbzde2A52sHr9M+biZBBCwiPYePEfc0GCbu8nptx4rglgNxxXKBo+l/QINpzdzGW7iajFHTMSYEQ3CVJFPjJzzf3T3oz1G7/hwif7MtlNDSEeMfAztybJUoUlryYVfvopL+937Son8v4eFTj9oRnvDvefCHexfKmFf0993WjWDSr1Bfzcun8x+weGyd64kd3l2z4NOTmc58gr04neHI66pKTy7FlI5FuddPYMrh/rWTuqW2cg2lc6OoR1dIyTQsYaer5bgBnKBk6gKUHQCMWN7ytuel86536wInGZu+K2TxQ3vEu4+Ymn3MytPwOiUYsUd3wGNeUrXuUKbWvCB8oVN61R3PSBKHY2+1i3sUJxy//JV70lmXaHKfMoLpZz6892w1mHkMy8WzzpBnak7oILxHzKAhJgRDfJrbn4xJZFT29bumb/g/EFu7nNVnIxu/oEpqqlCgttKRcS3X8r/1T+ri+PPQ/m9b+nvfnYrA8kwsu3kPGFu8EQHB00g88jnBLG8iHFLb567DBrtdweq8OPP96x/+fO9OZwSo8e1VRUUDZOOnuCtR/urB3VrRNi3W3UPXCxDLTQVNwr2xgJuSfpE65e94x600v60+vE41fyB3oPHMeFEj5tAQkwwpHUWB4De8sv79T3kvv/f3vnAR9FtbbxzNZssqmbXkgPIQ0CiYReRNqHhU+8Khau3qv4iQ2lXUXlongRsWK9liuKVyygFCnSQ4KkAAlJCOkd0vsm2/d7JmcYl00hQCqcv/mt55x5z3tmJmGfeWfOvAefFc0lpNopV5wJmFud+u8TL2869oKvY+hYn1lcq4VFXN6OM2XH7h393NALCm84VLW1lUlJRXv2nN+yhQRzJQcP1mdnI1pV19XJ3d0FIpFBo8n54YeML75AQEm6XEhIyP/118b8/NbKSjt///wdO5oKC7O3blXV18MYm2Csqqvr1BtamoqKMr/6qjaTvcsCqk6dgn1Dbi4JK7vy0G7Lwu9z3rZtRr2+YNcuttC+8oRZXz6bB0n30fFAuvJDKDlwgITspMD7IUfNVyuSknAqzIYe0jCX33G9BiwnLiJr8vc+DCOb9oT8vrfkC9YhMha6snfv+hSGvaS47IqECjClN8mrSVfr2m4LuZ9MoZKKZLNHPFjRVFxSn0MMOoW8vKSwdidVUxhGwKfEutBUaMDX2+V3m388836Tqu6RsasxFtdEGQhq0tPPvP++xNYWcgL5wVVV9vff52zdKvfywqaG/HxcZsUtX26pUDhFRsa98AKbzSo9/dTGjZBSkUyW+/PPQrFY7uHhOGKE39y5UltbGIvlcruAgMS1azt6Qwuq6OUyZsyZd9/FDlw4cQJVrylTTr39Nj9cpx7IDgN+nytTUg4+/rhMobj4xx91WVkd+/LZPGz9/Do9kE79kFFgn/Xttzg6lMhhEj9mVZSrTp+29fW9bOghDmMpx79hrkLB5cjlZ4MKMKU3UaobfzzzwQjX6Jdnb35q8obVs/5jL3PekrzB9G3gjmj1mvOVKdODF6ALwlmutR2xQPzMlI0rbv1kYfQLL0z/sFFVm1oWx21rR6Vt3Zz4BuJss46UfgbaE3zvvR4TJzqFhyN0QwiraWyMeekl93HjSBKMor17FaGhw2bMcIuJYRjGqNOhPeyRR/zmzRNaWjJCoUAiQXToGBoq9/auTE5W19dDmRBWoktHb2hRNzREPfccIkh2eIjc11+PXrrUPijIPjDQNTq6MjGxKw/t+8vC7zPUFHviPn489kQolXbsS3avmwPp1A8ZBa5kzs7oDj9khSj+EHi3FSdP6traIp94wuzAiYehCyOSmOayuMnpeEOeCjDlWtid8dXv59lZVx05XXrkXwce25+1Jbcq7efUDzceXlLeyCVvy6pM+W/Kxo5lsDnpjZ3pX+RVn43P34Uqv1WjV68/sDix+Pc6ZeWB899vOPgECZdNu8P/J8f/kVWRbDZFi9KfNJeWIvpEoT431zUmBlWPCRMQ3ZJNDkFBEBUilmwqKIkEP3wXYoACUSa2cOpU4Pz5vnPmjF+3Dgrd0Rvf0lhQgC46tRo/MhcXvUaD6NPGy6sbDzxoZHfAaGzIzXWKiECB5Ibs2JfsHil0eSAd/LQPwvbC/qBw8eRJUiB+TN36zJypbH+T22xotAx1GMvLcqrcvOBijQowpVdAwNpNOuL61qqTRfv2n/8urTyepOAgVDWXJpcc7FgGCGSP5+/cl7WFqLXp1lrlxWN5v2BTUvEBta6NNJp1L6jNRLX7OJvSd+jV6oacnOIDByoSE8mCDWTBAGwyGgw6pVJsY2Pr51d27BgkKuHFF8P+9jdsIu0o8MYI/hDXtlZWWjo4QMjRt+T33w06XUdvfAsp4MsN+1CTlnb2o49EMhkMuvLAw7uCcuPLUWJnx+eG7LQvb9/VgXT0QwbCQbVWVZXHxZ3fskUREWF2CNhtbXOz/x13tJSV1Wdnmw1NPAxpruExsFF35XQfvYzReFUv+KriN+vKuZkHPYURmM3AAsI1a9ZwRcqgJL/mbF5Nn0wCpPQDs0c8yJX6kqzmZvxwlYGgpbwcGmMzbBjCuDErVgglkraqKsTB0EKIjdTe3j4gwCEwUNvaWpuREXT33a7R0Xw7uvPGNj4+1ampivBwt5iYtpqamrNn7QICbLy9O3rjW1BA0IlGh5CQiqQkNKpqa72nTXMKD+/UA9lhwLvSq1QSW1sEtdqWFrmXF46i074WBkP3B9LRDxlI7uGhqqtjhELvqVPZZQov+SFuGQsLqYODfWCgfXAwWvzmzjUdmngYWO72uK7sx4xIbFTWQ+K4+pUwtNQq//u8JHJOf967Vif/rCtKEQ0bxdWvBCOz15zdKw5gl67qIQIre/aJ+OXQVJSDHbog/5BmKC7Ifw2UHT3aVFwcumgRV+93oHkIMaHB57/7DurrMZG+mdZrXNuC/KYYGi4YWrt7tWzoYTC0/LjSev4/GWkP43tGqPgzBTQPjYAHOzQCHtLcJBEwwl/HkBB27bwBAnFkdVpa/fnzHhMmmE6zolw/1xkBE4w9XpXBqFa2/rJGEnYrW/jtTV1ZujplmzYvURwQwwjF6pNbdSVpCFg1p35hrOyE7WslaTIPth3+BJ9sFOs90qhqUu5cJwmdZsEwuoIkVfLPaFQd/Vx9apsm7TdGZoteRk1r628btOn7tNlxkuGTNWl7tCWpIs8wY2tD2763Nen7NGd2WkithE6+ne4G67nolNDJp+NaxZ3CCEUCO/aFTDPoM2AKhXK9uN1yi137zeSBQiCRBN97b/hjj2FPuCbKoIGRyskiu1eLob5cOmqe/C9vCu1ctflJpBH6aj1/jdWdL0OGLYwGfXWRJvOA9YLX5fduEHpFqJJ/EsidGLGlvo7NYanJPi4Jm4FOksg58nvWW93+ovr0DrTris4I7d2tF7yBKNbC5F5327EvRcMns+0L1mlSthuU7KvYne4GI1cYmqpI+Yowss4X8qICTKFQKJS+hGEE17SIEJusysmXLdi7W1xafYF9UssI2NCTEVoYjfqqfJFXBEnxKPYKN1QXYjixX7Qm83cEr4baYpF7CCOW6avyWn9b37r/PYv2BCki3yh9w8XWfe/qLnCva7MYDIbaEvEwNu8HLhqECh9DTTHKne7GVcAwXa2hRAWYYo7C2i3Ki305hHLDcP2phnvuQatUnv/uO9Pl63m4jMq9msy5pby85OCf8+EHFb2eQdrsBPL+Bz/tCtQnGTkYKzv+/rahrZlInThkir4kTVuQLAoYiwBXW3RKm58om7XU+vYX2RvI6CWxsr7jJcvYe1XHv/pzRQcopaXcqGn/yzQaDSrOW+foNB1nNXcK+zJ0F5ZUgCnmhLuP63QBwb4mwmP8Y+PXyqXXu4QZxYzrTzV8VR6S16+3cnGxCwjomNW5PC5O3djYu8mcdW1tIssefQ/2P72bQRoQh/wJJFVu2+AGgseI+yR9t8gzVH/xvCbtN23+SdXJ/0oi56KRkVoLFD7qlJ/FwZPZKuJjnVpXelaVsMWo16JFk3lQfXqHvrYEGy34BRIQOgdNaDv0sa4oRZ2yDcotdPbjNpkBeW64KHDo0dNxgXWXC1bSSViDnf6fhOXrOCLENXp/v0+9DnaJivQYn1C4W6vvj7cALcVWC6KeblTVNKn6MOPuYJiEhRixsaDAaDBcPHHCMTQUStCYn5//669NBQV2/v5527ZVnTlj6+sLGUMoadBqEbwqwsJgg02q+nrYwENTYaH3tGkVSUl6lQrfPuhSdfq0UCwWiMVQl4bc3NbKSpmzc9HevcV791q5uqrq6sqPHdNrNFBiBH+wgZOqU6d8Z8826nRwghExHHYGm6R2drrW1pwffpA6OJDldU1HV9XW1mZk1KSlYXRFeDiilOaSktwffxRZWWHE2vR0RUSESCarO3cOB6W8eNG+/bVg3rlQIsEFQUef/CHwc8cMGk3uzz9fPHkS9hJbNvTBDhfu2SOxsanLyuJfK+L3p+bsWYfhwwt/+w1Vh5AQDAoPBbt2XYiPZ8+nTIYj8r/9dk1zMzl7Zv678cMPhD3EuHyBOORPIKkKLS0LduxwHDHC9ACJB/ym8nfsqElNZd0KBGanyPQ0cvad0SuTsADDCIyqFq7SNezhs8rnzxdIu0CuIDOehLauXDzNsMslIb4UD59kqCkxttZLR84TuQ/n7B29BDI7se9odmA7V0YqN9SVif1jhPbukFWBwhuBr7G5Whp9t9DWRV+RA2EWeYYJ3YIENk76qkLG2t4y9n6Ey53uhrGtSZMTL426Hc5Je5egr71nV2Y0AqYMFuLzd67d97Bp4o4+xUpiM9Znprst+2jnxgbf/nWZmdBXPktzfXa21+TJrdXV+x9+2MbbW2xtzaZTNsmWfOHEicyvvvKcPBn2tZmZ8PBnsmI/Pz6HM776E/7xD3hAIWndOoiZrY8Pvtx958xBgc/qTGx0SmVFYiK0xyyZs1NERNzzz2d98w0uDtI++gg7bDY6n2kZAoNrCOjZidWr3ceNayoqgnHu9u0CgQBdzn/3HbpAVtnlFjrLFG3mk0tDbcW9RtIxw7NZcmliBrrK/Ny7GaTBxcREMi5/xohD0ypk9Y/Vq12ioswOkHhI/fBDrVJp7eHRUlZmdorMTmM/ANVkhJdlIuscoVgSeutlBRTdgqG1KIi8wqGsbBPDSMJnkrldEFfJyLnSMf9rGrAKFcPQyE/+EvvfIo3+X6F7iHjENFShrJIR09guDp76qnxd+TnYE0uRVwQsMTS3dGBnu6EtShEHxvZkZln7s+ouRZoK8M2LgBHe4nPb3aOWzAt/NMApgmu9HNhMD75ntDf7JwsiPMbD/i+jnx3pOYm0DHMYPs5vDsxifWcvjH5hWtACW8vL7rdA4W4LuR9dJgfcabqSINxi0wi3GPQa5cXeJvJ2CIIl2Qq3EwPuEApEcH7v6OdQFgsluJDFDsN+SuB8s6UXuh8FP3NDF82PfMJfwaY5BPA/JYBdfSzcfTyC1HD3q3ihfsiB7/cRDz/MZ2nG1wEintIjRxABS+3tazIyivfv95o2DZETly05Nvbcf/4Dm+Lff0eAi0jLNFkxvvFRJTmcW0pL5Z6e8Iwu0BWBRKJuaHAaORISju99PqszscEQ9kFBsEF3kgmZS+YcEGDp5BS9ciV6YTjoSsfRSaZlxMc4HPJlhu6Qeb1ajXAQmnf2k09iVq1CHOkWE0MyUZtliu7okxyCtTu3BIhZhmeDVmuWXJqYAX5/+jSDNEDASsaFJQpmDlFFZHxy7droVatwRGYHSDyIrawgvYrwcBsfH7NTZHoa24t9D/4Bd30zdgAxKOtEfmOg0Fy9BzASK0nIVK7SNTji7g+ZCvBNCvTs6clvzQx5QGfQOlq5PjlpPVSN23YJ/PU8EL1sZsjCulZ2kgLE7IHo5Vq9pk3TcmfEY/YyJzT6KULRvmTSm5MC7hQLpVDBZ6e+xz/HHek58YXpH3raBai0rRDR56dtspZy0/FnDL9vduhDj459WWHlFuQ8Ei3+inDIJNkKtzOH3//kxPXj/f4Hin73yCfvG7304VtWwb9EKLsj4u9/H/9PYgm6H2VO6KJnpr7jYuMd7BL11OSNIa7sNxp23scxBAVXG69A50hsbTe/MeEyFV/K0owwqPz4ce9p0/BtPnzhwoA77pj+yScwgBnJlqxpadFrNEF33z38/vunfvAB4mPTZMWmDiHeRCH4LMcNeXn27e8jEZEwszHNqMwP15CT4xQWhm8qSBeC5k5HJ8PBOcJlsY3NtE2bCnfvLti5EzE9VEfb2gqJRTtscIyQTN45yRTdjU8ejE7UGsYQOTg0Sy5NzADXt48zSAMYYFyEzhWJiSiYOcQnNBtCjgujjgdIPIQ9+qhbbOyxZ5/F5Qj8m54i09NIjPsBxsrh2t5H6lPEfjFsjHs1OyYOHNfd/KxLsG8fdZvPiwrwTcrkgLucbbzeOfL0jrP//ibpX3vPfTsn9GGZ+LJMadC5MPfYfyesLqo9h+oY7+kpJYd2pn++K+PLdb8/2tBWQ8ycrD0qmos3Hl6yOfGND+OWOchcELaiHUHqPVHP/H7++68TX0cvjGUlsZkSeBfpBcLcxn6a8NKmuOU/ndnENZlgY+lQrbzwzpFnPj/xakLBbkThliKrDQefaPf2RaBTpLOc/U684igBTuEfxa3AVmzClcSkgDvQePZCwjfJ/0LhUM6PH8atOJzz5xqxNxhGgwEiVHLoEJ+lGXGVQ3BwY2Fhc0kJ1BHqVXbkCGt2KVuyUCJBZIkgSVleXn3mDMqmyYr5VMawRIBVm5lZHheX8fnnbJLF9pulrJaYZnV2dORtTDMq88OxCh0TQ/pCvM1G5+25glyet3074jYU4Jnc3UUZ3SGTCD1rMzK8pk7lnZNCVz5hwGOW4RlXJ+himlyamPF9+zqDNPRSXVdXl5V16q23pPb2sDRzWJeZCR0d+dRTqe+/b3aAxAH64pxg5xFhS9sfaf95iqZMMT2NxL4/EAgEcgVXvuFBBGNzhYOlAnyTEuExPq/6rKXYytHaFT8VTUVQMndbH25ze7w7zncO1LeglnueVN1SDj0md3H1hsveqdiW+jFZCOFCY2F5Yz6x8VOEWUts82pSyRDQRWz1cWDjTsLJon35NelcpTN+OP0ecZtbnYrPn1M/IvOzyC45ydmbh1ccJb5gV1lDHgroW1CT7tTZqsM3MLrW1ugVKwRiMb76p3/6KYLCqGefba2qElpazt6yBXFV6aFD+ApGACpTKDzaMzgKpdJJGzZUJCXVnjsH2TBotQiUIUijnn0WIRocBt93H+xhGbRggZWrq1apjFm50mXMGFNhC33kkaaiIozrP28ebwP/fHd+OARzju2xsmNIiHNUlNnovD0KAXfdhd3A1UPJgQPDbr0V3cm9WYZhJr75JnQFseCU99/HMfLOUYBBVz5hwOM3Z47b2LFlR4+OfPJJ6BO63LJ6dUVysvuECeyUpUvGfF+Enjh8tBg0mtC//hUFRJ/Yt+L9+xE38/vA25v578YPB8NEr1yJq5Pgv/wlBOf/0hnjO5Ib+84jR+LyBXpveoDEAa5mmoqLG3JyYteswXm77BSJxaankdj3DwK5Y4+eBA99BNYKi/ZXnrqB5oIe7PRRLujX/mer2Qs/+EtA/AptmxI4/67IxSX12baWCsS1SjX3Jom9zOmhmFX+TuHYhIj5fGUKGonx0u2ziQ3427hXHaxcNx56coL/vAWjnuJaL5FddfrT+BdReOP2bXHtaxyRdmDqyswtLhcejX3ltf2L6pTszXBP+4Bl0z/66uTa9AsnrmqU+ZFPhHuMe20fe6Mbav3yrM3fn3o7qfgA2doX3CS5oIG2paXk4EFEXTH/6Kd32BD+pmzYMGnjRv6Oay+Cw0HUTpNLg+vPBW2GUVmvbxwab09dOwKhyCUQET9X7QIaAd+kaPTqE4W/QeH4n+d/mcMHu+DrxHVioeTB6OXMpUcjDW01m+KWvXvk2Tat8vHxrwU6R5J2M6QiK6LZWj2bMubVPfebjkJ0sRfpn1EoV6SxoACiFbV0KVfvY3C9WBYXN2b58r5QXyCUSDTNzaWHDvnMmnUzq29fwFjZcxOMb1yENk5XVF9ABfgmpbKpJNBpJC+uHalvrfou5a3hLmNmhSzkmtpB+PtZwmq9QevrGMo1WViQmU1AKpL5OoZcaCpEuaKpBJ+Bzj1d4evauOZRNO0p5USCS4/cKNeHU2RkyIMP9ltODIZhQhct+vOF195GQJNL9x343rF1xv+46g0HLi/Y6WY9gArwTcq+rC3Ocs8Ho1f4KUJRGOU1+e5RS7htl8iqSD6c+9PMkAegrxKh9LHxayM9Jjhau473mysSSkrrczg7C4u/jn1p5ogHwtzGPhr7ilAgSijYjUZI9bmKxPmRi2OGzXC18fZxDLkt5P4w97GkS29xzaO0qBuUmqbR3tMQyge7sNlfKRRK/8BY2gg6LI57g4DLCztXfHLVbqECfJPCBrInXoL0Lp6w7sWZX94e/jeVlsvN26ZtqVVyT2j2ZG7OqkyeE/qQzqhrVNXeN+b5l2dtnh58z/a0j7OrThMb8J/E12O8b3103Csyifzj46tqWrjnkd8mv5lafnxu2F9X3fb5kklvQucaWrm503WtlWY5N0zHNS0DVGHPz/xS69pQVWlbSbXno7RoGslTZML2tE/cbIctmbSBCvAAUnb06LnNm7nKNdFzD3qN5viyZceXL6/NzLwQH882GY2HFi82aHo/+RrG+uPVVzHW3oULVfX1XCvlEgI7t/5ccr/fYBfe77Dub1fQSViDnUG+IH/HSVgUU26eSVjXzKmNG72mTiXvCl8bPfcAqa7Pzo5YvBiFpuLi0EWLVHV1kOTbvvqKs+gDMr74QmpnF3TPPVx9qNHrk7B4jG1N+oYLuAbi6kMfRiRhs3H1+JVimgt6sDPIF+QfqMTRQ4WbZEH+6yFn61ZNY2PODz9cTEjwnj697ty502+/XbhrV9WpU0V795YdOZK9dav3rbfWZWUlvfZawY4dlg4Ojfn5p999N//XX3WtrYrwcPQNXrCgPD4+/5df3MePR9B5ISEBHjwmTIhfsaL00CH4qc/Kkjk7J61bp29raywsxKB6tVrT1CQQi6tTU6tOn07btMk9NhZKiRFNncMDwmXY16SleUycWJ2WdvLVV4v37XOKiPjjlVc82tNXwa21h0fK+vWmltzhWViUHj5s6+fXd4+r+5reygXdEXZ5Bq3KqOuP3O/9AcMIHTyvan4ZvQVNuS6MRgO9iUK5ZqCCDXl5/rffPuXddxtyc/UqlWNo6IT166e89x5C1cj/+7/olSu1SqVOqazLzBRbW0//9FOH4cPzfvkFBohfqy7lCcndtk1ZXj76hRdQhQoOv+++ye+8c/bTT4MWLJj01lv2gYGKiAh8yr28xr/++sglS+Te3rGvvoqoFG4lNja3rF7tM3s2RmyrrjZzXpOR4TNr1uS33647fx47XLBz56hnnpn24YdWbm423t7NZWWa5mZ0lHt6mlmCiqSkhBdfxD8SXFiQFooZ7I3oG+W14Ku6+UygAky5LuLydzz/S3/lkqXccCgrKpwiI+2DgnAZx4jFjEiU9e23R5YsiV+5srW6OuOLLzK//HL088/LXFxqz50Lf/xxRiAoOXAAknxyzRq0xKxaBQ8CiaTs6NGQhx7iHTqOGGE0GBCtusWyWb7ZJJchIXyeEKLZJGEI77apqAhxakfnxBuE1srVFfaQ9jPvvZf1zTdCiQRBbWNBQe6PP0LmW6uqzCwB1Hrkk0+OWb4c/kkLxRyhSODg1cMpS4MZdgFEO+733nPonwWFQhkwII3y9jucF0+eVISGkiULp3300fCFCyGZ49aujVq6lH24a5InWVVfH/bII9gU/ve/S+3t4cF93Dj32NjC3ezce1ZrR4xAATqKXiTXdE16upWLS2tFBaQRWshmkHZxYUWRd3up0NE58UYKBq0W1wq3fvYZu25j+0qLF0+cqEhO9p0718wSBTBsxgzrPrt/e8PASGSIg4e0BrOPfh088X+u3mOoAFMolAGjNiMDIWPcsmUFv/4a8cQTMoUCEvjHyy9fOHEC0nXkqaeOL1tWnZrKLmAgFpM8yT4zZ6Z/9hls8GNoX1NIERY24qGHsrZsgehCa8kiEBK5HBHq0aefLti1y3nUKPStz8mxDw7GJpmjY2Ne3tmPP+bd8nmYzZzz3kie6obcXDg89txz/nfeCWMbb+/yuLjRS5dC5s0sUYCiI4JHgXJFBFb2+OEqQ472R7/dL7rQFXQW9GBnkM+CpnQPnQU9eEjdtAmx8vVMtzYjb/t2qGzE4sVc/Qal72ZBX45RX1tqVHMvQw4ZyMQry8sW9ug5NAKmUCg3OAgzTq5Zg/gVoTDXdN00l5YW7NxJ1jWi9AaM0NHraicxDTBQXzu3a1ZfQAWYQqHc4DAME7tmzdQPPhCIem3CrY2398yvv+5FhxQLRjCUNJio7/XdOafvAQ92Bvl7wJTuCRTHWlpalpWV/fTTT1FRUUVFRZWVlc3NzXFxcbW1tVZWVvX19SkpKRcuXDh79qyXl1ddXd2+ffuqq6vRgirKVVVVBoMBZuiIQnx8vFAoNPN2USQauu8BUwY5ffcecCcwjEBmY9SqLPRarmVw0hvqC+gz4MEOfQY8pFk1YXNubq6np2deXp6rq6uNjY1arZZKpfgMCQnBv77du3fPmzcPIRqkFJZBQUHl5eWjR4/eu3fvjBkz9uzZc+edd8JPYWEhBBvMnDkTumvmzVoul4jFSqVSp9PZ2dnhE+0ODg4QeLIb8AkzJycnlMko+BQIBH5+fvn5+YGBgenp6ZGR3PJWDQ0N8ADjqyqYdsSeNDU1ubtzSy+b2pCq6a6KRCJ8ymQydHF2di4oKAgODsZe+fv7NzY2mnakDAhQiP6eoGw0sM+DNVyu2UFHL6kvoLegKZQ+BBqjac8zjHC2uLiYlEF2dnZCQgLiWkgvQAtvCQVCfAxpFIvFYWFhCHbREe2pqakRERHE2MxbXW0tXEHAEEZDyGtqas6fP49wGbqLUS5evAgNO336NEQdjRBvdMEnJDk5ORkF+IRU8wPBFTxcbcG03NLSgnFBayv7HWpqA1A13VWylXRJTEzE5QV2MisrC1XY8NcQlIFiAF4PYgRCxTB2XvQgfDdJIBA6eveK+gIqwBRKH4IYjkgIRC4qKgoqSNqHDx8+YcIEBKlCIff2Am+JyA8RKsQJZcSm8+fPT0tLQzk2NhZ6SSTNzBvBtNHW1hYeEHnDAwQYWovQGTJcVlZGjAFUvKqqSqVSoWw6UPdotey9QXzi+oC0dAqOAgfYlXx2uv+kC3a1rq5OIpGMGzcOOk1v0d2kMIzA3l1g29NlhfoHRiwVOfn24lNqKsAUSh+iVqtHjx5NyhA8qAspE6BDISEhu3fvRrQH8eMt3d3dIbTQocOHDx8/fhx6jEaRSDR58uQjR44QTeroDfCNkLecnJz4+Hi4RWyN6BlDwKGbmxuxJERHRyMAVSqVpgN1g7e3d2lpKVwVFhaizLV2BuJ4mJGQulM67j/pgvBXoVCgipMTExOTkZFBtlJuQgTWDmy4KRgEM93w5yiVCxW+FleT6vmK0GfAgx36DHhI0z/vAVMoNzJ6naGp0tDW3P48eiAQCIS2Lj1cY/+qoBEwhUKhUAYxbL5oT6Gj5wAs28AwAksbkbN/X6gvoBHw4Ae/oME3E4HSU+ivj0LpJQx6Q1O1oa3Bol9kixFJBDZOjMyOq/cBVIApFAqFMnTQaw3NtX0qw6z0yhWMFaS3b6+eqQBTKBQKZagBGW6pM7Q1WhgNvabEDMOIpAJrh36QXgIVYAqFQqEMTSBg6hajqtnY1myEEl8j0F0xI7NjZLaIfbm2foEKMIVCoVCGOEaDUa00alVGrdqoUbLC1p20Mex/QjEjsbYQSxipNQJfbkv/QgWYQqFQKDcURr2WzSaNHyicXse1MgwjEFoIRBYCISOWWjAD/xIQFWAKhUKhUAYA+h4whUKhUCgDABVgCoVCoVAGACrAFAqFQqEMAFSAKRQKhUIZAKgAUygUCoXS71hY/D8PArk84vm21w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5" name="object 2">
            <a:extLst>
              <a:ext uri="{FF2B5EF4-FFF2-40B4-BE49-F238E27FC236}">
                <a16:creationId xmlns:a16="http://schemas.microsoft.com/office/drawing/2014/main" id="{A312C426-9BA9-4C57-A652-B9899406C035}"/>
              </a:ext>
            </a:extLst>
          </p:cNvPr>
          <p:cNvSpPr/>
          <p:nvPr/>
        </p:nvSpPr>
        <p:spPr>
          <a:xfrm>
            <a:off x="3778250" y="864577"/>
            <a:ext cx="81281" cy="5212434"/>
          </a:xfrm>
          <a:custGeom>
            <a:avLst/>
            <a:gdLst/>
            <a:ahLst/>
            <a:cxnLst/>
            <a:rect l="l" t="t" r="r" b="b"/>
            <a:pathLst>
              <a:path h="5041900">
                <a:moveTo>
                  <a:pt x="0" y="0"/>
                </a:moveTo>
                <a:lnTo>
                  <a:pt x="0" y="5041645"/>
                </a:lnTo>
              </a:path>
            </a:pathLst>
          </a:custGeom>
          <a:ln w="12014">
            <a:solidFill>
              <a:srgbClr val="7E7E7E"/>
            </a:solidFill>
            <a:prstDash val="sysDot"/>
          </a:ln>
        </p:spPr>
        <p:txBody>
          <a:bodyPr wrap="square" lIns="0" tIns="0" rIns="0" bIns="0" rtlCol="0"/>
          <a:lstStyle/>
          <a:p>
            <a:endParaRPr/>
          </a:p>
        </p:txBody>
      </p:sp>
      <p:sp>
        <p:nvSpPr>
          <p:cNvPr id="19" name="object 4">
            <a:extLst>
              <a:ext uri="{FF2B5EF4-FFF2-40B4-BE49-F238E27FC236}">
                <a16:creationId xmlns:a16="http://schemas.microsoft.com/office/drawing/2014/main" id="{FB5BEBFA-E04B-4178-B4D5-79612642CA5F}"/>
              </a:ext>
            </a:extLst>
          </p:cNvPr>
          <p:cNvSpPr/>
          <p:nvPr/>
        </p:nvSpPr>
        <p:spPr>
          <a:xfrm>
            <a:off x="376114" y="10258986"/>
            <a:ext cx="6716837" cy="45719"/>
          </a:xfrm>
          <a:custGeom>
            <a:avLst/>
            <a:gdLst/>
            <a:ahLst/>
            <a:cxnLst/>
            <a:rect l="l" t="t" r="r" b="b"/>
            <a:pathLst>
              <a:path w="6618605">
                <a:moveTo>
                  <a:pt x="0" y="0"/>
                </a:moveTo>
                <a:lnTo>
                  <a:pt x="6618147" y="0"/>
                </a:lnTo>
              </a:path>
            </a:pathLst>
          </a:custGeom>
          <a:ln w="3810">
            <a:solidFill>
              <a:srgbClr val="AEABAB"/>
            </a:solidFill>
          </a:ln>
        </p:spPr>
        <p:txBody>
          <a:bodyPr wrap="square" lIns="0" tIns="0" rIns="0" bIns="0" rtlCol="0"/>
          <a:lstStyle/>
          <a:p>
            <a:endParaRPr/>
          </a:p>
        </p:txBody>
      </p:sp>
      <p:cxnSp>
        <p:nvCxnSpPr>
          <p:cNvPr id="20" name="Rett linje 19">
            <a:extLst>
              <a:ext uri="{FF2B5EF4-FFF2-40B4-BE49-F238E27FC236}">
                <a16:creationId xmlns:a16="http://schemas.microsoft.com/office/drawing/2014/main" id="{7AED2997-8BC4-4A9E-AAD8-0B4FE95F45A0}"/>
              </a:ext>
            </a:extLst>
          </p:cNvPr>
          <p:cNvCxnSpPr/>
          <p:nvPr/>
        </p:nvCxnSpPr>
        <p:spPr>
          <a:xfrm>
            <a:off x="502158" y="622300"/>
            <a:ext cx="6552184"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A6825E78-0840-9330-80E8-56A32CB916B0}"/>
              </a:ext>
            </a:extLst>
          </p:cNvPr>
          <p:cNvSpPr txBox="1"/>
          <p:nvPr/>
        </p:nvSpPr>
        <p:spPr>
          <a:xfrm>
            <a:off x="371793" y="719561"/>
            <a:ext cx="3234071" cy="9625712"/>
          </a:xfrm>
          <a:prstGeom prst="rect">
            <a:avLst/>
          </a:prstGeom>
          <a:noFill/>
        </p:spPr>
        <p:txBody>
          <a:bodyPr wrap="square" rtlCol="0">
            <a:spAutoFit/>
          </a:bodyPr>
          <a:lstStyle/>
          <a:p>
            <a:pPr algn="just"/>
            <a:r>
              <a:rPr lang="nb-NO" sz="1050" dirty="0">
                <a:effectLst/>
                <a:ea typeface="Calibri" panose="020F0502020204030204" pitchFamily="34" charset="0"/>
                <a:cs typeface="Times New Roman" panose="02020603050405020304" pitchFamily="18" charset="0"/>
              </a:rPr>
              <a:t>Vi </a:t>
            </a:r>
            <a:r>
              <a:rPr lang="nb-NO" sz="1050" dirty="0">
                <a:ea typeface="Calibri" panose="020F0502020204030204" pitchFamily="34" charset="0"/>
                <a:cs typeface="Times New Roman" panose="02020603050405020304" pitchFamily="18" charset="0"/>
              </a:rPr>
              <a:t>la også til en helt ny komponent i spørreskjema-undersøkelsen som viste seg å gi spennende innsikt. Vi ba respondentene vurdere hvor </a:t>
            </a:r>
            <a:r>
              <a:rPr lang="nb-NO" sz="1050" i="1" dirty="0">
                <a:ea typeface="Calibri" panose="020F0502020204030204" pitchFamily="34" charset="0"/>
                <a:cs typeface="Times New Roman" panose="02020603050405020304" pitchFamily="18" charset="0"/>
              </a:rPr>
              <a:t>viktige</a:t>
            </a:r>
            <a:r>
              <a:rPr lang="nb-NO" sz="1050" dirty="0">
                <a:ea typeface="Calibri" panose="020F0502020204030204" pitchFamily="34" charset="0"/>
                <a:cs typeface="Times New Roman" panose="02020603050405020304" pitchFamily="18" charset="0"/>
              </a:rPr>
              <a:t> hver av de 14 temaene i spørreskjemaet er for dem. Det viste seg å være en viktigere endring enn vi trodde på forhånd. Grunnen er at vi bare får vite hvordan innbyggerne mener at nærmiljøet deres skårer på et sett temaer (nærmiljøvurdering). Vi får også innsikt hvordan de vurderer temaene i seg selv (temavurdering). Dermed kan vi speile nærmiljøvurderingen og temavurderingen i hverandre og få en bedre forståelse for hvordan innbyggerne opplever eget nærmiljø og hvilke sider av sosial bærekraft de vurderer som viktige. </a:t>
            </a:r>
          </a:p>
          <a:p>
            <a:pPr algn="just"/>
            <a:endParaRPr lang="nb-NO" sz="1050" dirty="0">
              <a:ea typeface="Calibri" panose="020F0502020204030204" pitchFamily="34" charset="0"/>
              <a:cs typeface="Times New Roman" panose="02020603050405020304" pitchFamily="18" charset="0"/>
            </a:endParaRPr>
          </a:p>
          <a:p>
            <a:pPr algn="just"/>
            <a:r>
              <a:rPr lang="nb-NO" sz="1050" dirty="0">
                <a:effectLst/>
                <a:ea typeface="Calibri" panose="020F0502020204030204" pitchFamily="34" charset="0"/>
                <a:cs typeface="Times New Roman" panose="02020603050405020304" pitchFamily="18" charset="0"/>
              </a:rPr>
              <a:t>Undersøkelsen ble sendt november 2022. </a:t>
            </a:r>
            <a:r>
              <a:rPr lang="nb-NO" sz="1050" dirty="0">
                <a:ea typeface="Calibri" panose="020F0502020204030204" pitchFamily="34" charset="0"/>
                <a:cs typeface="Times New Roman" panose="02020603050405020304" pitchFamily="18" charset="0"/>
              </a:rPr>
              <a:t>Som i Stavanger ble rekrutteringen av deltakere gjort via en SMS </a:t>
            </a:r>
            <a:r>
              <a:rPr lang="nb-NO" sz="1050" dirty="0">
                <a:effectLst/>
                <a:ea typeface="Calibri" panose="020F0502020204030204" pitchFamily="34" charset="0"/>
                <a:cs typeface="Times New Roman" panose="02020603050405020304" pitchFamily="18" charset="0"/>
              </a:rPr>
              <a:t>til alle registrerte mobiltelefoner i sentrumsområdene med en lenke til en nettundersøkelse. Totalt ble det sendt 5934 invitasjoner på SMS. </a:t>
            </a:r>
            <a:r>
              <a:rPr lang="nb-NO" sz="1050" dirty="0">
                <a:ea typeface="Calibri" panose="020F0502020204030204" pitchFamily="34" charset="0"/>
                <a:cs typeface="Times New Roman" panose="02020603050405020304" pitchFamily="18" charset="0"/>
              </a:rPr>
              <a:t>O</a:t>
            </a:r>
            <a:r>
              <a:rPr lang="nb-NO" sz="1050" dirty="0">
                <a:effectLst/>
                <a:ea typeface="Calibri" panose="020F0502020204030204" pitchFamily="34" charset="0"/>
                <a:cs typeface="Times New Roman" panose="02020603050405020304" pitchFamily="18" charset="0"/>
              </a:rPr>
              <a:t>gså barn på 15-17 år invitert til å delta (men kun 3 barn deltok). Den endelige utvalgsstørrelsen var N=718 og svarprosenten var 12 %. Alle de fire lokalområdene til Fredrikstad sentrumsområder er representert i utvalget: N=196 for Holmen/</a:t>
            </a:r>
            <a:r>
              <a:rPr lang="nb-NO" sz="1050" dirty="0" err="1">
                <a:effectLst/>
                <a:ea typeface="Calibri" panose="020F0502020204030204" pitchFamily="34" charset="0"/>
                <a:cs typeface="Times New Roman" panose="02020603050405020304" pitchFamily="18" charset="0"/>
              </a:rPr>
              <a:t>Seut</a:t>
            </a:r>
            <a:r>
              <a:rPr lang="nb-NO" sz="1050" dirty="0">
                <a:effectLst/>
                <a:ea typeface="Calibri" panose="020F0502020204030204" pitchFamily="34" charset="0"/>
                <a:cs typeface="Times New Roman" panose="02020603050405020304" pitchFamily="18" charset="0"/>
              </a:rPr>
              <a:t>, N=123 for Sentrum øst, N=222 for Sentrum syd og N=177 for Sentrum vest. Utvalget er dermed geografisk representativt.  </a:t>
            </a:r>
          </a:p>
          <a:p>
            <a:pPr algn="just"/>
            <a:endParaRPr lang="nb-NO" sz="1050" dirty="0">
              <a:ea typeface="Calibri" panose="020F0502020204030204" pitchFamily="34" charset="0"/>
              <a:cs typeface="Times New Roman" panose="02020603050405020304" pitchFamily="18" charset="0"/>
            </a:endParaRPr>
          </a:p>
          <a:p>
            <a:pPr algn="just"/>
            <a:r>
              <a:rPr lang="nb-NO" sz="1050" dirty="0">
                <a:ea typeface="Calibri" panose="020F0502020204030204" pitchFamily="34" charset="0"/>
                <a:cs typeface="Times New Roman" panose="02020603050405020304" pitchFamily="18" charset="0"/>
              </a:rPr>
              <a:t>Vi har også sjekket den sosiodemografiske representativiteten. Her finner vi at utvalget har en skjevhet ved at </a:t>
            </a:r>
            <a:r>
              <a:rPr lang="nb-NO" sz="1050" dirty="0">
                <a:effectLst/>
                <a:ea typeface="Calibri" panose="020F0502020204030204" pitchFamily="34" charset="0"/>
                <a:cs typeface="Times New Roman" panose="02020603050405020304" pitchFamily="18" charset="0"/>
              </a:rPr>
              <a:t>høyt utdannede og de som eier egen bolig er overrepresentert, mens innbyggere med innvandrerbakgrunn og ungdom er underrepresentert i utvalget. Dette ble kompensert for ved å gjennomføre fokusgrupper med såkalte «stille stemmer» (se under). </a:t>
            </a:r>
          </a:p>
          <a:p>
            <a:pPr algn="just"/>
            <a:endParaRPr lang="nb-NO" sz="1050" dirty="0">
              <a:ea typeface="Calibri" panose="020F0502020204030204" pitchFamily="34" charset="0"/>
              <a:cs typeface="Times New Roman" panose="02020603050405020304" pitchFamily="18" charset="0"/>
            </a:endParaRPr>
          </a:p>
          <a:p>
            <a:pPr algn="just"/>
            <a:r>
              <a:rPr lang="nb-NO" sz="1050" dirty="0">
                <a:effectLst/>
                <a:ea typeface="Calibri" panose="020F0502020204030204" pitchFamily="34" charset="0"/>
                <a:cs typeface="Times New Roman" panose="02020603050405020304" pitchFamily="18" charset="0"/>
              </a:rPr>
              <a:t>For å kunne sammenligne de fire ulike lokalområdene  innenfor sentrumsområdet, ba vi respondentene om å oppgi hvilket av de fire lokalområdene de bor i. Vi ba også deltakerne vurdere sitt «nærområde» i forhold til de 14 temaene, ikke hele bydelen. </a:t>
            </a:r>
            <a:r>
              <a:rPr lang="nb-NO" sz="1050" dirty="0">
                <a:ea typeface="Calibri" panose="020F0502020204030204" pitchFamily="34" charset="0"/>
                <a:cs typeface="Times New Roman" panose="02020603050405020304" pitchFamily="18" charset="0"/>
              </a:rPr>
              <a:t>Dette ble formulert slik:</a:t>
            </a:r>
            <a:r>
              <a:rPr lang="nb-NO" sz="1050" dirty="0">
                <a:effectLst/>
                <a:ea typeface="Calibri" panose="020F0502020204030204" pitchFamily="34" charset="0"/>
                <a:cs typeface="Times New Roman" panose="02020603050405020304" pitchFamily="18" charset="0"/>
              </a:rPr>
              <a:t> «Vi vil nå stille noen spørsmål knyttet til ditt «nærområde». Det vil si det området som er innenfor 15 minutters gange fra din bolig.». Det er en vanlig måte å fange respondenters opplevelse av eget nærområde (se f.eks. Mouratidis &amp; </a:t>
            </a:r>
            <a:r>
              <a:rPr lang="nb-NO" sz="1050" dirty="0" err="1">
                <a:effectLst/>
                <a:ea typeface="Calibri" panose="020F0502020204030204" pitchFamily="34" charset="0"/>
                <a:cs typeface="Times New Roman" panose="02020603050405020304" pitchFamily="18" charset="0"/>
              </a:rPr>
              <a:t>Yiannakou</a:t>
            </a:r>
            <a:r>
              <a:rPr lang="nb-NO" sz="1050" dirty="0">
                <a:effectLst/>
                <a:ea typeface="Calibri" panose="020F0502020204030204" pitchFamily="34" charset="0"/>
                <a:cs typeface="Times New Roman" panose="02020603050405020304" pitchFamily="18" charset="0"/>
              </a:rPr>
              <a:t>, 2022).</a:t>
            </a:r>
          </a:p>
          <a:p>
            <a:pPr algn="just"/>
            <a:endParaRPr lang="nb-NO" sz="1050" dirty="0">
              <a:ea typeface="Calibri" panose="020F0502020204030204" pitchFamily="34" charset="0"/>
              <a:cs typeface="Times New Roman" panose="02020603050405020304" pitchFamily="18" charset="0"/>
            </a:endParaRPr>
          </a:p>
          <a:p>
            <a:pPr algn="ctr"/>
            <a:r>
              <a:rPr lang="nb-NO" sz="1050" b="1" i="1" dirty="0">
                <a:solidFill>
                  <a:schemeClr val="accent2">
                    <a:lumMod val="60000"/>
                    <a:lumOff val="40000"/>
                  </a:schemeClr>
                </a:solidFill>
              </a:rPr>
              <a:t>De stille stemmene – </a:t>
            </a:r>
            <a:br>
              <a:rPr lang="nb-NO" sz="1050" b="1" i="1" dirty="0">
                <a:solidFill>
                  <a:schemeClr val="accent2">
                    <a:lumMod val="60000"/>
                    <a:lumOff val="40000"/>
                  </a:schemeClr>
                </a:solidFill>
              </a:rPr>
            </a:br>
            <a:r>
              <a:rPr lang="nb-NO" sz="1050" b="1" i="1" dirty="0">
                <a:solidFill>
                  <a:schemeClr val="accent2">
                    <a:lumMod val="60000"/>
                    <a:lumOff val="40000"/>
                  </a:schemeClr>
                </a:solidFill>
              </a:rPr>
              <a:t>om byvandring og fokusgrupper</a:t>
            </a:r>
          </a:p>
          <a:p>
            <a:pPr algn="just" fontAlgn="base"/>
            <a:r>
              <a:rPr lang="nb-NO" sz="1050" dirty="0">
                <a:effectLst/>
                <a:ea typeface="Times New Roman" panose="02020603050405020304" pitchFamily="18" charset="0"/>
              </a:rPr>
              <a:t>Basert på Fredrikstads erfaring med hvilke grupper som ofte ikke fanges opp i medvirkningsprosesser ble fem grupper «stille stemmer» valgt til å delta i byvandringer og fokusgrupper:  </a:t>
            </a:r>
          </a:p>
          <a:p>
            <a:pPr algn="just" fontAlgn="base"/>
            <a:endParaRPr lang="nb-NO" sz="1050" dirty="0">
              <a:effectLst/>
              <a:ea typeface="Times New Roman" panose="02020603050405020304" pitchFamily="18" charset="0"/>
            </a:endParaRPr>
          </a:p>
          <a:p>
            <a:pPr marL="180975" lvl="0" indent="-180975" algn="just" fontAlgn="base">
              <a:buSzPts val="1000"/>
              <a:buFont typeface="Arial" panose="020B0604020202020204" pitchFamily="34" charset="0"/>
              <a:buChar char="•"/>
              <a:tabLst>
                <a:tab pos="457200" algn="l"/>
              </a:tabLst>
            </a:pPr>
            <a:r>
              <a:rPr lang="nb-NO" sz="1050" dirty="0">
                <a:effectLst/>
                <a:ea typeface="Times New Roman" panose="02020603050405020304" pitchFamily="18" charset="0"/>
              </a:rPr>
              <a:t>eldre 75 år + </a:t>
            </a:r>
          </a:p>
          <a:p>
            <a:pPr marL="180975" lvl="0" indent="-180975" algn="just" fontAlgn="base">
              <a:buSzPts val="1000"/>
              <a:buFont typeface="Arial" panose="020B0604020202020204" pitchFamily="34" charset="0"/>
              <a:buChar char="•"/>
              <a:tabLst>
                <a:tab pos="457200" algn="l"/>
              </a:tabLst>
            </a:pPr>
            <a:r>
              <a:rPr lang="nb-NO" sz="1050" dirty="0">
                <a:effectLst/>
                <a:ea typeface="Times New Roman" panose="02020603050405020304" pitchFamily="18" charset="0"/>
              </a:rPr>
              <a:t>unge voksne 18-20 år </a:t>
            </a:r>
          </a:p>
          <a:p>
            <a:pPr marL="180975" lvl="0" indent="-180975" algn="just" fontAlgn="base">
              <a:buSzPts val="1000"/>
              <a:buFont typeface="Arial" panose="020B0604020202020204" pitchFamily="34" charset="0"/>
              <a:buChar char="•"/>
              <a:tabLst>
                <a:tab pos="457200" algn="l"/>
              </a:tabLst>
            </a:pPr>
            <a:r>
              <a:rPr lang="nb-NO" sz="1050" dirty="0">
                <a:effectLst/>
                <a:ea typeface="Times New Roman" panose="02020603050405020304" pitchFamily="18" charset="0"/>
              </a:rPr>
              <a:t>personer med funksjonsnedsettelse </a:t>
            </a:r>
          </a:p>
          <a:p>
            <a:pPr marL="180975" lvl="0" indent="-180975" algn="just" fontAlgn="base">
              <a:buSzPts val="1000"/>
              <a:buFont typeface="Arial" panose="020B0604020202020204" pitchFamily="34" charset="0"/>
              <a:buChar char="•"/>
              <a:tabLst>
                <a:tab pos="457200" algn="l"/>
              </a:tabLst>
            </a:pPr>
            <a:r>
              <a:rPr lang="nb-NO" sz="1050" dirty="0">
                <a:effectLst/>
                <a:ea typeface="Times New Roman" panose="02020603050405020304" pitchFamily="18" charset="0"/>
              </a:rPr>
              <a:t>aleneforsørgere  </a:t>
            </a:r>
          </a:p>
          <a:p>
            <a:pPr marL="180975" lvl="0" indent="-180975" algn="just" fontAlgn="base">
              <a:buSzPts val="1000"/>
              <a:buFont typeface="Arial" panose="020B0604020202020204" pitchFamily="34" charset="0"/>
              <a:buChar char="•"/>
              <a:tabLst>
                <a:tab pos="457200" algn="l"/>
              </a:tabLst>
            </a:pPr>
            <a:r>
              <a:rPr lang="nb-NO" sz="1050" dirty="0">
                <a:effectLst/>
                <a:ea typeface="Times New Roman" panose="02020603050405020304" pitchFamily="18" charset="0"/>
              </a:rPr>
              <a:t>personer med innvandrerbakgrunn </a:t>
            </a:r>
          </a:p>
        </p:txBody>
      </p:sp>
      <p:sp>
        <p:nvSpPr>
          <p:cNvPr id="5" name="TekstSylinder 4">
            <a:extLst>
              <a:ext uri="{FF2B5EF4-FFF2-40B4-BE49-F238E27FC236}">
                <a16:creationId xmlns:a16="http://schemas.microsoft.com/office/drawing/2014/main" id="{E96E4331-9584-5961-E6A6-F6E15AD1EB5A}"/>
              </a:ext>
            </a:extLst>
          </p:cNvPr>
          <p:cNvSpPr txBox="1"/>
          <p:nvPr/>
        </p:nvSpPr>
        <p:spPr>
          <a:xfrm>
            <a:off x="3996355" y="719561"/>
            <a:ext cx="3234070" cy="6685933"/>
          </a:xfrm>
          <a:prstGeom prst="rect">
            <a:avLst/>
          </a:prstGeom>
          <a:noFill/>
        </p:spPr>
        <p:txBody>
          <a:bodyPr wrap="square" rtlCol="0">
            <a:spAutoFit/>
          </a:bodyPr>
          <a:lstStyle/>
          <a:p>
            <a:pPr algn="just">
              <a:lnSpc>
                <a:spcPct val="107000"/>
              </a:lnSpc>
              <a:spcAft>
                <a:spcPts val="800"/>
              </a:spcAft>
            </a:pPr>
            <a:r>
              <a:rPr lang="nb-NO" sz="1050" dirty="0">
                <a:effectLst/>
                <a:ea typeface="Calibri" panose="020F0502020204030204" pitchFamily="34" charset="0"/>
                <a:cs typeface="Calibri" panose="020F0502020204030204" pitchFamily="34" charset="0"/>
              </a:rPr>
              <a:t>Målet var å få innsikt i opplevelser som ofte ikke kommer fram, og kompensere for spørreundersøkelsens slagside. Rekrutteringen til byvandring og fokusgruppedeltakelse var utfordrende, og illustrerer hvorfor disse stemmene ofte forblir stille i byutviklingsprosesser. Å komme i kontakt med deltakere til disse gruppene tok lang tid og vi oppdaget at kommunen har få arenaer å nå innbyggere i disse gruppene på. Store deler av rekrutteringen bestod derfor av å oppsøke steder, institusjoner og frivillige organisasjoner som kanaler for å opprette kontakt. Der vi ikke kunne ta kontakt selv, ble informasjonen videreformidlet til andre ansatte innenfor og utenfor kommunen som kunne ta direkte kontakt med potensielle deltakere. I tillegg ble informasjonsskriv lagt ut på helsehus, omsorgsboliger og frivillighetssentraler. Invitasjon ble også stilt ut på aktuelle steder. E-post ble sendt ut til lag, foreninger og frivillige organisasjoner, informasjon ble delt på kommunens nettside og i sosiale medier.  </a:t>
            </a:r>
          </a:p>
          <a:p>
            <a:pPr algn="just">
              <a:lnSpc>
                <a:spcPct val="107000"/>
              </a:lnSpc>
              <a:spcAft>
                <a:spcPts val="800"/>
              </a:spcAft>
            </a:pPr>
            <a:r>
              <a:rPr lang="nb-NO" sz="1050" dirty="0" err="1">
                <a:ea typeface="Calibri" panose="020F0502020204030204" pitchFamily="34" charset="0"/>
                <a:cs typeface="Calibri" panose="020F0502020204030204" pitchFamily="34" charset="0"/>
              </a:rPr>
              <a:t>By</a:t>
            </a:r>
            <a:r>
              <a:rPr lang="nb-NO" sz="1050" dirty="0" err="1">
                <a:effectLst/>
                <a:ea typeface="Calibri" panose="020F0502020204030204" pitchFamily="34" charset="0"/>
              </a:rPr>
              <a:t>andringene</a:t>
            </a:r>
            <a:r>
              <a:rPr lang="nb-NO" sz="1050" dirty="0">
                <a:effectLst/>
                <a:ea typeface="Calibri" panose="020F0502020204030204" pitchFamily="34" charset="0"/>
              </a:rPr>
              <a:t> ble gjennomført umiddelbart før standard fokusgruppeintervjuer. Målet med byvandringene var å få en mer direkte innsikt i innbyggernes vurderinger ved å oppleve nærmiljøet deres sammen med dem. </a:t>
            </a:r>
            <a:r>
              <a:rPr lang="nb-NO" sz="1050" dirty="0">
                <a:ea typeface="Calibri" panose="020F0502020204030204" pitchFamily="34" charset="0"/>
              </a:rPr>
              <a:t>Vi la opp en rute som et utgangspunkt for vandringen, men den ble tilpasset etter deltakernes ønsker. Særlig var vi opptatt av at de viste oss «hjertesteder», områder de er særlig glad i, og områder de aldri bruker eller ikke føler seg velkommen. På den måten kunne vi få dypere innsikt i hva befolkningen vurderer som et gode, og hva som er en byrde, og dermed også ulike aspekter ved sosial bærekraft.  trivsel  Byv</a:t>
            </a:r>
            <a:r>
              <a:rPr lang="nb-NO" sz="1050" dirty="0">
                <a:effectLst/>
                <a:ea typeface="Calibri" panose="020F0502020204030204" pitchFamily="34" charset="0"/>
              </a:rPr>
              <a:t>andringene og fokusgruppene ble gjennomført i løpet av november-desember 2022. </a:t>
            </a:r>
            <a:r>
              <a:rPr lang="nb-NO" sz="1050" dirty="0">
                <a:effectLst/>
                <a:ea typeface="Calibri" panose="020F0502020204030204" pitchFamily="34" charset="0"/>
                <a:cs typeface="Calibri" panose="020F0502020204030204" pitchFamily="34" charset="0"/>
              </a:rPr>
              <a:t>Antall deltakere i hver gruppe var fra 3 til 10. </a:t>
            </a:r>
            <a:r>
              <a:rPr lang="nb-NO" sz="1050" dirty="0">
                <a:ea typeface="Calibri" panose="020F0502020204030204" pitchFamily="34" charset="0"/>
                <a:cs typeface="Calibri" panose="020F0502020204030204" pitchFamily="34" charset="0"/>
              </a:rPr>
              <a:t>Byv</a:t>
            </a:r>
            <a:r>
              <a:rPr lang="nb-NO" sz="1050" dirty="0">
                <a:effectLst/>
                <a:ea typeface="Calibri" panose="020F0502020204030204" pitchFamily="34" charset="0"/>
                <a:cs typeface="Calibri" panose="020F0502020204030204" pitchFamily="34" charset="0"/>
              </a:rPr>
              <a:t>andringene ble holdt med alle grupper unntatt gruppen med funksjonsnedsettelse.</a:t>
            </a:r>
            <a:endParaRPr lang="nb-NO" sz="1050" dirty="0">
              <a:effectLst/>
              <a:ea typeface="Calibri" panose="020F0502020204030204" pitchFamily="34" charset="0"/>
              <a:cs typeface="Times New Roman" panose="02020603050405020304" pitchFamily="18" charset="0"/>
            </a:endParaRPr>
          </a:p>
          <a:p>
            <a:pPr>
              <a:lnSpc>
                <a:spcPct val="107000"/>
              </a:lnSpc>
              <a:spcAft>
                <a:spcPts val="800"/>
              </a:spcAft>
            </a:pPr>
            <a:endParaRPr lang="nb-NO" sz="1050" dirty="0">
              <a:effectLst/>
              <a:ea typeface="Calibri" panose="020F0502020204030204" pitchFamily="34" charset="0"/>
              <a:cs typeface="Times New Roman" panose="02020603050405020304" pitchFamily="18" charset="0"/>
            </a:endParaRPr>
          </a:p>
        </p:txBody>
      </p:sp>
      <p:sp>
        <p:nvSpPr>
          <p:cNvPr id="9" name="TekstSylinder 8">
            <a:extLst>
              <a:ext uri="{FF2B5EF4-FFF2-40B4-BE49-F238E27FC236}">
                <a16:creationId xmlns:a16="http://schemas.microsoft.com/office/drawing/2014/main" id="{ECBA4892-EBF4-082D-905F-6E01F53CD3B0}"/>
              </a:ext>
            </a:extLst>
          </p:cNvPr>
          <p:cNvSpPr txBox="1"/>
          <p:nvPr/>
        </p:nvSpPr>
        <p:spPr>
          <a:xfrm>
            <a:off x="3996355" y="7155008"/>
            <a:ext cx="3234070" cy="3000821"/>
          </a:xfrm>
          <a:prstGeom prst="rect">
            <a:avLst/>
          </a:prstGeom>
          <a:noFill/>
        </p:spPr>
        <p:txBody>
          <a:bodyPr wrap="square" rtlCol="0">
            <a:spAutoFit/>
          </a:bodyPr>
          <a:lstStyle/>
          <a:p>
            <a:pPr algn="ctr"/>
            <a:r>
              <a:rPr lang="nb-NO" sz="1050" b="1" i="1" dirty="0">
                <a:solidFill>
                  <a:schemeClr val="accent2">
                    <a:lumMod val="60000"/>
                    <a:lumOff val="40000"/>
                  </a:schemeClr>
                </a:solidFill>
              </a:rPr>
              <a:t>Stedskompasset – </a:t>
            </a:r>
            <a:br>
              <a:rPr lang="nb-NO" sz="1050" b="1" i="1" dirty="0">
                <a:solidFill>
                  <a:schemeClr val="accent2">
                    <a:lumMod val="60000"/>
                    <a:lumOff val="40000"/>
                  </a:schemeClr>
                </a:solidFill>
              </a:rPr>
            </a:br>
            <a:r>
              <a:rPr lang="nb-NO" sz="1050" b="1" i="1" dirty="0">
                <a:solidFill>
                  <a:schemeClr val="accent2">
                    <a:lumMod val="60000"/>
                    <a:lumOff val="40000"/>
                  </a:schemeClr>
                </a:solidFill>
              </a:rPr>
              <a:t>resultater på tvers av alle data</a:t>
            </a:r>
          </a:p>
          <a:p>
            <a:pPr algn="just"/>
            <a:r>
              <a:rPr lang="nb-NO" sz="1050" dirty="0"/>
              <a:t>Vi vil først vise det generelle bildet, selve stedskompassene, på bakgrunn av de kvantitative dataene fra spørreskjemaundersøkelsen. Deretter vil vi nyansere disse ved hjelp av de kvalitative resultatene fra åpne spørsmål, byvandringer og fokusgruppeintervjuer. </a:t>
            </a:r>
          </a:p>
          <a:p>
            <a:endParaRPr lang="nb-NO" sz="1050" dirty="0"/>
          </a:p>
          <a:p>
            <a:r>
              <a:rPr lang="nb-NO" sz="1050" b="1" dirty="0">
                <a:solidFill>
                  <a:schemeClr val="bg1">
                    <a:lumMod val="50000"/>
                  </a:schemeClr>
                </a:solidFill>
              </a:rPr>
              <a:t>Resultater fra spørreskjemaundersøkelsen</a:t>
            </a:r>
          </a:p>
          <a:p>
            <a:pPr algn="just"/>
            <a:r>
              <a:rPr lang="nb-NO" sz="1050" dirty="0">
                <a:effectLst/>
                <a:ea typeface="Calibri" panose="020F0502020204030204" pitchFamily="34" charset="0"/>
                <a:cs typeface="Times New Roman" panose="02020603050405020304" pitchFamily="18" charset="0"/>
              </a:rPr>
              <a:t>Hovedbildet i materialet er at befolkningen er fornøyd med eget nærområde. På et direkte spørsmål om hvor fornøyde respondentene er, er gjennomsnittsskåren 5,4. </a:t>
            </a:r>
            <a:r>
              <a:rPr lang="nb-NO" sz="1050" dirty="0">
                <a:ea typeface="Calibri" panose="020F0502020204030204" pitchFamily="34" charset="0"/>
                <a:cs typeface="Times New Roman" panose="02020603050405020304" pitchFamily="18" charset="0"/>
              </a:rPr>
              <a:t>Denne skåren rommer et positivt, men likevel variert, positivt bilde – fra Holmen/</a:t>
            </a:r>
            <a:r>
              <a:rPr lang="nb-NO" sz="1050" dirty="0" err="1">
                <a:ea typeface="Calibri" panose="020F0502020204030204" pitchFamily="34" charset="0"/>
                <a:cs typeface="Times New Roman" panose="02020603050405020304" pitchFamily="18" charset="0"/>
              </a:rPr>
              <a:t>Seuts</a:t>
            </a:r>
            <a:r>
              <a:rPr lang="nb-NO" sz="1050" dirty="0">
                <a:ea typeface="Calibri" panose="020F0502020204030204" pitchFamily="34" charset="0"/>
                <a:cs typeface="Times New Roman" panose="02020603050405020304" pitchFamily="18" charset="0"/>
              </a:rPr>
              <a:t> 5,1 til Sentrum </a:t>
            </a:r>
            <a:r>
              <a:rPr lang="nb-NO" sz="1050" dirty="0" err="1">
                <a:ea typeface="Calibri" panose="020F0502020204030204" pitchFamily="34" charset="0"/>
                <a:cs typeface="Times New Roman" panose="02020603050405020304" pitchFamily="18" charset="0"/>
              </a:rPr>
              <a:t>syds</a:t>
            </a:r>
            <a:r>
              <a:rPr lang="nb-NO" sz="1050" dirty="0">
                <a:ea typeface="Calibri" panose="020F0502020204030204" pitchFamily="34" charset="0"/>
                <a:cs typeface="Times New Roman" panose="02020603050405020304" pitchFamily="18" charset="0"/>
              </a:rPr>
              <a:t> 5,7. Bildet endres noe n</a:t>
            </a:r>
            <a:r>
              <a:rPr lang="nb-NO" sz="1050" dirty="0">
                <a:effectLst/>
                <a:ea typeface="Calibri" panose="020F0502020204030204" pitchFamily="34" charset="0"/>
                <a:cs typeface="Times New Roman" panose="02020603050405020304" pitchFamily="18" charset="0"/>
              </a:rPr>
              <a:t>år respondentene bes om å vurdere hvor bra området er for barn og ungdom. Da faller skåren til litt over 3. </a:t>
            </a:r>
          </a:p>
        </p:txBody>
      </p:sp>
      <p:sp>
        <p:nvSpPr>
          <p:cNvPr id="7" name="Plassholder for lysbildenummer 6">
            <a:extLst>
              <a:ext uri="{FF2B5EF4-FFF2-40B4-BE49-F238E27FC236}">
                <a16:creationId xmlns:a16="http://schemas.microsoft.com/office/drawing/2014/main" id="{FE861C50-C3D7-B09C-7C09-C70376F53746}"/>
              </a:ext>
            </a:extLst>
          </p:cNvPr>
          <p:cNvSpPr>
            <a:spLocks noGrp="1"/>
          </p:cNvSpPr>
          <p:nvPr>
            <p:ph type="sldNum" sz="quarter" idx="7"/>
          </p:nvPr>
        </p:nvSpPr>
        <p:spPr/>
        <p:txBody>
          <a:bodyPr/>
          <a:lstStyle/>
          <a:p>
            <a:fld id="{B6F15528-21DE-4FAA-801E-634DDDAF4B2B}" type="slidenum">
              <a:rPr lang="nb-NO" smtClean="0"/>
              <a:t>9</a:t>
            </a:fld>
            <a:endParaRPr lang="nb-NO"/>
          </a:p>
        </p:txBody>
      </p:sp>
    </p:spTree>
    <p:extLst>
      <p:ext uri="{BB962C8B-B14F-4D97-AF65-F5344CB8AC3E}">
        <p14:creationId xmlns:p14="http://schemas.microsoft.com/office/powerpoint/2010/main" val="1152591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D05AEE8335863488B17D3A7B58E9D2B" ma:contentTypeVersion="18" ma:contentTypeDescription="Opprett et nytt dokument." ma:contentTypeScope="" ma:versionID="4e18c15c858a9ab25501c8af2a6544c1">
  <xsd:schema xmlns:xsd="http://www.w3.org/2001/XMLSchema" xmlns:xs="http://www.w3.org/2001/XMLSchema" xmlns:p="http://schemas.microsoft.com/office/2006/metadata/properties" xmlns:ns2="ac27fa3a-bf5a-4a87-bb3a-7cfa20229dfa" xmlns:ns3="cd120e78-93cf-4a50-be99-9ef501d44b19" targetNamespace="http://schemas.microsoft.com/office/2006/metadata/properties" ma:root="true" ma:fieldsID="ea52afefd07f2a87970e4e046f59830f" ns2:_="" ns3:_="">
    <xsd:import namespace="ac27fa3a-bf5a-4a87-bb3a-7cfa20229dfa"/>
    <xsd:import namespace="cd120e78-93cf-4a50-be99-9ef501d44b1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7fa3a-bf5a-4a87-bb3a-7cfa20229d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fdf7201c-c8da-4574-addb-50741c58904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120e78-93cf-4a50-be99-9ef501d44b19"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25ac9bee-5808-467b-9d44-c39dd3be1fdb}" ma:internalName="TaxCatchAll" ma:showField="CatchAllData" ma:web="cd120e78-93cf-4a50-be99-9ef501d44b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d120e78-93cf-4a50-be99-9ef501d44b19" xsi:nil="true"/>
    <lcf76f155ced4ddcb4097134ff3c332f xmlns="ac27fa3a-bf5a-4a87-bb3a-7cfa20229df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F6EE6A-BE5A-45F1-8B5D-566B3B6E7CE2}"/>
</file>

<file path=customXml/itemProps2.xml><?xml version="1.0" encoding="utf-8"?>
<ds:datastoreItem xmlns:ds="http://schemas.openxmlformats.org/officeDocument/2006/customXml" ds:itemID="{C18B9A12-85A5-47A3-9470-F10EDAB5EDDD}">
  <ds:schemaRefs>
    <ds:schemaRef ds:uri="http://purl.org/dc/terms/"/>
    <ds:schemaRef ds:uri="c4043c7e-3391-4885-81bc-a64dbd025770"/>
    <ds:schemaRef ds:uri="http://www.w3.org/XML/1998/namespace"/>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b0136465-8069-41fb-93ea-9f4cceca26fc"/>
    <ds:schemaRef ds:uri="http://purl.org/dc/dcmitype/"/>
  </ds:schemaRefs>
</ds:datastoreItem>
</file>

<file path=customXml/itemProps3.xml><?xml version="1.0" encoding="utf-8"?>
<ds:datastoreItem xmlns:ds="http://schemas.openxmlformats.org/officeDocument/2006/customXml" ds:itemID="{EC7F6B3F-0273-46A4-8083-B95B951D80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4839</TotalTime>
  <Words>18988</Words>
  <Application>Microsoft Office PowerPoint</Application>
  <PresentationFormat>Egendefinert</PresentationFormat>
  <Paragraphs>716</Paragraphs>
  <Slides>33</Slides>
  <Notes>8</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33</vt:i4>
      </vt:variant>
    </vt:vector>
  </HeadingPairs>
  <TitlesOfParts>
    <vt:vector size="42" baseType="lpstr">
      <vt:lpstr>Arial</vt:lpstr>
      <vt:lpstr>Calibri</vt:lpstr>
      <vt:lpstr>Courier New</vt:lpstr>
      <vt:lpstr>Open Sans</vt:lpstr>
      <vt:lpstr>Open Sans Bold Italics</vt:lpstr>
      <vt:lpstr>Open Sans Italics</vt:lpstr>
      <vt:lpstr>Segoe UI</vt:lpstr>
      <vt:lpstr>Times New Roman</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Torhild Sager</dc:creator>
  <cp:lastModifiedBy>Maria Eintveit</cp:lastModifiedBy>
  <cp:revision>26</cp:revision>
  <cp:lastPrinted>2022-09-02T07:59:16Z</cp:lastPrinted>
  <dcterms:created xsi:type="dcterms:W3CDTF">2021-12-01T14:42:41Z</dcterms:created>
  <dcterms:modified xsi:type="dcterms:W3CDTF">2024-02-21T14:39:03Z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2021-05-05T00:00:00Z</vt:filetime>
  </property>
  <property fmtid="{D5CDD505-2E9C-101B-9397-08002B2CF9AE}" pid="3" name="Creator">
    <vt:lpwstr>Acrobat PDFMaker 21 for PowerPoint</vt:lpwstr>
  </property>
  <property fmtid="{D5CDD505-2E9C-101B-9397-08002B2CF9AE}" pid="4" name="LastSaved">
    <vt:filetime>2021-12-01T00:00:00Z</vt:filetime>
  </property>
  <property fmtid="{D5CDD505-2E9C-101B-9397-08002B2CF9AE}" pid="5" name="ContentTypeId">
    <vt:lpwstr>0x010100FD05AEE8335863488B17D3A7B58E9D2B</vt:lpwstr>
  </property>
  <property fmtid="{D5CDD505-2E9C-101B-9397-08002B2CF9AE}" pid="6" name="GtProjectPhase">
    <vt:lpwstr/>
  </property>
  <property fmtid="{D5CDD505-2E9C-101B-9397-08002B2CF9AE}" pid="7" name="MediaServiceImageTags">
    <vt:lpwstr/>
  </property>
  <property fmtid="{D5CDD505-2E9C-101B-9397-08002B2CF9AE}" pid="8" name="MSIP_Label_d0484126-3486-41a9-802e-7f1e2277276c_Enabled">
    <vt:lpwstr>true</vt:lpwstr>
  </property>
  <property fmtid="{D5CDD505-2E9C-101B-9397-08002B2CF9AE}" pid="9" name="MSIP_Label_d0484126-3486-41a9-802e-7f1e2277276c_SetDate">
    <vt:lpwstr>2022-08-12T08:43:17Z</vt:lpwstr>
  </property>
  <property fmtid="{D5CDD505-2E9C-101B-9397-08002B2CF9AE}" pid="10" name="MSIP_Label_d0484126-3486-41a9-802e-7f1e2277276c_Method">
    <vt:lpwstr>Standard</vt:lpwstr>
  </property>
  <property fmtid="{D5CDD505-2E9C-101B-9397-08002B2CF9AE}" pid="11" name="MSIP_Label_d0484126-3486-41a9-802e-7f1e2277276c_Name">
    <vt:lpwstr>d0484126-3486-41a9-802e-7f1e2277276c</vt:lpwstr>
  </property>
  <property fmtid="{D5CDD505-2E9C-101B-9397-08002B2CF9AE}" pid="12" name="MSIP_Label_d0484126-3486-41a9-802e-7f1e2277276c_SiteId">
    <vt:lpwstr>eec01f8e-737f-43e3-9ed5-f8a59913bd82</vt:lpwstr>
  </property>
  <property fmtid="{D5CDD505-2E9C-101B-9397-08002B2CF9AE}" pid="13" name="MSIP_Label_d0484126-3486-41a9-802e-7f1e2277276c_ActionId">
    <vt:lpwstr>453b820b-98b9-4206-a7d5-51d9a3b61cc6</vt:lpwstr>
  </property>
  <property fmtid="{D5CDD505-2E9C-101B-9397-08002B2CF9AE}" pid="14" name="MSIP_Label_d0484126-3486-41a9-802e-7f1e2277276c_ContentBits">
    <vt:lpwstr>0</vt:lpwstr>
  </property>
  <property fmtid="{D5CDD505-2E9C-101B-9397-08002B2CF9AE}" pid="15" name="MSIP_Label_0b73ffa2-95bc-403d-8e5f-fce00a04f028_Enabled">
    <vt:lpwstr>true</vt:lpwstr>
  </property>
  <property fmtid="{D5CDD505-2E9C-101B-9397-08002B2CF9AE}" pid="16" name="MSIP_Label_0b73ffa2-95bc-403d-8e5f-fce00a04f028_SetDate">
    <vt:lpwstr>2023-08-29T15:26:49Z</vt:lpwstr>
  </property>
  <property fmtid="{D5CDD505-2E9C-101B-9397-08002B2CF9AE}" pid="17" name="MSIP_Label_0b73ffa2-95bc-403d-8e5f-fce00a04f028_Method">
    <vt:lpwstr>Privileged</vt:lpwstr>
  </property>
  <property fmtid="{D5CDD505-2E9C-101B-9397-08002B2CF9AE}" pid="18" name="MSIP_Label_0b73ffa2-95bc-403d-8e5f-fce00a04f028_Name">
    <vt:lpwstr>Public</vt:lpwstr>
  </property>
  <property fmtid="{D5CDD505-2E9C-101B-9397-08002B2CF9AE}" pid="19" name="MSIP_Label_0b73ffa2-95bc-403d-8e5f-fce00a04f028_SiteId">
    <vt:lpwstr>fec81f12-6286-4550-8911-f446fcdafa1f</vt:lpwstr>
  </property>
  <property fmtid="{D5CDD505-2E9C-101B-9397-08002B2CF9AE}" pid="20" name="MSIP_Label_0b73ffa2-95bc-403d-8e5f-fce00a04f028_ActionId">
    <vt:lpwstr>a0984e2b-4790-4cbc-9102-65429c15a0f2</vt:lpwstr>
  </property>
  <property fmtid="{D5CDD505-2E9C-101B-9397-08002B2CF9AE}" pid="21" name="MSIP_Label_0b73ffa2-95bc-403d-8e5f-fce00a04f028_ContentBits">
    <vt:lpwstr>0</vt:lpwstr>
  </property>
</Properties>
</file>